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  <p:embeddedFont>
      <p:font typeface="Dancing Script"/>
      <p:regular r:id="rId40"/>
      <p:bold r:id="rId41"/>
    </p:embeddedFont>
    <p:embeddedFont>
      <p:font typeface="Century Gothic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jMSy2uIlpdQIh48P1jtloYGnjs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ancingScript-regular.fntdata"/><Relationship Id="rId20" Type="http://schemas.openxmlformats.org/officeDocument/2006/relationships/slide" Target="slides/slide16.xml"/><Relationship Id="rId42" Type="http://schemas.openxmlformats.org/officeDocument/2006/relationships/font" Target="fonts/CenturyGothic-regular.fntdata"/><Relationship Id="rId41" Type="http://schemas.openxmlformats.org/officeDocument/2006/relationships/font" Target="fonts/DancingScript-bold.fntdata"/><Relationship Id="rId22" Type="http://schemas.openxmlformats.org/officeDocument/2006/relationships/slide" Target="slides/slide18.xml"/><Relationship Id="rId44" Type="http://schemas.openxmlformats.org/officeDocument/2006/relationships/font" Target="fonts/CenturyGothic-italic.fntdata"/><Relationship Id="rId21" Type="http://schemas.openxmlformats.org/officeDocument/2006/relationships/slide" Target="slides/slide17.xml"/><Relationship Id="rId43" Type="http://schemas.openxmlformats.org/officeDocument/2006/relationships/font" Target="fonts/CenturyGothic-bold.fntdata"/><Relationship Id="rId24" Type="http://schemas.openxmlformats.org/officeDocument/2006/relationships/slide" Target="slides/slide20.xml"/><Relationship Id="rId46" Type="http://customschemas.google.com/relationships/presentationmetadata" Target="metadata"/><Relationship Id="rId23" Type="http://schemas.openxmlformats.org/officeDocument/2006/relationships/slide" Target="slides/slide19.xml"/><Relationship Id="rId45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Montserrat-bold.fntdata"/><Relationship Id="rId14" Type="http://schemas.openxmlformats.org/officeDocument/2006/relationships/slide" Target="slides/slide10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3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345ccc9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1345ccc9f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9" name="Google Shape;7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  <p:sp>
        <p:nvSpPr>
          <p:cNvPr id="21" name="Google Shape;21;p33"/>
          <p:cNvSpPr txBox="1"/>
          <p:nvPr>
            <p:ph type="title"/>
          </p:nvPr>
        </p:nvSpPr>
        <p:spPr>
          <a:xfrm>
            <a:off x="346625" y="365125"/>
            <a:ext cx="114234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 txBox="1"/>
          <p:nvPr>
            <p:ph idx="1" type="subTitle"/>
          </p:nvPr>
        </p:nvSpPr>
        <p:spPr>
          <a:xfrm>
            <a:off x="1443875" y="4070325"/>
            <a:ext cx="2260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2" type="body"/>
          </p:nvPr>
        </p:nvSpPr>
        <p:spPr>
          <a:xfrm>
            <a:off x="1466375" y="4702488"/>
            <a:ext cx="22380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" name="Google Shape;24;p33"/>
          <p:cNvSpPr/>
          <p:nvPr>
            <p:ph idx="3" type="pic"/>
          </p:nvPr>
        </p:nvSpPr>
        <p:spPr>
          <a:xfrm>
            <a:off x="1685025" y="1953725"/>
            <a:ext cx="1853700" cy="1853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" name="Google Shape;25;p33"/>
          <p:cNvSpPr txBox="1"/>
          <p:nvPr>
            <p:ph idx="4" type="subTitle"/>
          </p:nvPr>
        </p:nvSpPr>
        <p:spPr>
          <a:xfrm>
            <a:off x="4708802" y="4070325"/>
            <a:ext cx="2260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5" type="body"/>
          </p:nvPr>
        </p:nvSpPr>
        <p:spPr>
          <a:xfrm>
            <a:off x="4731302" y="4702488"/>
            <a:ext cx="22380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7" name="Google Shape;27;p33"/>
          <p:cNvSpPr/>
          <p:nvPr>
            <p:ph idx="6" type="pic"/>
          </p:nvPr>
        </p:nvSpPr>
        <p:spPr>
          <a:xfrm>
            <a:off x="4949952" y="1953725"/>
            <a:ext cx="1853700" cy="1853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8" name="Google Shape;28;p33"/>
          <p:cNvSpPr txBox="1"/>
          <p:nvPr>
            <p:ph idx="7" type="subTitle"/>
          </p:nvPr>
        </p:nvSpPr>
        <p:spPr>
          <a:xfrm>
            <a:off x="8047907" y="4070325"/>
            <a:ext cx="2260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1"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8" type="body"/>
          </p:nvPr>
        </p:nvSpPr>
        <p:spPr>
          <a:xfrm>
            <a:off x="8070407" y="4702488"/>
            <a:ext cx="22380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2100" lvl="1" marL="914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2100" lvl="2" marL="1371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2100" lvl="3" marL="1828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2100" lvl="4" marL="22860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2100" lvl="5" marL="27432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08080"/>
              </a:buClr>
              <a:buSzPts val="1000"/>
              <a:buFont typeface="Montserrat"/>
              <a:buChar char="•"/>
              <a:defRPr sz="1000">
                <a:solidFill>
                  <a:srgbClr val="80808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3"/>
          <p:cNvSpPr/>
          <p:nvPr>
            <p:ph idx="9" type="pic"/>
          </p:nvPr>
        </p:nvSpPr>
        <p:spPr>
          <a:xfrm>
            <a:off x="8289057" y="1953725"/>
            <a:ext cx="1853700" cy="1853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3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3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4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2.png"/><Relationship Id="rId4" Type="http://schemas.openxmlformats.org/officeDocument/2006/relationships/image" Target="../media/image16.jpg"/><Relationship Id="rId5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hyperlink" Target="http://drive.google.com/file/d/1FRoEG5G37qrcn74_gqRHlc8DNsNxpSW9/view" TargetMode="External"/><Relationship Id="rId5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2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Relationship Id="rId4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Relationship Id="rId4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Relationship Id="rId4" Type="http://schemas.openxmlformats.org/officeDocument/2006/relationships/image" Target="../media/image9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Relationship Id="rId7" Type="http://schemas.openxmlformats.org/officeDocument/2006/relationships/image" Target="../media/image10.jpg"/><Relationship Id="rId8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image" Target="../media/image6.jpg"/><Relationship Id="rId7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8.png"/><Relationship Id="rId5" Type="http://schemas.openxmlformats.org/officeDocument/2006/relationships/image" Target="../media/image3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144" y="1"/>
            <a:ext cx="12254143" cy="700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05654" cy="6921930"/>
          </a:xfrm>
          <a:prstGeom prst="rect">
            <a:avLst/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9"/>
          <p:cNvSpPr txBox="1"/>
          <p:nvPr/>
        </p:nvSpPr>
        <p:spPr>
          <a:xfrm>
            <a:off x="604455" y="311359"/>
            <a:ext cx="8569234" cy="77167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i="0" lang="es-PR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Selección y Participación</a:t>
            </a:r>
            <a:endParaRPr b="1" i="0" sz="6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1316974" y="1524962"/>
            <a:ext cx="8569234" cy="3664556"/>
          </a:xfrm>
          <a:prstGeom prst="rect">
            <a:avLst/>
          </a:prstGeom>
          <a:noFill/>
          <a:ln cap="flat" cmpd="sng" w="12700">
            <a:solidFill>
              <a:srgbClr val="2E75B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Escuelas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5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100%;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38 de 38 escuelas elegibles en la muestra participaron.</a:t>
            </a:r>
            <a:endParaRPr/>
          </a:p>
          <a:p>
            <a:pPr indent="0" lvl="3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2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73%;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1,286 de 1,753 estudiantes cumplimentaron los cuestionarios de la encuesta.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 general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100% * 73% = </a:t>
            </a:r>
            <a:r>
              <a:rPr b="1" i="0" lang="es-PR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73% **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432515" y="5609054"/>
            <a:ext cx="9221871" cy="1117074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800"/>
              <a:buFont typeface="Calibri"/>
              <a:buNone/>
            </a:pPr>
            <a:r>
              <a:rPr b="1" i="1" lang="es-PR" sz="1800" u="none" cap="none" strike="noStrike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**	Los resultados ponderados se pueden utilizar para hacer inferencias importantes referentes a los comportamientos prioritarios del riesgo de salud de todos los estudiantes regulares de las escuelas públicas y vocacionales en los grados 9 al 12.</a:t>
            </a:r>
            <a:endParaRPr b="1" i="1" sz="1800" u="none" cap="none" strike="noStrik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low confidence" id="194" name="Google Shape;1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5" y="27977"/>
            <a:ext cx="12192000" cy="697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0"/>
          <p:cNvSpPr txBox="1"/>
          <p:nvPr>
            <p:ph type="ctrTitle"/>
          </p:nvPr>
        </p:nvSpPr>
        <p:spPr>
          <a:xfrm>
            <a:off x="2178538" y="514509"/>
            <a:ext cx="4032257" cy="56614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P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Resumen de Hallazgos</a:t>
            </a:r>
            <a:endParaRPr sz="3600"/>
          </a:p>
        </p:txBody>
      </p:sp>
      <p:pic>
        <p:nvPicPr>
          <p:cNvPr descr="Logo&#10;&#10;Description automatically generated" id="196" name="Google Shape;19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0164" y="3958548"/>
            <a:ext cx="3772024" cy="2029236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7" name="Google Shape;197;p10"/>
          <p:cNvSpPr/>
          <p:nvPr/>
        </p:nvSpPr>
        <p:spPr>
          <a:xfrm>
            <a:off x="7255823" y="2899452"/>
            <a:ext cx="2980706" cy="80752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YRBS 2021 </a:t>
            </a:r>
            <a:endParaRPr/>
          </a:p>
        </p:txBody>
      </p:sp>
      <p:pic>
        <p:nvPicPr>
          <p:cNvPr descr="Classroom" id="198" name="Google Shape;19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327" y="2778396"/>
            <a:ext cx="1766940" cy="1857156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203" name="Google Shape;20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 txBox="1"/>
          <p:nvPr>
            <p:ph type="ctrTitle"/>
          </p:nvPr>
        </p:nvSpPr>
        <p:spPr>
          <a:xfrm>
            <a:off x="3927817" y="239432"/>
            <a:ext cx="4606583" cy="606958"/>
          </a:xfrm>
          <a:prstGeom prst="rect">
            <a:avLst/>
          </a:prstGeom>
          <a:gradFill>
            <a:gsLst>
              <a:gs pos="0">
                <a:srgbClr val="2968A2"/>
              </a:gs>
              <a:gs pos="48000">
                <a:srgbClr val="5F9DD6"/>
              </a:gs>
              <a:gs pos="100000">
                <a:srgbClr val="9CC2E5"/>
              </a:gs>
            </a:gsLst>
            <a:lin ang="16200000" scaled="0"/>
          </a:gra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s-P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Datos Demográficos 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6980" y="1085821"/>
            <a:ext cx="7178040" cy="4686357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  <a:reflection blurRad="0" dir="5400000" dist="5000" endA="0" endPos="28000" kx="0" rotWithShape="0" algn="bl" stA="28000" stPos="0" sy="-100000" ky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210" name="Google Shape;21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233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2"/>
          <p:cNvSpPr txBox="1"/>
          <p:nvPr/>
        </p:nvSpPr>
        <p:spPr>
          <a:xfrm>
            <a:off x="4371419" y="1130858"/>
            <a:ext cx="6750145" cy="961178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Tendencias por conducta de riesgo: Comparación de los años 2015 al 2021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apanese &lt;strong&gt;Junior High School&lt;/strong&gt; Students Taking Selfie Photography &lt;strong&gt;High&lt;/strong&gt;-Res ..."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664" y="2762646"/>
            <a:ext cx="4105656" cy="2434194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Comportamientos Violentos y Seguridad Personal 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5" y="1277172"/>
            <a:ext cx="11423399" cy="4854687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Comportamientos Violentos (%)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5" y="1290919"/>
            <a:ext cx="11423400" cy="4876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Comportamientos Violentos (%)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741" y="1344706"/>
            <a:ext cx="11294494" cy="4751294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Uso de Alcohol y otras Drogas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5" y="1434353"/>
            <a:ext cx="11423399" cy="4679575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Uso de Tabaco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5" y="1344707"/>
            <a:ext cx="11423399" cy="484094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Uso de productos de vapor electrónicos (JUUL, Vuse, MarkTen y Blu) Incluyen también e-cigarillos, vapes, e-cachimbas y plumas de cachimba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5" y="1290918"/>
            <a:ext cx="11423400" cy="4894729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103" name="Google Shape;103;g21345ccc9f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144" y="1"/>
            <a:ext cx="12254141" cy="7004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1345ccc9f7_0_0" title="Youth Risk Behavior Survey (YRBS) Overview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2150" y="0"/>
            <a:ext cx="12452426" cy="704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Comportamiento Sexual</a:t>
            </a: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300" y="1267326"/>
            <a:ext cx="11423399" cy="4892842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type="title"/>
          </p:nvPr>
        </p:nvSpPr>
        <p:spPr>
          <a:xfrm>
            <a:off x="444835" y="189564"/>
            <a:ext cx="11423400" cy="954975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7619"/>
              <a:buNone/>
            </a:pPr>
            <a:br>
              <a:rPr b="1" lang="es-PR" sz="2800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Hábitos Alimentarios</a:t>
            </a:r>
            <a:br>
              <a:rPr b="1" lang="es-PR" sz="28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835" y="1272988"/>
            <a:ext cx="11423400" cy="4876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265" name="Google Shape;2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45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1"/>
          <p:cNvSpPr txBox="1"/>
          <p:nvPr/>
        </p:nvSpPr>
        <p:spPr>
          <a:xfrm>
            <a:off x="4371419" y="1130858"/>
            <a:ext cx="6957641" cy="961178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Comportamientos significativos: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Tendencias futuras a ser consideradas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apanese &lt;strong&gt;Junior High School&lt;/strong&gt; Students Taking Selfie Photography &lt;strong&gt;High&lt;/strong&gt;-Res ..." id="267" name="Google Shape;2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664" y="2762646"/>
            <a:ext cx="4105656" cy="2434194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68" name="Google Shape;268;p21"/>
          <p:cNvSpPr/>
          <p:nvPr/>
        </p:nvSpPr>
        <p:spPr>
          <a:xfrm>
            <a:off x="1491594" y="2821474"/>
            <a:ext cx="3864178" cy="12150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YRBS 2021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273" name="Google Shape;2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339" y="7421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2"/>
          <p:cNvSpPr txBox="1"/>
          <p:nvPr>
            <p:ph idx="1" type="body"/>
          </p:nvPr>
        </p:nvSpPr>
        <p:spPr>
          <a:xfrm>
            <a:off x="661658" y="653949"/>
            <a:ext cx="5157787" cy="45639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R"/>
              <a:t>Comportamientos que disminuyeron  </a:t>
            </a:r>
            <a:endParaRPr/>
          </a:p>
        </p:txBody>
      </p:sp>
      <p:sp>
        <p:nvSpPr>
          <p:cNvPr id="275" name="Google Shape;275;p22"/>
          <p:cNvSpPr txBox="1"/>
          <p:nvPr>
            <p:ph idx="2" type="body"/>
          </p:nvPr>
        </p:nvSpPr>
        <p:spPr>
          <a:xfrm>
            <a:off x="661658" y="1258783"/>
            <a:ext cx="5183189" cy="448887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99695" lvl="0" marL="234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Portar un revólver,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Participar en una pelea –último año,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Considerar seriamente suicidarse*,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Atentó suicidarse durante pasados doce (12) meses*,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Hirió alguien con un arma – último año, 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Forzado(a) físicamente a tener relaciones sexuales – alguna vez*,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Has sido víctima de acoso escolar – ultimo año (ambos géneros)*,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Has sido víctima de acoso cibernético – último año*,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▪"/>
            </a:pPr>
            <a:r>
              <a:rPr lang="es-PR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Usar productos electrónicos de vapor.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 Usar marijuana, cocaína y medicamentos para el dolor sin receta medica -alguna vez*, 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Beber alcohol alguna vez*,  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Fumar cigarrillos – últimos 30 días*, </a:t>
            </a:r>
            <a:endParaRPr/>
          </a:p>
          <a:p>
            <a:pPr indent="-184181" lvl="0" marL="234950" rtl="0" algn="l">
              <a:lnSpc>
                <a:spcPct val="90000"/>
              </a:lnSpc>
              <a:spcBef>
                <a:spcPts val="313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300">
                <a:latin typeface="Calibri"/>
                <a:ea typeface="Calibri"/>
                <a:cs typeface="Calibri"/>
                <a:sym typeface="Calibri"/>
              </a:rPr>
              <a:t>Estar activo(a) sexualmente*.</a:t>
            </a:r>
            <a:endParaRPr/>
          </a:p>
        </p:txBody>
      </p:sp>
      <p:sp>
        <p:nvSpPr>
          <p:cNvPr id="276" name="Google Shape;276;p22"/>
          <p:cNvSpPr txBox="1"/>
          <p:nvPr>
            <p:ph idx="3" type="body"/>
          </p:nvPr>
        </p:nvSpPr>
        <p:spPr>
          <a:xfrm>
            <a:off x="6347154" y="1859293"/>
            <a:ext cx="5183188" cy="45639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R"/>
              <a:t>Comportamiento que aumentaron</a:t>
            </a:r>
            <a:endParaRPr/>
          </a:p>
        </p:txBody>
      </p:sp>
      <p:sp>
        <p:nvSpPr>
          <p:cNvPr id="277" name="Google Shape;277;p22"/>
          <p:cNvSpPr txBox="1"/>
          <p:nvPr>
            <p:ph idx="4" type="body"/>
          </p:nvPr>
        </p:nvSpPr>
        <p:spPr>
          <a:xfrm>
            <a:off x="6347154" y="2588820"/>
            <a:ext cx="5183188" cy="1828801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14414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2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800"/>
              <a:t>Usar condón en última relación sexual (6.5%),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800"/>
              <a:t>Has utilizado algún producto electrónico de vapor durante el pasado mes(aumenta en hembras),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s-PR" sz="3800"/>
              <a:t>Estar tratando de perder peso.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282" name="Google Shape;2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9545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/>
        </p:nvSpPr>
        <p:spPr>
          <a:xfrm>
            <a:off x="5814402" y="1101486"/>
            <a:ext cx="3864179" cy="961178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i="0" lang="es-PR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apanese &lt;strong&gt;Junior High School&lt;/strong&gt; Students Taking Selfie Photography &lt;strong&gt;High&lt;/strong&gt;-Res ..." id="284" name="Google Shape;28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3664" y="2762646"/>
            <a:ext cx="4105656" cy="2434194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5" name="Google Shape;285;p23"/>
          <p:cNvSpPr/>
          <p:nvPr/>
        </p:nvSpPr>
        <p:spPr>
          <a:xfrm>
            <a:off x="1491594" y="2821474"/>
            <a:ext cx="3864178" cy="1215052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YRBS 2021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low confidence" id="290" name="Google Shape;29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5" y="27977"/>
            <a:ext cx="12192000" cy="697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4"/>
          <p:cNvSpPr txBox="1"/>
          <p:nvPr/>
        </p:nvSpPr>
        <p:spPr>
          <a:xfrm>
            <a:off x="1981200" y="997528"/>
            <a:ext cx="8382000" cy="541514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b="0" i="0" lang="es-PR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refleja </a:t>
            </a:r>
            <a:r>
              <a:rPr b="0" i="0" lang="es-PR" sz="27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disminución general en conducta violenta</a:t>
            </a:r>
            <a:r>
              <a:rPr b="0" i="0" lang="es-PR" sz="2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s-PR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portar revólver, participar de peleas, amenazar o herir alguien con un arma y forzar físicamente a tener relaciones sexuales sin tú quererlo.</a:t>
            </a:r>
            <a:endParaRPr/>
          </a:p>
          <a:p>
            <a:pPr indent="-285750" lvl="0" marL="5080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b="0" i="0" lang="es-PR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refleja </a:t>
            </a:r>
            <a:r>
              <a:rPr b="0" i="0" lang="es-PR" sz="27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disminución significativa de acoso escolar (en ambos géneros) y cibernético (en hembras)</a:t>
            </a:r>
            <a:r>
              <a:rPr b="0" i="0" lang="es-PR" sz="27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8575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None/>
            </a:pPr>
            <a:r>
              <a:t/>
            </a:r>
            <a:endParaRPr b="0" i="0" sz="27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</a:pPr>
            <a:r>
              <a:rPr b="0" i="0" lang="es-PR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general se evidencia </a:t>
            </a:r>
            <a:r>
              <a:rPr b="0" i="0" lang="es-PR" sz="27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disminución significativa en “ Considerar seriamente en suicidarse” </a:t>
            </a:r>
            <a:r>
              <a:rPr b="0" i="0" lang="es-PR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(3.2%) en donde se refleja mayor actividad en féminas (10.5%) al comparar con los varones (7.2%). </a:t>
            </a:r>
            <a:endParaRPr b="0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low confidence" id="296" name="Google Shape;29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5" y="27977"/>
            <a:ext cx="12192000" cy="69742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5"/>
          <p:cNvSpPr txBox="1"/>
          <p:nvPr/>
        </p:nvSpPr>
        <p:spPr>
          <a:xfrm>
            <a:off x="1981200" y="997528"/>
            <a:ext cx="8382000" cy="541514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evidencia </a:t>
            </a:r>
            <a:r>
              <a:rPr b="0" i="0" lang="es-P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disminución significativa en el uso de marijuana, cocaína y drogas o medicamentos para el dolor, sin receta de un médico</a:t>
            </a:r>
            <a:r>
              <a:rPr b="0" i="0" lang="es-PR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indent="-2794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evidencia una </a:t>
            </a:r>
            <a:r>
              <a:rPr b="0" i="0" lang="es-P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disminución en el consumo de alcohol 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población en general. </a:t>
            </a:r>
            <a:endParaRPr/>
          </a:p>
          <a:p>
            <a:pPr indent="-2794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refleja </a:t>
            </a:r>
            <a:r>
              <a:rPr b="0" i="0" lang="es-P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leve disminución significativa en el uso de cigarrillos en los últimos 30 días  y en el uso de  productos electrónicos de vapor</a:t>
            </a:r>
            <a:r>
              <a:rPr b="0" i="0" lang="es-PR" sz="2800" u="none" cap="none" strike="noStrike">
                <a:solidFill>
                  <a:srgbClr val="0C0C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b="0" i="0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omputer&#10;&#10;Description automatically generated with low confidence" id="302" name="Google Shape;30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5" y="27977"/>
            <a:ext cx="12192000" cy="6974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6"/>
          <p:cNvSpPr txBox="1"/>
          <p:nvPr/>
        </p:nvSpPr>
        <p:spPr>
          <a:xfrm>
            <a:off x="1981200" y="997528"/>
            <a:ext cx="8382000" cy="541514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general se evidencia </a:t>
            </a:r>
            <a:r>
              <a:rPr b="0" i="0" lang="es-P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una disminución significativa (9.3%) en comportamientos sexuales</a:t>
            </a:r>
            <a:r>
              <a:rPr b="0" i="0" lang="es-PR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parte de la población, en donde se refleja mayor actividad en varones (20.1%) al comparar con las féminas (14.0%). </a:t>
            </a:r>
            <a:endParaRPr/>
          </a:p>
          <a:p>
            <a:pPr indent="-2794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refleja </a:t>
            </a:r>
            <a:r>
              <a:rPr b="0" i="0" lang="es-P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 leve aumento (6.5%) 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usar un condón en la ultima relación sexual.</a:t>
            </a:r>
            <a:endParaRPr/>
          </a:p>
          <a:p>
            <a:pPr indent="-2794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refleja </a:t>
            </a:r>
            <a:r>
              <a:rPr b="0" i="0" lang="es-PR" sz="2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un leve aumento </a:t>
            </a:r>
            <a:r>
              <a:rPr b="0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cuanto a la importancia de mantener un peso saludable (“Estar tratando de perder peso”).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308" name="Google Shape;30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233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 txBox="1"/>
          <p:nvPr/>
        </p:nvSpPr>
        <p:spPr>
          <a:xfrm>
            <a:off x="3908281" y="442089"/>
            <a:ext cx="5686981" cy="530302"/>
          </a:xfrm>
          <a:prstGeom prst="rect">
            <a:avLst/>
          </a:prstGeom>
          <a:solidFill>
            <a:srgbClr val="0099CC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s-P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Comportamientos en disminución</a:t>
            </a:r>
            <a:endParaRPr/>
          </a:p>
        </p:txBody>
      </p:sp>
      <p:sp>
        <p:nvSpPr>
          <p:cNvPr id="310" name="Google Shape;310;p27"/>
          <p:cNvSpPr/>
          <p:nvPr>
            <p:ph type="ctrTitle"/>
          </p:nvPr>
        </p:nvSpPr>
        <p:spPr>
          <a:xfrm>
            <a:off x="6096000" y="1463632"/>
            <a:ext cx="5030333" cy="3930733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Calibri"/>
              <a:buNone/>
            </a:pP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Forzar físicamente 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tener relaciones sexuales 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(&lt;4.1, p&lt;.05), 5.0%.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Considerar seriamente suicidarse </a:t>
            </a:r>
            <a:br>
              <a:rPr b="1" lang="es-PR"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(&lt;3.2, p&lt;.05),9.2%</a:t>
            </a:r>
            <a:br>
              <a:rPr lang="es-PR" sz="21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60"/>
          </a:p>
        </p:txBody>
      </p:sp>
      <p:sp>
        <p:nvSpPr>
          <p:cNvPr id="311" name="Google Shape;311;p27"/>
          <p:cNvSpPr/>
          <p:nvPr/>
        </p:nvSpPr>
        <p:spPr>
          <a:xfrm>
            <a:off x="2214455" y="2668700"/>
            <a:ext cx="3693225" cy="8309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rial"/>
              </a:rPr>
              <a:t>COMPORTAMIENTOS VIOLENTOS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316" name="Google Shape;3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233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 txBox="1"/>
          <p:nvPr/>
        </p:nvSpPr>
        <p:spPr>
          <a:xfrm>
            <a:off x="3908281" y="442089"/>
            <a:ext cx="5686981" cy="530302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s-P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Comportamientos en disminución</a:t>
            </a:r>
            <a:endParaRPr/>
          </a:p>
        </p:txBody>
      </p:sp>
      <p:sp>
        <p:nvSpPr>
          <p:cNvPr id="318" name="Google Shape;318;p28"/>
          <p:cNvSpPr/>
          <p:nvPr>
            <p:ph type="ctrTitle"/>
          </p:nvPr>
        </p:nvSpPr>
        <p:spPr>
          <a:xfrm>
            <a:off x="6096000" y="1463632"/>
            <a:ext cx="5030333" cy="39307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Calibri"/>
              <a:buNone/>
            </a:pP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Víctima de acoso cibernético durante los pasados 12 meses,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(&lt;2.8, p&lt;.05) </a:t>
            </a:r>
            <a:b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3.4%</a:t>
            </a:r>
            <a:b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60">
              <a:solidFill>
                <a:schemeClr val="dk1"/>
              </a:solidFill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3330735" y="1718674"/>
            <a:ext cx="3693225" cy="8309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rial"/>
              </a:rPr>
              <a:t>COMPORTAMIENTOS VIOLENTOS </a:t>
            </a:r>
          </a:p>
        </p:txBody>
      </p:sp>
      <p:sp>
        <p:nvSpPr>
          <p:cNvPr id="320" name="Google Shape;320;p28"/>
          <p:cNvSpPr/>
          <p:nvPr/>
        </p:nvSpPr>
        <p:spPr>
          <a:xfrm>
            <a:off x="1487686" y="2691065"/>
            <a:ext cx="3944983" cy="31497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Víctima de acoso escolar dentro de la escuela</a:t>
            </a:r>
            <a:br>
              <a:rPr b="1" i="0" lang="es-P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P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(&lt;4.2, p&lt;.05) </a:t>
            </a:r>
            <a:br>
              <a:rPr b="1" i="0" lang="es-P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s-PR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5.0%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805378" y="1032790"/>
            <a:ext cx="7884746" cy="335743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2700">
                  <a:solidFill>
                    <a:srgbClr val="323F4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5DBE5"/>
                </a:solidFill>
                <a:latin typeface="Calibri"/>
              </a:rPr>
              <a:t>2021 Youth Risk Behavior Survey (YRBS) </a:t>
            </a:r>
            <a:br>
              <a:rPr b="1" i="0">
                <a:ln cap="flat" cmpd="sng" w="12700">
                  <a:solidFill>
                    <a:srgbClr val="323F4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5DBE5"/>
                </a:solidFill>
                <a:latin typeface="Calibri"/>
              </a:rPr>
            </a:br>
            <a:r>
              <a:rPr b="1" i="0">
                <a:ln cap="flat" cmpd="sng" w="12700">
                  <a:solidFill>
                    <a:srgbClr val="323F4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5DBE5"/>
                </a:solidFill>
                <a:latin typeface="Calibri"/>
              </a:rPr>
              <a:t>HALLAZGOS SIGNIFICATIVOS</a:t>
            </a:r>
          </a:p>
        </p:txBody>
      </p:sp>
      <p:sp>
        <p:nvSpPr>
          <p:cNvPr id="111" name="Google Shape;111;p2"/>
          <p:cNvSpPr txBox="1"/>
          <p:nvPr/>
        </p:nvSpPr>
        <p:spPr>
          <a:xfrm>
            <a:off x="1586144" y="4522492"/>
            <a:ext cx="3435889" cy="1600438"/>
          </a:xfrm>
          <a:prstGeom prst="rect">
            <a:avLst/>
          </a:prstGeom>
          <a:noFill/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R" sz="1400" u="none" cap="none" strike="noStrike">
                <a:solidFill>
                  <a:srgbClr val="174E8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Profa. Glorimar Falconi Arroyo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Gerente de Operaciones</a:t>
            </a:r>
            <a:endParaRPr b="1" i="1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Ciencias de la Salud 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Secretaría Aux. de Educación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Ocupacional y Técnica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PR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     787-773-6283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8504807" y="4519310"/>
            <a:ext cx="3483005" cy="17322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Preparado y adaptado por: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Dr. William Burgos Acosta, Ph.D.,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 del Center for Disease Control (CDC) 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Puerto Rico Survey, 2021-2022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325" name="Google Shape;3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9"/>
          <p:cNvSpPr txBox="1"/>
          <p:nvPr/>
        </p:nvSpPr>
        <p:spPr>
          <a:xfrm>
            <a:off x="3908281" y="442089"/>
            <a:ext cx="5686981" cy="530302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1" lang="es-PR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Comportamientos en disminución</a:t>
            </a:r>
            <a:endParaRPr/>
          </a:p>
        </p:txBody>
      </p:sp>
      <p:sp>
        <p:nvSpPr>
          <p:cNvPr id="327" name="Google Shape;327;p29"/>
          <p:cNvSpPr/>
          <p:nvPr>
            <p:ph type="ctrTitle"/>
          </p:nvPr>
        </p:nvSpPr>
        <p:spPr>
          <a:xfrm>
            <a:off x="7066242" y="1463633"/>
            <a:ext cx="5058040" cy="393073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C000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60"/>
              <a:buFont typeface="Calibri"/>
              <a:buNone/>
            </a:pP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Usar marijuana </a:t>
            </a:r>
            <a: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(&lt;4.7, p&lt;.05) 9.5%.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Usar cocaína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(&lt;2.4, p&lt;.05), 0.6%.</a:t>
            </a: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216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Usar medicamentos sin receta médica </a:t>
            </a:r>
            <a: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(&lt;5.0, p&lt;.05), 10.1%</a:t>
            </a:r>
            <a:br>
              <a:rPr b="1" lang="es-PR" sz="21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160">
              <a:solidFill>
                <a:schemeClr val="dk1"/>
              </a:solidFill>
            </a:endParaRPr>
          </a:p>
        </p:txBody>
      </p:sp>
      <p:sp>
        <p:nvSpPr>
          <p:cNvPr id="328" name="Google Shape;328;p29"/>
          <p:cNvSpPr/>
          <p:nvPr/>
        </p:nvSpPr>
        <p:spPr>
          <a:xfrm>
            <a:off x="4249387" y="1221396"/>
            <a:ext cx="3693225" cy="8309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Arial"/>
              </a:rPr>
              <a:t>COMPORTAMIENTOS VIOLENTOS </a:t>
            </a:r>
          </a:p>
        </p:txBody>
      </p:sp>
      <p:sp>
        <p:nvSpPr>
          <p:cNvPr id="329" name="Google Shape;329;p29"/>
          <p:cNvSpPr/>
          <p:nvPr/>
        </p:nvSpPr>
        <p:spPr>
          <a:xfrm>
            <a:off x="2884572" y="1999230"/>
            <a:ext cx="3581400" cy="1619582"/>
          </a:xfrm>
          <a:prstGeom prst="ellipse">
            <a:avLst/>
          </a:prstGeom>
          <a:solidFill>
            <a:srgbClr val="C83B8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Beber alcohol alguna vez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(&lt;7.4, p&lt;.05), 20.1%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/>
          <p:nvPr/>
        </p:nvSpPr>
        <p:spPr>
          <a:xfrm>
            <a:off x="2434455" y="3716824"/>
            <a:ext cx="4481633" cy="269908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B0F0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Fumar cigarrillos durante el pasado mes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(&lt;1.7, p&lt;.05), 1.1%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335" name="Google Shape;3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sp>
        <p:nvSpPr>
          <p:cNvPr id="336" name="Google Shape;336;p30"/>
          <p:cNvSpPr/>
          <p:nvPr/>
        </p:nvSpPr>
        <p:spPr>
          <a:xfrm>
            <a:off x="4896524" y="1"/>
            <a:ext cx="7295477" cy="6853457"/>
          </a:xfrm>
          <a:custGeom>
            <a:rect b="b" l="l" r="r" t="t"/>
            <a:pathLst>
              <a:path extrusionOk="0" h="6853457" w="729547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p30"/>
          <p:cNvPicPr preferRelativeResize="0"/>
          <p:nvPr/>
        </p:nvPicPr>
        <p:blipFill rotWithShape="1">
          <a:blip r:embed="rId4">
            <a:alphaModFix/>
          </a:blip>
          <a:srcRect b="-2" l="0" r="-2" t="3864"/>
          <a:stretch/>
        </p:blipFill>
        <p:spPr>
          <a:xfrm>
            <a:off x="5063089" y="1"/>
            <a:ext cx="7128913" cy="6853457"/>
          </a:xfrm>
          <a:custGeom>
            <a:rect b="b" l="l" r="r" t="t"/>
            <a:pathLst>
              <a:path extrusionOk="0" h="6853457" w="7128913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38" name="Google Shape;338;p30"/>
          <p:cNvSpPr/>
          <p:nvPr/>
        </p:nvSpPr>
        <p:spPr>
          <a:xfrm>
            <a:off x="5136282" y="333086"/>
            <a:ext cx="6399935" cy="9334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1"/>
                </a:solidFill>
                <a:latin typeface="Calibri"/>
              </a:rPr>
              <a:t>PREGUNTAS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>
            <p:ph type="ctrTitle"/>
          </p:nvPr>
        </p:nvSpPr>
        <p:spPr>
          <a:xfrm>
            <a:off x="5185294" y="1386966"/>
            <a:ext cx="5676900" cy="113469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P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Encuesta de Conductas de Riesgo en Adolescentes de 9no a 12mo grado, </a:t>
            </a:r>
            <a:r>
              <a:rPr b="1" i="1" lang="es-P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Youth Risk Behavior Survey </a:t>
            </a:r>
            <a:r>
              <a:rPr lang="es-P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(YRBS), es un estudio epidemiológico que se realiza a través de toda la nación norte americana y en Puerto Rico cada dos años.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3257550" y="2870318"/>
            <a:ext cx="5490622" cy="1605359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Centro de Control y Prevención de Enfermedades en Atlanta (CDC) desarrolla las preguntas que componen el cuestionario y miden la prevalencia de los comportamientos de riesgo o no saludables en los adolescentes del nivel secundario.</a:t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5245893" y="4849100"/>
            <a:ext cx="5676900" cy="1348978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finalidad de la encuesta es proporcionar datos que sirvan de base para la implantación de programas de prevención, promoción y protección de la salud escolar en particular en nuestras escuelas y en general en la sociedad. </a:t>
            </a:r>
            <a:endParaRPr/>
          </a:p>
        </p:txBody>
      </p:sp>
      <p:pic>
        <p:nvPicPr>
          <p:cNvPr descr="Meeting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6590" y="1185725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btitles" id="122" name="Google Shape;1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3150" y="283290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hand with plant" id="123" name="Google Shape;1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73299" y="4757875"/>
            <a:ext cx="633414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"/>
          <p:cNvSpPr txBox="1"/>
          <p:nvPr/>
        </p:nvSpPr>
        <p:spPr>
          <a:xfrm>
            <a:off x="5007165" y="341137"/>
            <a:ext cx="54906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R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icon&#10;&#10;Description automatically generated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297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 txBox="1"/>
          <p:nvPr/>
        </p:nvSpPr>
        <p:spPr>
          <a:xfrm>
            <a:off x="2268819" y="575116"/>
            <a:ext cx="7336685" cy="870592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encuesta trabaja una serie de categorías de conductas de riesgo que están divididas entre las siguientes:</a:t>
            </a:r>
            <a:endParaRPr/>
          </a:p>
        </p:txBody>
      </p:sp>
      <p:pic>
        <p:nvPicPr>
          <p:cNvPr descr="Free Wallpapers: Funny &lt;strong&gt;Accidents&lt;/strong&gt; Pictures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5184" y="2279958"/>
            <a:ext cx="2051140" cy="1828801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Domestic &lt;strong&gt;Violence&lt;/strong&gt; in Texas - DW" id="132" name="Google Shape;13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5687" y="2307583"/>
            <a:ext cx="1899506" cy="180117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The Black Community Must Come to Terms With the Problem of &lt;strong&gt;Bullying&lt;/strong&gt;" id="133" name="Google Shape;133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90363" y="2360108"/>
            <a:ext cx="2031102" cy="1828801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&lt;strong&gt;Suicidal&lt;/strong&gt; Ideation -Symptoms and Risk Factors - How to Deal with ..." id="134" name="Google Shape;134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88489" y="2349736"/>
            <a:ext cx="1984739" cy="183917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How To Quit Social &lt;strong&gt;Smoking&lt;/strong&gt; Once And For All" id="135" name="Google Shape;135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05504" y="2342869"/>
            <a:ext cx="2173647" cy="1966023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36" name="Google Shape;136;p4"/>
          <p:cNvSpPr txBox="1"/>
          <p:nvPr>
            <p:ph idx="1" type="subTitle"/>
          </p:nvPr>
        </p:nvSpPr>
        <p:spPr>
          <a:xfrm>
            <a:off x="182970" y="4214410"/>
            <a:ext cx="2077529" cy="875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5238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s-PR" sz="1800">
                <a:solidFill>
                  <a:srgbClr val="000000"/>
                </a:solidFill>
              </a:rPr>
              <a:t>Seguridad Personal (</a:t>
            </a:r>
            <a:r>
              <a:rPr b="1" lang="es-PR" sz="1800"/>
              <a:t>Accidentes intencionales y no-intencionales)</a:t>
            </a:r>
            <a:endParaRPr/>
          </a:p>
        </p:txBody>
      </p:sp>
      <p:sp>
        <p:nvSpPr>
          <p:cNvPr id="137" name="Google Shape;137;p4"/>
          <p:cNvSpPr txBox="1"/>
          <p:nvPr/>
        </p:nvSpPr>
        <p:spPr>
          <a:xfrm>
            <a:off x="2374668" y="4188909"/>
            <a:ext cx="2260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 Relacionados a la Violencia</a:t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003301" y="4188909"/>
            <a:ext cx="1857081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Acoso Escolar</a:t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7360473" y="4308892"/>
            <a:ext cx="2173648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Sentimientos e Intentos de Suicidio</a:t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9218849" y="4308892"/>
            <a:ext cx="237753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Uso de cigarrillos (tabaco), vapores electrónicos y otros productos de tabaco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, icon&#10;&#10;Description automatically generated"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8839" y="6430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2268819" y="575116"/>
            <a:ext cx="7336685" cy="870592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s-P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encuesta trabaja una serie de categorías de conductas de riesgo que están divididas entre las siguientes: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labama ranks last in &lt;strong&gt;alcohol&lt;/strong&gt; poisoning deaths, but total deaths from ..."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602" y="2458200"/>
            <a:ext cx="1947620" cy="1846136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Evaporation Line &lt;strong&gt;Pregnancy&lt;/strong&gt; Test: Positive or Negative?" id="148" name="Google Shape;148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3902" y="2416648"/>
            <a:ext cx="2037171" cy="1887688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What to Do If Youve Regained &lt;strong&gt;Weight&lt;/strong&gt; You Lost" id="149" name="Google Shape;14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0928" y="2520632"/>
            <a:ext cx="1850701" cy="178370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pic>
        <p:nvPicPr>
          <p:cNvPr descr="Active Adults | Personal &lt;strong&gt;Fitness&lt;/strong&gt; Training" id="150" name="Google Shape;150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63095" y="2450636"/>
            <a:ext cx="1853700" cy="1853700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  <p:sp>
        <p:nvSpPr>
          <p:cNvPr id="151" name="Google Shape;151;p5"/>
          <p:cNvSpPr txBox="1"/>
          <p:nvPr>
            <p:ph idx="1" type="subTitle"/>
          </p:nvPr>
        </p:nvSpPr>
        <p:spPr>
          <a:xfrm>
            <a:off x="574608" y="4366769"/>
            <a:ext cx="2077529" cy="7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5238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s-PR" sz="1800">
                <a:solidFill>
                  <a:schemeClr val="dk1"/>
                </a:solidFill>
              </a:rPr>
              <a:t>Uso de alcohol y drogas (marijuana y otras drogas)</a:t>
            </a:r>
            <a:endParaRPr/>
          </a:p>
        </p:txBody>
      </p:sp>
      <p:sp>
        <p:nvSpPr>
          <p:cNvPr id="152" name="Google Shape;152;p5"/>
          <p:cNvSpPr txBox="1"/>
          <p:nvPr/>
        </p:nvSpPr>
        <p:spPr>
          <a:xfrm>
            <a:off x="3413833" y="4366769"/>
            <a:ext cx="22605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 sexual</a:t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6424551" y="4304336"/>
            <a:ext cx="2271978" cy="69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Peso del cuerpo y Comportamiento alimentario</a:t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 txBox="1"/>
          <p:nvPr/>
        </p:nvSpPr>
        <p:spPr>
          <a:xfrm>
            <a:off x="9572455" y="4366769"/>
            <a:ext cx="2377441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s-P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 física (falta de), y otros temas de salud</a:t>
            </a:r>
            <a:endParaRPr b="1" i="0" sz="1800" u="none" cap="none" strike="noStrike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159" name="Google Shape;15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1217" y="4211178"/>
            <a:ext cx="4114800" cy="168275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84150" sx="110000" algn="ctr" dir="11520000" dist="241300" sy="110000">
              <a:srgbClr val="000000">
                <a:alpha val="1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5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YRBS 2021 </a:t>
            </a:r>
            <a:endParaRPr/>
          </a:p>
        </p:txBody>
      </p:sp>
      <p:pic>
        <p:nvPicPr>
          <p:cNvPr descr="Classroom" id="161" name="Google Shape;16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6376" y="1967738"/>
            <a:ext cx="1286709" cy="127936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  <p:sp>
        <p:nvSpPr>
          <p:cNvPr id="162" name="Google Shape;162;p6"/>
          <p:cNvSpPr txBox="1"/>
          <p:nvPr>
            <p:ph type="ctrTitle"/>
          </p:nvPr>
        </p:nvSpPr>
        <p:spPr>
          <a:xfrm>
            <a:off x="4750777" y="163572"/>
            <a:ext cx="4606583" cy="1069031"/>
          </a:xfrm>
          <a:prstGeom prst="rect">
            <a:avLst/>
          </a:prstGeom>
          <a:gradFill>
            <a:gsLst>
              <a:gs pos="0">
                <a:srgbClr val="2968A2"/>
              </a:gs>
              <a:gs pos="48000">
                <a:srgbClr val="5F9DD6"/>
              </a:gs>
              <a:gs pos="100000">
                <a:srgbClr val="9CC2E5"/>
              </a:gs>
            </a:gsLst>
            <a:lin ang="16200000" scaled="0"/>
          </a:gradFill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s-P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Metodología </a:t>
            </a:r>
            <a:br>
              <a:rPr b="1" lang="es-P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s-P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Descripción de la Muestra</a:t>
            </a:r>
            <a:endParaRPr sz="3600"/>
          </a:p>
        </p:txBody>
      </p:sp>
      <p:pic>
        <p:nvPicPr>
          <p:cNvPr descr="Pie chart and pencil percentage sign" id="163" name="Google Shape;1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91371" y="1681956"/>
            <a:ext cx="5375275" cy="349408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168" name="Google Shape;1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62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7"/>
          <p:cNvSpPr txBox="1"/>
          <p:nvPr>
            <p:ph type="ctrTitle"/>
          </p:nvPr>
        </p:nvSpPr>
        <p:spPr>
          <a:xfrm>
            <a:off x="3344289" y="1399568"/>
            <a:ext cx="7088382" cy="104081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preparó el marco poblacional de escuelas y el CDC procedió a seleccionar la muestra aleatoriamente, seleccionando las escuelas a participar en la encuesta.</a:t>
            </a:r>
            <a:endParaRPr sz="2000"/>
          </a:p>
        </p:txBody>
      </p:sp>
      <p:sp>
        <p:nvSpPr>
          <p:cNvPr id="170" name="Google Shape;170;p7"/>
          <p:cNvSpPr/>
          <p:nvPr/>
        </p:nvSpPr>
        <p:spPr>
          <a:xfrm>
            <a:off x="4191196" y="2802867"/>
            <a:ext cx="7458497" cy="1869783"/>
          </a:xfrm>
          <a:prstGeom prst="rect">
            <a:avLst/>
          </a:prstGeom>
          <a:noFill/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muestra seleccionada consistió de 40 escuelas, de las cuales participaron 38 escuelas elegibles (todas presenciales).  De las escuelas seleccionadas se procedió a seleccionar aleatoriamente los salones de clases a participar en la encuesta a nivel isla incluyendo representación de todas las regiones y todos los distritos.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3344289" y="5035138"/>
            <a:ext cx="7212875" cy="736270"/>
          </a:xfrm>
          <a:prstGeom prst="rect">
            <a:avLst/>
          </a:pr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58738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participación de los estudiantes en los salones seleccionados fue totalmente voluntaria.</a:t>
            </a:r>
            <a:endParaRPr/>
          </a:p>
        </p:txBody>
      </p:sp>
      <p:pic>
        <p:nvPicPr>
          <p:cNvPr descr="A picture containing music&#10;&#10;Description automatically generated" id="172" name="Google Shape;17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6597" y="711666"/>
            <a:ext cx="1326202" cy="1208307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chart&#10;&#10;Description automatically generated" id="177" name="Google Shape;17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>
            <p:ph type="ctrTitle"/>
          </p:nvPr>
        </p:nvSpPr>
        <p:spPr>
          <a:xfrm>
            <a:off x="4187437" y="1781298"/>
            <a:ext cx="7088382" cy="73627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P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escuelas se escogieron aleatoriamente y proporcionalmente a la matrícula de estos en los grados 9no, 10mo, 11mo y 12mo. </a:t>
            </a:r>
            <a:endParaRPr sz="2000"/>
          </a:p>
        </p:txBody>
      </p:sp>
      <p:sp>
        <p:nvSpPr>
          <p:cNvPr id="179" name="Google Shape;179;p8"/>
          <p:cNvSpPr/>
          <p:nvPr/>
        </p:nvSpPr>
        <p:spPr>
          <a:xfrm>
            <a:off x="4845133" y="2969266"/>
            <a:ext cx="6923314" cy="1145679"/>
          </a:xfrm>
          <a:prstGeom prst="rect">
            <a:avLst/>
          </a:prstGeom>
          <a:noFill/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 los salones de clases identificados participaron en la encuesta.  Se tomó como punto de partida los salones del segundo periodo de clases. </a:t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>
            <a:off x="4145972" y="4566642"/>
            <a:ext cx="7171312" cy="736270"/>
          </a:xfrm>
          <a:prstGeom prst="rect">
            <a:avLst/>
          </a:prstGeom>
          <a:noFill/>
          <a:ln cap="flat" cmpd="sng" w="1270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R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razón de respuesta se calcula de acuerdo con el número de escuelas y estudiantes. </a:t>
            </a:r>
            <a:r>
              <a:rPr b="0" i="0" lang="es-PR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deben participar en la encuesta. </a:t>
            </a:r>
            <a:endParaRPr/>
          </a:p>
        </p:txBody>
      </p:sp>
      <p:pic>
        <p:nvPicPr>
          <p:cNvPr descr="A picture containing music&#10;&#10;Description automatically generated"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46597" y="711666"/>
            <a:ext cx="1326202" cy="1208307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sx="97000" kx="900000" rotWithShape="0" algn="br" dir="10500000" dist="95250" sy="2300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2022-08-04T15:09:43Z</dcterms:created>
  <dc:creator>CUBE EVENTS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0x01010034B93E00459FF9429621E3595563A94F</vt:lpwstr>
  </property>
</Properties>
</file>