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6" r:id="rId3"/>
    <p:sldId id="257" r:id="rId4"/>
    <p:sldId id="259" r:id="rId5"/>
    <p:sldId id="261" r:id="rId6"/>
    <p:sldId id="262" r:id="rId7"/>
    <p:sldId id="258" r:id="rId8"/>
    <p:sldId id="264" r:id="rId9"/>
    <p:sldId id="265" r:id="rId10"/>
    <p:sldId id="267" r:id="rId11"/>
    <p:sldId id="268" r:id="rId12"/>
    <p:sldId id="269" r:id="rId13"/>
    <p:sldId id="270" r:id="rId14"/>
    <p:sldId id="305" r:id="rId15"/>
    <p:sldId id="304" r:id="rId16"/>
    <p:sldId id="306" r:id="rId17"/>
    <p:sldId id="274" r:id="rId18"/>
    <p:sldId id="275" r:id="rId19"/>
    <p:sldId id="278" r:id="rId20"/>
    <p:sldId id="280" r:id="rId21"/>
    <p:sldId id="279" r:id="rId22"/>
    <p:sldId id="281" r:id="rId23"/>
    <p:sldId id="282" r:id="rId24"/>
    <p:sldId id="283" r:id="rId25"/>
    <p:sldId id="284" r:id="rId26"/>
    <p:sldId id="285" r:id="rId27"/>
    <p:sldId id="286" r:id="rId28"/>
    <p:sldId id="307" r:id="rId29"/>
    <p:sldId id="289" r:id="rId30"/>
    <p:sldId id="308" r:id="rId31"/>
    <p:sldId id="290" r:id="rId32"/>
    <p:sldId id="291" r:id="rId33"/>
    <p:sldId id="292" r:id="rId34"/>
    <p:sldId id="309" r:id="rId35"/>
    <p:sldId id="294" r:id="rId36"/>
    <p:sldId id="295" r:id="rId37"/>
    <p:sldId id="299" r:id="rId38"/>
    <p:sldId id="300" r:id="rId39"/>
    <p:sldId id="301" r:id="rId40"/>
    <p:sldId id="303" r:id="rId41"/>
    <p:sldId id="260" r:id="rId42"/>
  </p:sldIdLst>
  <p:sldSz cx="12192000" cy="6858000"/>
  <p:notesSz cx="6881813" cy="9296400"/>
  <p:defaultText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1F3F6"/>
    <a:srgbClr val="E6E6E6"/>
    <a:srgbClr val="506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48CC2-E7BF-154C-C5D4-7E5694981DA9}" v="879" dt="2022-11-28T21:38:40.530"/>
    <p1510:client id="{4350A14B-B031-46E3-A601-0A77E336A96E}" v="27" dt="2022-11-23T17:31:35.270"/>
    <p1510:client id="{F1D78FED-3584-C6C2-0BE4-46135FDFBC2C}" v="2887" dt="2022-11-28T20:47:16.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7" autoAdjust="0"/>
    <p:restoredTop sz="94648"/>
  </p:normalViewPr>
  <p:slideViewPr>
    <p:cSldViewPr snapToGrid="0">
      <p:cViewPr varScale="1">
        <p:scale>
          <a:sx n="111" d="100"/>
          <a:sy n="111" d="100"/>
        </p:scale>
        <p:origin x="216" y="9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theme" Target="theme/theme1.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viewProps" Target="viewProps.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presProps" Target="presProps.xml" Id="rId43" /><Relationship Type="http://schemas.microsoft.com/office/2015/10/relationships/revisionInfo" Target="revisionInfo.xml" Id="rId48"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tableStyles" Target="tableStyles.xml" Id="rId46" /><Relationship Type="http://schemas.openxmlformats.org/officeDocument/2006/relationships/slide" Target="slides/slide19.xml" Id="rId20" /><Relationship Type="http://schemas.openxmlformats.org/officeDocument/2006/relationships/slide" Target="slides/slide40.xml" Id="rId41"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B41B-AF6B-8044-EFFC-CB68C2C4FC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R"/>
          </a:p>
        </p:txBody>
      </p:sp>
      <p:sp>
        <p:nvSpPr>
          <p:cNvPr id="3" name="Subtitle 2">
            <a:extLst>
              <a:ext uri="{FF2B5EF4-FFF2-40B4-BE49-F238E27FC236}">
                <a16:creationId xmlns:a16="http://schemas.microsoft.com/office/drawing/2014/main" id="{F0ECECFE-0786-5C20-D5C4-DC61D6A6A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R"/>
          </a:p>
        </p:txBody>
      </p:sp>
      <p:sp>
        <p:nvSpPr>
          <p:cNvPr id="4" name="Date Placeholder 3">
            <a:extLst>
              <a:ext uri="{FF2B5EF4-FFF2-40B4-BE49-F238E27FC236}">
                <a16:creationId xmlns:a16="http://schemas.microsoft.com/office/drawing/2014/main" id="{75F074E0-EA68-0E16-F47F-44BD67DC8014}"/>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5" name="Footer Placeholder 4">
            <a:extLst>
              <a:ext uri="{FF2B5EF4-FFF2-40B4-BE49-F238E27FC236}">
                <a16:creationId xmlns:a16="http://schemas.microsoft.com/office/drawing/2014/main" id="{6826D598-1E5E-36CF-F743-29E7FDD7B345}"/>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DD786E98-73AA-A7B4-64D0-9CB668C2402C}"/>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420882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71A4-8994-1F08-682D-1F5E932FBE52}"/>
              </a:ext>
            </a:extLst>
          </p:cNvPr>
          <p:cNvSpPr>
            <a:spLocks noGrp="1"/>
          </p:cNvSpPr>
          <p:nvPr>
            <p:ph type="title"/>
          </p:nvPr>
        </p:nvSpPr>
        <p:spPr/>
        <p:txBody>
          <a:bodyPr/>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E90A3182-4A28-D9C7-B333-AD62C3FF18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FEB11770-041B-C435-B9E0-BFDAC153755C}"/>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5" name="Footer Placeholder 4">
            <a:extLst>
              <a:ext uri="{FF2B5EF4-FFF2-40B4-BE49-F238E27FC236}">
                <a16:creationId xmlns:a16="http://schemas.microsoft.com/office/drawing/2014/main" id="{77DBE5CF-6C01-7A2C-9CEF-7914D927C9D5}"/>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61D64373-C059-A782-BD2B-1DE2AEB11049}"/>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170749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DABE1-2386-0A63-18FA-E0071212CD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C1BDA9C4-AD98-4E2A-81FC-7AC6EC34A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16278AB3-0B7B-76D5-CFF0-455A5E4C7761}"/>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5" name="Footer Placeholder 4">
            <a:extLst>
              <a:ext uri="{FF2B5EF4-FFF2-40B4-BE49-F238E27FC236}">
                <a16:creationId xmlns:a16="http://schemas.microsoft.com/office/drawing/2014/main" id="{D56EDFAD-0439-555F-8246-59C1ED811077}"/>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B591F49B-8605-0264-DDDF-DD192FAD783D}"/>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219499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ECD-F436-9455-7A9A-303493E7229C}"/>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561EA0FA-BC2D-11D7-4E81-5EAE60AA8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1606E4F6-5280-51B6-D1E8-B4EDB30A0833}"/>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5" name="Footer Placeholder 4">
            <a:extLst>
              <a:ext uri="{FF2B5EF4-FFF2-40B4-BE49-F238E27FC236}">
                <a16:creationId xmlns:a16="http://schemas.microsoft.com/office/drawing/2014/main" id="{C8152078-8CEE-608A-490D-ED7B538A8508}"/>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0BA42E00-9139-F813-E9ED-673BE2F4FB5E}"/>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385215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C192-14B1-7542-E4A5-0EA4A8F70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R"/>
          </a:p>
        </p:txBody>
      </p:sp>
      <p:sp>
        <p:nvSpPr>
          <p:cNvPr id="3" name="Text Placeholder 2">
            <a:extLst>
              <a:ext uri="{FF2B5EF4-FFF2-40B4-BE49-F238E27FC236}">
                <a16:creationId xmlns:a16="http://schemas.microsoft.com/office/drawing/2014/main" id="{11EC22E3-79B7-BB44-7AB8-33D2E3832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4CE1A8-AA20-0961-F074-0CF8A697401E}"/>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5" name="Footer Placeholder 4">
            <a:extLst>
              <a:ext uri="{FF2B5EF4-FFF2-40B4-BE49-F238E27FC236}">
                <a16:creationId xmlns:a16="http://schemas.microsoft.com/office/drawing/2014/main" id="{2E0F586E-FAA5-59DD-B0D5-D0CB082BF098}"/>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704AF92E-CE67-85AF-486A-9318D27119F8}"/>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386120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E7DD-AAA5-2DB8-2BED-74E50B2D20B1}"/>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572EE37C-57AE-2131-5508-0878654E20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Content Placeholder 3">
            <a:extLst>
              <a:ext uri="{FF2B5EF4-FFF2-40B4-BE49-F238E27FC236}">
                <a16:creationId xmlns:a16="http://schemas.microsoft.com/office/drawing/2014/main" id="{5672224B-8295-0813-47BF-3677C212B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Date Placeholder 4">
            <a:extLst>
              <a:ext uri="{FF2B5EF4-FFF2-40B4-BE49-F238E27FC236}">
                <a16:creationId xmlns:a16="http://schemas.microsoft.com/office/drawing/2014/main" id="{431FB265-CD38-7B9C-95EB-FAD3447F6A66}"/>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6" name="Footer Placeholder 5">
            <a:extLst>
              <a:ext uri="{FF2B5EF4-FFF2-40B4-BE49-F238E27FC236}">
                <a16:creationId xmlns:a16="http://schemas.microsoft.com/office/drawing/2014/main" id="{2AA55C64-6B40-CD36-628D-7883915FB263}"/>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8101D9B5-70D2-C175-538E-4EDEAEDA1F14}"/>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7354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B72E-9CAF-E9AD-2243-CE80AF87D6A3}"/>
              </a:ext>
            </a:extLst>
          </p:cNvPr>
          <p:cNvSpPr>
            <a:spLocks noGrp="1"/>
          </p:cNvSpPr>
          <p:nvPr>
            <p:ph type="title"/>
          </p:nvPr>
        </p:nvSpPr>
        <p:spPr>
          <a:xfrm>
            <a:off x="839788" y="365125"/>
            <a:ext cx="10515600" cy="1325563"/>
          </a:xfrm>
        </p:spPr>
        <p:txBody>
          <a:bodyPr/>
          <a:lstStyle/>
          <a:p>
            <a:r>
              <a:rPr lang="en-US"/>
              <a:t>Click to edit Master title style</a:t>
            </a:r>
            <a:endParaRPr lang="en-PR"/>
          </a:p>
        </p:txBody>
      </p:sp>
      <p:sp>
        <p:nvSpPr>
          <p:cNvPr id="3" name="Text Placeholder 2">
            <a:extLst>
              <a:ext uri="{FF2B5EF4-FFF2-40B4-BE49-F238E27FC236}">
                <a16:creationId xmlns:a16="http://schemas.microsoft.com/office/drawing/2014/main" id="{B3C89C26-531B-EB5F-6EF0-B0147E78A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A701E-3DA5-3175-5F44-44EE17EDB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Text Placeholder 4">
            <a:extLst>
              <a:ext uri="{FF2B5EF4-FFF2-40B4-BE49-F238E27FC236}">
                <a16:creationId xmlns:a16="http://schemas.microsoft.com/office/drawing/2014/main" id="{224F99EB-1C2F-29C4-1746-B8E646B9C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5DB8A-8DF5-E03C-E0BA-89605A82D5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7" name="Date Placeholder 6">
            <a:extLst>
              <a:ext uri="{FF2B5EF4-FFF2-40B4-BE49-F238E27FC236}">
                <a16:creationId xmlns:a16="http://schemas.microsoft.com/office/drawing/2014/main" id="{12333DF4-FC97-0CF9-D119-3CCC24975D4E}"/>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8" name="Footer Placeholder 7">
            <a:extLst>
              <a:ext uri="{FF2B5EF4-FFF2-40B4-BE49-F238E27FC236}">
                <a16:creationId xmlns:a16="http://schemas.microsoft.com/office/drawing/2014/main" id="{B9E4A750-8179-4F94-3709-79C9F0D8C1EC}"/>
              </a:ext>
            </a:extLst>
          </p:cNvPr>
          <p:cNvSpPr>
            <a:spLocks noGrp="1"/>
          </p:cNvSpPr>
          <p:nvPr>
            <p:ph type="ftr" sz="quarter" idx="11"/>
          </p:nvPr>
        </p:nvSpPr>
        <p:spPr/>
        <p:txBody>
          <a:bodyPr/>
          <a:lstStyle/>
          <a:p>
            <a:endParaRPr lang="en-PR"/>
          </a:p>
        </p:txBody>
      </p:sp>
      <p:sp>
        <p:nvSpPr>
          <p:cNvPr id="9" name="Slide Number Placeholder 8">
            <a:extLst>
              <a:ext uri="{FF2B5EF4-FFF2-40B4-BE49-F238E27FC236}">
                <a16:creationId xmlns:a16="http://schemas.microsoft.com/office/drawing/2014/main" id="{1A6E5E0F-FF59-FB0A-84A5-A125A3979D12}"/>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292840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3818-3C13-845D-08B7-FFAD5B322F2E}"/>
              </a:ext>
            </a:extLst>
          </p:cNvPr>
          <p:cNvSpPr>
            <a:spLocks noGrp="1"/>
          </p:cNvSpPr>
          <p:nvPr>
            <p:ph type="title"/>
          </p:nvPr>
        </p:nvSpPr>
        <p:spPr/>
        <p:txBody>
          <a:bodyPr/>
          <a:lstStyle/>
          <a:p>
            <a:r>
              <a:rPr lang="en-US"/>
              <a:t>Click to edit Master title style</a:t>
            </a:r>
            <a:endParaRPr lang="en-PR"/>
          </a:p>
        </p:txBody>
      </p:sp>
      <p:sp>
        <p:nvSpPr>
          <p:cNvPr id="3" name="Date Placeholder 2">
            <a:extLst>
              <a:ext uri="{FF2B5EF4-FFF2-40B4-BE49-F238E27FC236}">
                <a16:creationId xmlns:a16="http://schemas.microsoft.com/office/drawing/2014/main" id="{B9F7D1FE-5BC4-83A4-EE82-2EF6A1595326}"/>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4" name="Footer Placeholder 3">
            <a:extLst>
              <a:ext uri="{FF2B5EF4-FFF2-40B4-BE49-F238E27FC236}">
                <a16:creationId xmlns:a16="http://schemas.microsoft.com/office/drawing/2014/main" id="{7652E4C7-34F5-F5A4-B992-7ED3815C0E8F}"/>
              </a:ext>
            </a:extLst>
          </p:cNvPr>
          <p:cNvSpPr>
            <a:spLocks noGrp="1"/>
          </p:cNvSpPr>
          <p:nvPr>
            <p:ph type="ftr" sz="quarter" idx="11"/>
          </p:nvPr>
        </p:nvSpPr>
        <p:spPr/>
        <p:txBody>
          <a:bodyPr/>
          <a:lstStyle/>
          <a:p>
            <a:endParaRPr lang="en-PR"/>
          </a:p>
        </p:txBody>
      </p:sp>
      <p:sp>
        <p:nvSpPr>
          <p:cNvPr id="5" name="Slide Number Placeholder 4">
            <a:extLst>
              <a:ext uri="{FF2B5EF4-FFF2-40B4-BE49-F238E27FC236}">
                <a16:creationId xmlns:a16="http://schemas.microsoft.com/office/drawing/2014/main" id="{3CFF14C5-91AC-C91E-61E4-DB4EE8353313}"/>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66170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46081-68C1-B46C-F92B-FFBA6C7229E2}"/>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3" name="Footer Placeholder 2">
            <a:extLst>
              <a:ext uri="{FF2B5EF4-FFF2-40B4-BE49-F238E27FC236}">
                <a16:creationId xmlns:a16="http://schemas.microsoft.com/office/drawing/2014/main" id="{584090EF-E0BC-A64C-2881-2A42FF2804EC}"/>
              </a:ext>
            </a:extLst>
          </p:cNvPr>
          <p:cNvSpPr>
            <a:spLocks noGrp="1"/>
          </p:cNvSpPr>
          <p:nvPr>
            <p:ph type="ftr" sz="quarter" idx="11"/>
          </p:nvPr>
        </p:nvSpPr>
        <p:spPr/>
        <p:txBody>
          <a:bodyPr/>
          <a:lstStyle/>
          <a:p>
            <a:endParaRPr lang="en-PR"/>
          </a:p>
        </p:txBody>
      </p:sp>
      <p:sp>
        <p:nvSpPr>
          <p:cNvPr id="4" name="Slide Number Placeholder 3">
            <a:extLst>
              <a:ext uri="{FF2B5EF4-FFF2-40B4-BE49-F238E27FC236}">
                <a16:creationId xmlns:a16="http://schemas.microsoft.com/office/drawing/2014/main" id="{DB96B4A9-894F-B5CD-0BC3-5E6926CAE9C9}"/>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18422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D7A4-4AE1-B324-670E-00C071EFB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Content Placeholder 2">
            <a:extLst>
              <a:ext uri="{FF2B5EF4-FFF2-40B4-BE49-F238E27FC236}">
                <a16:creationId xmlns:a16="http://schemas.microsoft.com/office/drawing/2014/main" id="{22F9FAF2-5454-635F-74BA-A82B3278B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Text Placeholder 3">
            <a:extLst>
              <a:ext uri="{FF2B5EF4-FFF2-40B4-BE49-F238E27FC236}">
                <a16:creationId xmlns:a16="http://schemas.microsoft.com/office/drawing/2014/main" id="{67E4F0BB-CD47-6DC9-417C-CDCDCE3BA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7B3C8-D796-D3C9-B3A4-BC2D8ED951A6}"/>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6" name="Footer Placeholder 5">
            <a:extLst>
              <a:ext uri="{FF2B5EF4-FFF2-40B4-BE49-F238E27FC236}">
                <a16:creationId xmlns:a16="http://schemas.microsoft.com/office/drawing/2014/main" id="{5615ED60-A052-E641-4555-2E4679703979}"/>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27B6A7F3-D301-8F0E-95D1-845B5461B799}"/>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230609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A542-C2AF-3AB0-1C94-D92F77AD9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Picture Placeholder 2">
            <a:extLst>
              <a:ext uri="{FF2B5EF4-FFF2-40B4-BE49-F238E27FC236}">
                <a16:creationId xmlns:a16="http://schemas.microsoft.com/office/drawing/2014/main" id="{E9769BB8-41C0-234E-D14C-091D00FBF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R"/>
          </a:p>
        </p:txBody>
      </p:sp>
      <p:sp>
        <p:nvSpPr>
          <p:cNvPr id="4" name="Text Placeholder 3">
            <a:extLst>
              <a:ext uri="{FF2B5EF4-FFF2-40B4-BE49-F238E27FC236}">
                <a16:creationId xmlns:a16="http://schemas.microsoft.com/office/drawing/2014/main" id="{555C423C-27C9-6971-2318-8A52FAF9F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E9F46-91E9-C2F3-ADBC-7472FD0E4B27}"/>
              </a:ext>
            </a:extLst>
          </p:cNvPr>
          <p:cNvSpPr>
            <a:spLocks noGrp="1"/>
          </p:cNvSpPr>
          <p:nvPr>
            <p:ph type="dt" sz="half" idx="10"/>
          </p:nvPr>
        </p:nvSpPr>
        <p:spPr/>
        <p:txBody>
          <a:bodyPr/>
          <a:lstStyle/>
          <a:p>
            <a:fld id="{3875AEB2-4DE8-CB43-B132-D51F9A1D6B34}" type="datetimeFigureOut">
              <a:rPr lang="en-PR" smtClean="0"/>
              <a:t>11/28/2022</a:t>
            </a:fld>
            <a:endParaRPr lang="en-PR"/>
          </a:p>
        </p:txBody>
      </p:sp>
      <p:sp>
        <p:nvSpPr>
          <p:cNvPr id="6" name="Footer Placeholder 5">
            <a:extLst>
              <a:ext uri="{FF2B5EF4-FFF2-40B4-BE49-F238E27FC236}">
                <a16:creationId xmlns:a16="http://schemas.microsoft.com/office/drawing/2014/main" id="{EC954CCC-0809-EB0F-7C6B-75A32B502A95}"/>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55FCFBD7-F686-2000-B0F3-7A1DBB95ADCD}"/>
              </a:ext>
            </a:extLst>
          </p:cNvPr>
          <p:cNvSpPr>
            <a:spLocks noGrp="1"/>
          </p:cNvSpPr>
          <p:nvPr>
            <p:ph type="sldNum" sz="quarter" idx="12"/>
          </p:nvPr>
        </p:nvSpPr>
        <p:spPr/>
        <p:txBody>
          <a:bodyPr/>
          <a:lstStyle/>
          <a:p>
            <a:fld id="{2B5AFF71-14AB-D342-8E34-54874644D74D}" type="slidenum">
              <a:rPr lang="en-PR" smtClean="0"/>
              <a:t>‹#›</a:t>
            </a:fld>
            <a:endParaRPr lang="en-PR"/>
          </a:p>
        </p:txBody>
      </p:sp>
    </p:spTree>
    <p:extLst>
      <p:ext uri="{BB962C8B-B14F-4D97-AF65-F5344CB8AC3E}">
        <p14:creationId xmlns:p14="http://schemas.microsoft.com/office/powerpoint/2010/main" val="338943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8D503-7324-8F16-D500-9A7BFA824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R"/>
          </a:p>
        </p:txBody>
      </p:sp>
      <p:sp>
        <p:nvSpPr>
          <p:cNvPr id="3" name="Text Placeholder 2">
            <a:extLst>
              <a:ext uri="{FF2B5EF4-FFF2-40B4-BE49-F238E27FC236}">
                <a16:creationId xmlns:a16="http://schemas.microsoft.com/office/drawing/2014/main" id="{F0B0B6F3-3D3E-590D-BF9A-2B8E562E1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7CA7F997-2CBF-F172-25F6-8CAF40BB5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5AEB2-4DE8-CB43-B132-D51F9A1D6B34}" type="datetimeFigureOut">
              <a:rPr lang="en-PR" smtClean="0"/>
              <a:t>11/28/2022</a:t>
            </a:fld>
            <a:endParaRPr lang="en-PR"/>
          </a:p>
        </p:txBody>
      </p:sp>
      <p:sp>
        <p:nvSpPr>
          <p:cNvPr id="5" name="Footer Placeholder 4">
            <a:extLst>
              <a:ext uri="{FF2B5EF4-FFF2-40B4-BE49-F238E27FC236}">
                <a16:creationId xmlns:a16="http://schemas.microsoft.com/office/drawing/2014/main" id="{96459D04-55B5-81B3-62E2-C7C2CA7AE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R"/>
          </a:p>
        </p:txBody>
      </p:sp>
      <p:sp>
        <p:nvSpPr>
          <p:cNvPr id="6" name="Slide Number Placeholder 5">
            <a:extLst>
              <a:ext uri="{FF2B5EF4-FFF2-40B4-BE49-F238E27FC236}">
                <a16:creationId xmlns:a16="http://schemas.microsoft.com/office/drawing/2014/main" id="{338CE638-6683-E880-CD12-ED9C8FEC1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FF71-14AB-D342-8E34-54874644D74D}" type="slidenum">
              <a:rPr lang="en-PR" smtClean="0"/>
              <a:t>‹#›</a:t>
            </a:fld>
            <a:endParaRPr lang="en-PR"/>
          </a:p>
        </p:txBody>
      </p:sp>
    </p:spTree>
    <p:extLst>
      <p:ext uri="{BB962C8B-B14F-4D97-AF65-F5344CB8AC3E}">
        <p14:creationId xmlns:p14="http://schemas.microsoft.com/office/powerpoint/2010/main" val="2348502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beca-transportaci&#243;n@de.pr.gov"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ramosdj@de.pr.gov"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EEB646D-6075-51AA-3265-59FCEB11307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3034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51F591-0607-3D36-C0EC-0B239F909138}"/>
              </a:ext>
            </a:extLst>
          </p:cNvPr>
          <p:cNvPicPr>
            <a:picLocks noChangeAspect="1"/>
          </p:cNvPicPr>
          <p:nvPr/>
        </p:nvPicPr>
        <p:blipFill>
          <a:blip r:embed="rId2"/>
          <a:stretch>
            <a:fillRect/>
          </a:stretch>
        </p:blipFill>
        <p:spPr>
          <a:xfrm>
            <a:off x="0" y="377"/>
            <a:ext cx="12192000" cy="6857245"/>
          </a:xfrm>
          <a:prstGeom prst="rect">
            <a:avLst/>
          </a:prstGeom>
        </p:spPr>
      </p:pic>
      <p:sp>
        <p:nvSpPr>
          <p:cNvPr id="2" name="Title 1">
            <a:extLst>
              <a:ext uri="{FF2B5EF4-FFF2-40B4-BE49-F238E27FC236}">
                <a16:creationId xmlns:a16="http://schemas.microsoft.com/office/drawing/2014/main" id="{9E62EB89-F1C7-481B-7CCE-33FC3A7382A3}"/>
              </a:ext>
            </a:extLst>
          </p:cNvPr>
          <p:cNvSpPr txBox="1">
            <a:spLocks/>
          </p:cNvSpPr>
          <p:nvPr/>
        </p:nvSpPr>
        <p:spPr>
          <a:xfrm>
            <a:off x="607797" y="1363025"/>
            <a:ext cx="4453368" cy="1008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PR" sz="3400" b="1" dirty="0">
                <a:solidFill>
                  <a:srgbClr val="000000"/>
                </a:solidFill>
                <a:latin typeface="Candara" panose="020E0502030303020204"/>
                <a:ea typeface="Calibri" panose="020F0502020204030204" pitchFamily="34" charset="0"/>
              </a:rPr>
              <a:t>Asistente</a:t>
            </a:r>
            <a:r>
              <a:rPr kumimoji="0" lang="es-PR" sz="3400" b="1"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j-cs"/>
              </a:rPr>
              <a:t> (</a:t>
            </a: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Acompañante</a:t>
            </a:r>
            <a:r>
              <a:rPr kumimoji="0" lang="en-US" sz="3400" b="1" i="0" u="none" strike="noStrike" kern="1200" cap="none" spc="0" normalizeH="0" baseline="0" noProof="0" dirty="0">
                <a:ln>
                  <a:noFill/>
                </a:ln>
                <a:solidFill>
                  <a:srgbClr val="000000"/>
                </a:solidFill>
                <a:effectLst/>
                <a:uLnTx/>
                <a:uFillTx/>
                <a:latin typeface="Candara" panose="020E0502030303020204"/>
                <a:ea typeface="+mj-ea"/>
                <a:cs typeface="+mj-cs"/>
              </a:rPr>
              <a:t>)</a:t>
            </a:r>
            <a:endPar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endParaRPr>
          </a:p>
        </p:txBody>
      </p:sp>
      <p:sp>
        <p:nvSpPr>
          <p:cNvPr id="3" name="Content Placeholder 2">
            <a:extLst>
              <a:ext uri="{FF2B5EF4-FFF2-40B4-BE49-F238E27FC236}">
                <a16:creationId xmlns:a16="http://schemas.microsoft.com/office/drawing/2014/main" id="{7E38B9A7-709D-3983-C497-0E70741782C5}"/>
              </a:ext>
            </a:extLst>
          </p:cNvPr>
          <p:cNvSpPr txBox="1">
            <a:spLocks/>
          </p:cNvSpPr>
          <p:nvPr/>
        </p:nvSpPr>
        <p:spPr>
          <a:xfrm>
            <a:off x="5433797" y="2878778"/>
            <a:ext cx="5418568" cy="34915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Font typeface="+mj-lt"/>
              <a:buAutoNum type="arabicPeriod"/>
              <a:tabLst>
                <a:tab pos="800100" algn="l"/>
                <a:tab pos="1028700" algn="l"/>
              </a:tabLst>
              <a:defRPr/>
            </a:pPr>
            <a:r>
              <a:rPr lang="es-PR" sz="1800" dirty="0">
                <a:solidFill>
                  <a:srgbClr val="000000"/>
                </a:solidFill>
                <a:latin typeface="Candara" panose="020E0502030303020204"/>
                <a:ea typeface="Calibri" panose="020F0502020204030204" pitchFamily="34" charset="0"/>
              </a:rPr>
              <a:t>El asistente es necesario cuando</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a:t>
            </a:r>
            <a:r>
              <a:rPr lang="es-PR" sz="1800" dirty="0">
                <a:solidFill>
                  <a:srgbClr val="000000"/>
                </a:solidFill>
                <a:latin typeface="Candara" panose="020E0502030303020204"/>
                <a:ea typeface="Calibri" panose="020F0502020204030204" pitchFamily="34" charset="0"/>
              </a:rPr>
              <a:t>el estudiante </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no puede viajar sin la supervisión de un adulto, </a:t>
            </a:r>
            <a:r>
              <a:rPr kumimoji="0" lang="es-PR" sz="1800" b="0" i="0" u="sng"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adicional al chofer</a:t>
            </a:r>
            <a:endParaRPr lang="es-PR" sz="1800" b="0" i="0" u="sng"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342900" indent="-342900" algn="just">
              <a:spcBef>
                <a:spcPts val="0"/>
              </a:spcBef>
              <a:buAutoNum type="arabicPeriod"/>
              <a:defRPr/>
            </a:pPr>
            <a:endParaRPr lang="es-PR" sz="1400" dirty="0">
              <a:solidFill>
                <a:srgbClr val="000000"/>
              </a:solidFill>
              <a:latin typeface="Candara" panose="020E0502030303020204"/>
              <a:ea typeface="Calibri" panose="020F0502020204030204" pitchFamily="34" charset="0"/>
            </a:endParaRPr>
          </a:p>
          <a:p>
            <a:pPr marL="342900" indent="-342900" algn="just">
              <a:spcBef>
                <a:spcPts val="0"/>
              </a:spcBef>
              <a:buFont typeface="+mj-lt"/>
              <a:buAutoNum type="arabicPeriod"/>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Para propósitos </a:t>
            </a:r>
            <a:r>
              <a:rPr lang="es-PR" sz="1800" dirty="0">
                <a:solidFill>
                  <a:srgbClr val="000000"/>
                </a:solidFill>
                <a:latin typeface="Candara" panose="020E0502030303020204"/>
                <a:ea typeface="Calibri" panose="020F0502020204030204" pitchFamily="34" charset="0"/>
              </a:rPr>
              <a:t>del </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pago </a:t>
            </a:r>
            <a:r>
              <a:rPr lang="es-PR" sz="1800" dirty="0">
                <a:solidFill>
                  <a:srgbClr val="000000"/>
                </a:solidFill>
                <a:latin typeface="Candara" panose="020E0502030303020204"/>
                <a:ea typeface="Calibri" panose="020F0502020204030204" pitchFamily="34" charset="0"/>
              </a:rPr>
              <a:t>por el acompañante el</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COMPU </a:t>
            </a:r>
            <a:r>
              <a:rPr lang="es-PR" sz="1800" dirty="0">
                <a:solidFill>
                  <a:srgbClr val="000000"/>
                </a:solidFill>
                <a:latin typeface="Candara" panose="020E0502030303020204"/>
                <a:ea typeface="Calibri" panose="020F0502020204030204" pitchFamily="34" charset="0"/>
              </a:rPr>
              <a:t>tiene que determinar que</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el </a:t>
            </a:r>
            <a:r>
              <a:rPr lang="es-PR" sz="1800" dirty="0">
                <a:solidFill>
                  <a:srgbClr val="000000"/>
                </a:solidFill>
                <a:latin typeface="Candara" panose="020E0502030303020204"/>
                <a:ea typeface="Calibri" panose="020F0502020204030204" pitchFamily="34" charset="0"/>
              </a:rPr>
              <a:t>estudiante </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no puede viajar sin acompañante</a:t>
            </a:r>
            <a:endParaRPr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342900" marR="0" indent="-342900" algn="just" defTabSz="914400" rtl="0" eaLnBrk="1" fontAlgn="auto" latinLnBrk="0" hangingPunct="1">
              <a:lnSpc>
                <a:spcPct val="90000"/>
              </a:lnSpc>
              <a:spcBef>
                <a:spcPts val="0"/>
              </a:spcBef>
              <a:spcAft>
                <a:spcPts val="0"/>
              </a:spcAft>
              <a:buClrTx/>
              <a:buSzTx/>
              <a:buFont typeface="Calibri Light" panose="020F0302020204030204"/>
              <a:buAutoNum type="arabicPeriod"/>
              <a:tabLst/>
              <a:defRPr/>
            </a:pPr>
            <a:endParaRPr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342900" indent="-342900" algn="just">
              <a:spcBef>
                <a:spcPts val="0"/>
              </a:spcBef>
              <a:buFont typeface="+mj-lt"/>
              <a:buAutoNum type="arabicPeriod"/>
              <a:defRPr/>
            </a:pPr>
            <a:r>
              <a:rPr kumimoji="0" lang="es-PR" sz="1800" b="0" i="0" u="sng"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Excepción</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a:t>
            </a:r>
            <a:r>
              <a:rPr lang="es-PR" sz="1800" dirty="0">
                <a:solidFill>
                  <a:srgbClr val="000000"/>
                </a:solidFill>
                <a:latin typeface="Candara" panose="020E0502030303020204"/>
                <a:ea typeface="Calibri" panose="020F0502020204030204" pitchFamily="34" charset="0"/>
              </a:rPr>
              <a:t> El</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padre</a:t>
            </a:r>
            <a:r>
              <a:rPr lang="es-PR" sz="1800" dirty="0">
                <a:solidFill>
                  <a:srgbClr val="000000"/>
                </a:solidFill>
                <a:latin typeface="Candara" panose="020E0502030303020204"/>
                <a:ea typeface="Calibri" panose="020F0502020204030204" pitchFamily="34" charset="0"/>
              </a:rPr>
              <a:t> y el</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estudiante utilizan transportación pública,</a:t>
            </a:r>
            <a:r>
              <a:rPr lang="es-PR" sz="1800" dirty="0">
                <a:solidFill>
                  <a:srgbClr val="000000"/>
                </a:solidFill>
                <a:latin typeface="Candara" panose="020E0502030303020204"/>
                <a:ea typeface="Calibri" panose="020F0502020204030204" pitchFamily="34" charset="0"/>
              </a:rPr>
              <a:t> </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se </a:t>
            </a:r>
            <a:r>
              <a:rPr lang="es-PR" sz="1800" dirty="0">
                <a:solidFill>
                  <a:srgbClr val="000000"/>
                </a:solidFill>
                <a:latin typeface="Candara" panose="020E0502030303020204"/>
                <a:ea typeface="Calibri" panose="020F0502020204030204" pitchFamily="34" charset="0"/>
              </a:rPr>
              <a:t>considera</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el pago de acompañante.</a:t>
            </a:r>
            <a:r>
              <a:rPr lang="es-PR" sz="1800" dirty="0">
                <a:solidFill>
                  <a:srgbClr val="000000"/>
                </a:solidFill>
                <a:latin typeface="Candara" panose="020E0502030303020204"/>
                <a:ea typeface="Calibri" panose="020F0502020204030204" pitchFamily="34" charset="0"/>
              </a:rPr>
              <a:t> </a:t>
            </a:r>
            <a:endParaRPr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147530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A9CD90-1056-1E0B-0FDB-659DC40CF1C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7297183-EB5F-C840-BF4E-41CA8145E169}"/>
              </a:ext>
            </a:extLst>
          </p:cNvPr>
          <p:cNvSpPr txBox="1"/>
          <p:nvPr/>
        </p:nvSpPr>
        <p:spPr>
          <a:xfrm>
            <a:off x="1989024" y="477543"/>
            <a:ext cx="8514881" cy="1077218"/>
          </a:xfrm>
          <a:prstGeom prst="rect">
            <a:avLst/>
          </a:prstGeom>
          <a:noFill/>
        </p:spPr>
        <p:txBody>
          <a:bodyPr wrap="square" lIns="91440" tIns="45720" rIns="91440" bIns="45720" anchor="t">
            <a:spAutoFit/>
          </a:bodyPr>
          <a:lstStyle/>
          <a:p>
            <a:r>
              <a:rPr kumimoji="0" lang="es-PR" sz="3200" b="1" i="0" u="none" strike="noStrike" kern="1200" cap="none" spc="0" normalizeH="0" baseline="0" noProof="0" dirty="0">
                <a:ln>
                  <a:noFill/>
                </a:ln>
                <a:solidFill>
                  <a:srgbClr val="000000"/>
                </a:solidFill>
                <a:effectLst/>
                <a:uLnTx/>
                <a:uFillTx/>
                <a:latin typeface="Candara" panose="020E0502030303020204"/>
                <a:ea typeface="+mj-ea"/>
                <a:cs typeface="+mj-cs"/>
              </a:rPr>
              <a:t>Cuestionario sobre la elegibilidad </a:t>
            </a:r>
            <a:r>
              <a:rPr lang="es-PR" sz="3200" b="1" dirty="0">
                <a:solidFill>
                  <a:srgbClr val="000000"/>
                </a:solidFill>
                <a:latin typeface="Candara" panose="020E0502030303020204"/>
                <a:ea typeface="+mj-ea"/>
                <a:cs typeface="+mj-cs"/>
              </a:rPr>
              <a:t>a</a:t>
            </a:r>
            <a:r>
              <a:rPr kumimoji="0" lang="es-PR" sz="3200" b="1" i="0" u="none" strike="noStrike" kern="1200" cap="none" spc="0" normalizeH="0" baseline="0" noProof="0" dirty="0">
                <a:ln>
                  <a:noFill/>
                </a:ln>
                <a:solidFill>
                  <a:srgbClr val="000000"/>
                </a:solidFill>
                <a:effectLst/>
                <a:uLnTx/>
                <a:uFillTx/>
                <a:latin typeface="Candara" panose="020E0502030303020204"/>
                <a:ea typeface="+mj-ea"/>
                <a:cs typeface="+mj-cs"/>
              </a:rPr>
              <a:t> los </a:t>
            </a:r>
            <a:r>
              <a:rPr lang="es-PR" sz="3200" b="1" dirty="0">
                <a:solidFill>
                  <a:srgbClr val="000000"/>
                </a:solidFill>
                <a:latin typeface="Candara" panose="020E0502030303020204"/>
                <a:ea typeface="+mj-ea"/>
                <a:cs typeface="+mj-cs"/>
              </a:rPr>
              <a:t>servicios</a:t>
            </a:r>
            <a:r>
              <a:rPr kumimoji="0" lang="es-PR" sz="3200" b="1" i="0" u="none" strike="noStrike" kern="1200" cap="none" spc="0" normalizeH="0" baseline="0" noProof="0" dirty="0">
                <a:ln>
                  <a:noFill/>
                </a:ln>
                <a:solidFill>
                  <a:srgbClr val="000000"/>
                </a:solidFill>
                <a:effectLst/>
                <a:uLnTx/>
                <a:uFillTx/>
                <a:latin typeface="Candara" panose="020E0502030303020204"/>
                <a:ea typeface="+mj-ea"/>
                <a:cs typeface="+mj-cs"/>
              </a:rPr>
              <a:t> de </a:t>
            </a:r>
            <a:r>
              <a:rPr lang="es-PR" sz="3200" b="1" dirty="0">
                <a:solidFill>
                  <a:srgbClr val="000000"/>
                </a:solidFill>
                <a:latin typeface="Candara" panose="020E0502030303020204"/>
                <a:ea typeface="+mj-ea"/>
                <a:cs typeface="+mj-cs"/>
              </a:rPr>
              <a:t>transportación</a:t>
            </a:r>
            <a:endParaRPr lang="en-US" sz="3200" b="1" dirty="0"/>
          </a:p>
        </p:txBody>
      </p:sp>
      <p:pic>
        <p:nvPicPr>
          <p:cNvPr id="5" name="Content Placeholder 4">
            <a:extLst>
              <a:ext uri="{FF2B5EF4-FFF2-40B4-BE49-F238E27FC236}">
                <a16:creationId xmlns:a16="http://schemas.microsoft.com/office/drawing/2014/main" id="{4BA055F0-E284-AC08-E6F1-DABEA85E45E1}"/>
              </a:ext>
            </a:extLst>
          </p:cNvPr>
          <p:cNvPicPr>
            <a:picLocks noChangeAspect="1"/>
          </p:cNvPicPr>
          <p:nvPr/>
        </p:nvPicPr>
        <p:blipFill>
          <a:blip r:embed="rId3"/>
          <a:stretch>
            <a:fillRect/>
          </a:stretch>
        </p:blipFill>
        <p:spPr>
          <a:xfrm>
            <a:off x="3493553" y="1522658"/>
            <a:ext cx="5324549" cy="4735902"/>
          </a:xfrm>
          <a:prstGeom prst="rect">
            <a:avLst/>
          </a:prstGeom>
        </p:spPr>
      </p:pic>
    </p:spTree>
    <p:extLst>
      <p:ext uri="{BB962C8B-B14F-4D97-AF65-F5344CB8AC3E}">
        <p14:creationId xmlns:p14="http://schemas.microsoft.com/office/powerpoint/2010/main" val="78889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5B7A50-C593-EE59-C38C-F533E64E0E4D}"/>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DE56A4D3-AA0F-80D1-C459-649687E0572C}"/>
              </a:ext>
            </a:extLst>
          </p:cNvPr>
          <p:cNvSpPr txBox="1"/>
          <p:nvPr/>
        </p:nvSpPr>
        <p:spPr>
          <a:xfrm>
            <a:off x="1198664" y="559570"/>
            <a:ext cx="8240192" cy="954107"/>
          </a:xfrm>
          <a:prstGeom prst="rect">
            <a:avLst/>
          </a:prstGeom>
          <a:noFill/>
        </p:spPr>
        <p:txBody>
          <a:bodyPr wrap="square" lIns="91440" tIns="45720" rIns="91440" bIns="45720" anchor="t">
            <a:spAutoFit/>
          </a:bodyPr>
          <a:lstStyle/>
          <a:p>
            <a:r>
              <a:rPr kumimoji="0" lang="es-PR" sz="2800" b="1" i="0" u="none" strike="noStrike" kern="1200" cap="none" spc="0" normalizeH="0" baseline="0" noProof="0" dirty="0">
                <a:ln>
                  <a:noFill/>
                </a:ln>
                <a:solidFill>
                  <a:srgbClr val="000000"/>
                </a:solidFill>
                <a:effectLst/>
                <a:uLnTx/>
                <a:uFillTx/>
                <a:latin typeface="Candara" panose="020E0502030303020204"/>
                <a:ea typeface="+mj-ea"/>
                <a:cs typeface="+mj-cs"/>
              </a:rPr>
              <a:t>Cuestionario sobre la elegibilidad </a:t>
            </a:r>
            <a:r>
              <a:rPr lang="es-PR" sz="2800" b="1" dirty="0">
                <a:solidFill>
                  <a:srgbClr val="000000"/>
                </a:solidFill>
                <a:latin typeface="Candara" panose="020E0502030303020204"/>
                <a:ea typeface="+mj-ea"/>
                <a:cs typeface="+mj-cs"/>
              </a:rPr>
              <a:t>a </a:t>
            </a:r>
            <a:r>
              <a:rPr kumimoji="0" lang="es-PR" sz="2800" b="1" i="0" u="none" strike="noStrike" kern="1200" cap="none" spc="0" normalizeH="0" baseline="0" noProof="0" dirty="0">
                <a:ln>
                  <a:noFill/>
                </a:ln>
                <a:solidFill>
                  <a:srgbClr val="000000"/>
                </a:solidFill>
                <a:effectLst/>
                <a:uLnTx/>
                <a:uFillTx/>
                <a:latin typeface="Candara" panose="020E0502030303020204"/>
                <a:ea typeface="+mj-ea"/>
                <a:cs typeface="+mj-cs"/>
              </a:rPr>
              <a:t>los </a:t>
            </a:r>
            <a:r>
              <a:rPr lang="es-PR" sz="2800" b="1" dirty="0">
                <a:solidFill>
                  <a:srgbClr val="000000"/>
                </a:solidFill>
                <a:latin typeface="Candara" panose="020E0502030303020204"/>
                <a:ea typeface="+mj-ea"/>
                <a:cs typeface="+mj-cs"/>
              </a:rPr>
              <a:t>servicios</a:t>
            </a:r>
            <a:r>
              <a:rPr kumimoji="0" lang="es-PR" sz="2800" b="1" i="0" u="none" strike="noStrike" kern="1200" cap="none" spc="0" normalizeH="0" baseline="0" noProof="0" dirty="0">
                <a:ln>
                  <a:noFill/>
                </a:ln>
                <a:solidFill>
                  <a:srgbClr val="000000"/>
                </a:solidFill>
                <a:effectLst/>
                <a:uLnTx/>
                <a:uFillTx/>
                <a:latin typeface="Candara" panose="020E0502030303020204"/>
                <a:ea typeface="+mj-ea"/>
                <a:cs typeface="+mj-cs"/>
              </a:rPr>
              <a:t> de </a:t>
            </a:r>
            <a:r>
              <a:rPr lang="es-PR" sz="2800" b="1" dirty="0">
                <a:solidFill>
                  <a:srgbClr val="000000"/>
                </a:solidFill>
                <a:latin typeface="Candara" panose="020E0502030303020204"/>
                <a:ea typeface="+mj-ea"/>
                <a:cs typeface="+mj-cs"/>
              </a:rPr>
              <a:t>transportación</a:t>
            </a:r>
            <a:endParaRPr lang="en-US" sz="2800" b="1" dirty="0">
              <a:cs typeface="Calibri" panose="020F0502020204030204"/>
            </a:endParaRPr>
          </a:p>
        </p:txBody>
      </p:sp>
      <p:pic>
        <p:nvPicPr>
          <p:cNvPr id="5" name="Content Placeholder 4">
            <a:extLst>
              <a:ext uri="{FF2B5EF4-FFF2-40B4-BE49-F238E27FC236}">
                <a16:creationId xmlns:a16="http://schemas.microsoft.com/office/drawing/2014/main" id="{E8677D2D-B4EE-9A50-9B2B-C2895D7199CA}"/>
              </a:ext>
            </a:extLst>
          </p:cNvPr>
          <p:cNvPicPr>
            <a:picLocks noChangeAspect="1"/>
          </p:cNvPicPr>
          <p:nvPr/>
        </p:nvPicPr>
        <p:blipFill>
          <a:blip r:embed="rId3"/>
          <a:stretch>
            <a:fillRect/>
          </a:stretch>
        </p:blipFill>
        <p:spPr>
          <a:xfrm>
            <a:off x="2298484" y="1633415"/>
            <a:ext cx="6685280" cy="4564184"/>
          </a:xfrm>
          <a:prstGeom prst="rect">
            <a:avLst/>
          </a:prstGeom>
        </p:spPr>
      </p:pic>
    </p:spTree>
    <p:extLst>
      <p:ext uri="{BB962C8B-B14F-4D97-AF65-F5344CB8AC3E}">
        <p14:creationId xmlns:p14="http://schemas.microsoft.com/office/powerpoint/2010/main" val="361213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624273-1305-B1D9-CC27-57475D41E433}"/>
              </a:ext>
            </a:extLst>
          </p:cNvPr>
          <p:cNvPicPr>
            <a:picLocks noChangeAspect="1"/>
          </p:cNvPicPr>
          <p:nvPr/>
        </p:nvPicPr>
        <p:blipFill>
          <a:blip r:embed="rId2"/>
          <a:stretch>
            <a:fillRect/>
          </a:stretch>
        </p:blipFill>
        <p:spPr>
          <a:xfrm>
            <a:off x="121920" y="4151"/>
            <a:ext cx="12192000" cy="6853849"/>
          </a:xfrm>
          <a:prstGeom prst="rect">
            <a:avLst/>
          </a:prstGeom>
        </p:spPr>
      </p:pic>
      <p:sp>
        <p:nvSpPr>
          <p:cNvPr id="2" name="Content Placeholder 2">
            <a:extLst>
              <a:ext uri="{FF2B5EF4-FFF2-40B4-BE49-F238E27FC236}">
                <a16:creationId xmlns:a16="http://schemas.microsoft.com/office/drawing/2014/main" id="{43A7F072-A26E-F169-369A-69BFD580EF25}"/>
              </a:ext>
            </a:extLst>
          </p:cNvPr>
          <p:cNvSpPr txBox="1">
            <a:spLocks/>
          </p:cNvSpPr>
          <p:nvPr/>
        </p:nvSpPr>
        <p:spPr>
          <a:xfrm>
            <a:off x="5768792" y="3120646"/>
            <a:ext cx="5287376" cy="29674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1</a:t>
            </a:r>
            <a:r>
              <a:rPr kumimoji="0" lang="es-PR" sz="3200" b="0" i="0" u="none" strike="noStrike" kern="1200" cap="none" spc="0" normalizeH="0" baseline="0" noProof="0" dirty="0">
                <a:ln>
                  <a:noFill/>
                </a:ln>
                <a:solidFill>
                  <a:srgbClr val="000000"/>
                </a:solidFill>
                <a:effectLst/>
                <a:uLnTx/>
                <a:uFillTx/>
                <a:latin typeface="Candara" panose="020E0502030303020204"/>
                <a:ea typeface="+mn-ea"/>
                <a:cs typeface="+mn-cs"/>
              </a:rPr>
              <a:t>.</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a:t>
            </a:r>
            <a:r>
              <a:rPr lang="es-PR" sz="2000" dirty="0">
                <a:solidFill>
                  <a:srgbClr val="000000"/>
                </a:solidFill>
                <a:latin typeface="Candara" panose="020E0502030303020204"/>
              </a:rPr>
              <a:t>Estudiantes</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ubicados en </a:t>
            </a:r>
            <a:r>
              <a:rPr kumimoji="0" lang="es-PR" sz="2000" b="0" i="0" u="sng" strike="noStrike" kern="1200" cap="none" spc="0" normalizeH="0" baseline="0" noProof="0" dirty="0">
                <a:ln>
                  <a:noFill/>
                </a:ln>
                <a:solidFill>
                  <a:srgbClr val="000000"/>
                </a:solidFill>
                <a:effectLst/>
                <a:uLnTx/>
                <a:uFillTx/>
                <a:latin typeface="Candara" panose="020E0502030303020204"/>
                <a:ea typeface="+mn-ea"/>
                <a:cs typeface="+mn-cs"/>
              </a:rPr>
              <a:t>escuela pública</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el </a:t>
            </a:r>
            <a:r>
              <a:rPr kumimoji="0" lang="es-PR" sz="2000" b="1" i="0" u="none" strike="noStrike" kern="1200" cap="none" spc="0" normalizeH="0" baseline="0" noProof="0" dirty="0">
                <a:ln>
                  <a:noFill/>
                </a:ln>
                <a:solidFill>
                  <a:srgbClr val="000000"/>
                </a:solidFill>
                <a:effectLst/>
                <a:uLnTx/>
                <a:uFillTx/>
                <a:latin typeface="Candara" panose="020E0502030303020204"/>
                <a:ea typeface="+mn-ea"/>
                <a:cs typeface="+mn-cs"/>
              </a:rPr>
              <a:t>director escolar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seguirá los siguientes pasos:</a:t>
            </a:r>
            <a:endParaRPr lang="en-US" sz="2000" dirty="0">
              <a:solidFill>
                <a:srgbClr val="000000"/>
              </a:solidFill>
              <a:latin typeface="Calibri" panose="020F0502020204030204"/>
              <a:cs typeface="Calibri"/>
            </a:endParaRPr>
          </a:p>
          <a:p>
            <a:pPr marL="0" indent="0">
              <a:buNone/>
              <a:defRPr/>
            </a:pPr>
            <a:endParaRPr lang="es-PR" sz="2000" dirty="0">
              <a:solidFill>
                <a:srgbClr val="000000"/>
              </a:solidFill>
              <a:latin typeface="Candara" panose="020E0502030303020204"/>
            </a:endParaRPr>
          </a:p>
          <a:p>
            <a:pPr marL="800100" lvl="1" indent="-342900">
              <a:defRPr/>
            </a:pPr>
            <a:r>
              <a:rPr lang="es-PR" sz="1800" dirty="0">
                <a:solidFill>
                  <a:srgbClr val="000000"/>
                </a:solidFill>
                <a:latin typeface="Candara" panose="020E0502030303020204"/>
              </a:rPr>
              <a:t>Completar el</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PEI en Mi Portal Especial (MIPE)</a:t>
            </a:r>
            <a:endParaRPr lang="en-US" sz="1800">
              <a:solidFill>
                <a:srgbClr val="000000"/>
              </a:solidFill>
              <a:latin typeface="Calibri" panose="020F0502020204030204"/>
              <a:cs typeface="Calibri"/>
            </a:endParaRPr>
          </a:p>
          <a:p>
            <a:pPr marL="800100" lvl="1" indent="-342900">
              <a:defRPr/>
            </a:pPr>
            <a:endParaRPr lang="es-PR" sz="1800" dirty="0">
              <a:solidFill>
                <a:srgbClr val="000000"/>
              </a:solidFill>
              <a:latin typeface="Candara" panose="020E0502030303020204"/>
            </a:endParaRPr>
          </a:p>
          <a:p>
            <a:pPr marL="800100" lvl="1" indent="-342900">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Completará los campos</a:t>
            </a:r>
            <a:r>
              <a:rPr lang="es-PR" sz="1800" dirty="0">
                <a:solidFill>
                  <a:srgbClr val="000000"/>
                </a:solidFill>
                <a:latin typeface="Candara" panose="020E0502030303020204"/>
              </a:rPr>
              <a:t> del </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cuestionario disponible en la parte </a:t>
            </a:r>
            <a:r>
              <a:rPr kumimoji="0" lang="es-PR" sz="1800" b="0" i="0" u="none" strike="noStrike" kern="1200" cap="none" spc="0" normalizeH="0" baseline="0" noProof="0" dirty="0" err="1">
                <a:ln>
                  <a:noFill/>
                </a:ln>
                <a:solidFill>
                  <a:srgbClr val="000000"/>
                </a:solidFill>
                <a:effectLst/>
                <a:uLnTx/>
                <a:uFillTx/>
                <a:latin typeface="Candara" panose="020E0502030303020204"/>
                <a:ea typeface="+mn-ea"/>
                <a:cs typeface="+mn-cs"/>
              </a:rPr>
              <a:t>VIII.b</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del PEI</a:t>
            </a:r>
            <a:endParaRPr lang="en-US" sz="1800" b="0" i="0" u="none" strike="noStrike" kern="1200" cap="none" spc="0" normalizeH="0" baseline="0" noProof="0">
              <a:ln>
                <a:noFill/>
              </a:ln>
              <a:solidFill>
                <a:srgbClr val="000000"/>
              </a:solidFill>
              <a:effectLst/>
              <a:uLnTx/>
              <a:uFillTx/>
              <a:latin typeface="Calibri" panose="020F0502020204030204"/>
              <a:cs typeface="Calibri"/>
            </a:endParaRP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PR" sz="1800" b="0" i="0" u="none" strike="noStrike" kern="1200" cap="none" spc="0" normalizeH="0" baseline="0" noProof="0" dirty="0">
              <a:ln>
                <a:noFill/>
              </a:ln>
              <a:solidFill>
                <a:srgbClr val="000000"/>
              </a:solidFill>
              <a:effectLst/>
              <a:uLnTx/>
              <a:uFillTx/>
              <a:latin typeface="Candara" panose="020E0502030303020204"/>
            </a:endParaRPr>
          </a:p>
          <a:p>
            <a:pPr marR="0" lvl="2" algn="l" defTabSz="914400" rtl="0" eaLnBrk="1" fontAlgn="auto" latinLnBrk="0" hangingPunct="1">
              <a:lnSpc>
                <a:spcPct val="90000"/>
              </a:lnSpc>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sp>
        <p:nvSpPr>
          <p:cNvPr id="3" name="Title 1">
            <a:extLst>
              <a:ext uri="{FF2B5EF4-FFF2-40B4-BE49-F238E27FC236}">
                <a16:creationId xmlns:a16="http://schemas.microsoft.com/office/drawing/2014/main" id="{A66FDFE6-DDD4-5AF6-B4EB-0C4CE8F0A2E9}"/>
              </a:ext>
            </a:extLst>
          </p:cNvPr>
          <p:cNvSpPr txBox="1">
            <a:spLocks/>
          </p:cNvSpPr>
          <p:nvPr/>
        </p:nvSpPr>
        <p:spPr>
          <a:xfrm>
            <a:off x="479039" y="865086"/>
            <a:ext cx="4127658" cy="171931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PR" sz="3400" b="1" dirty="0">
                <a:solidFill>
                  <a:srgbClr val="000000"/>
                </a:solidFill>
                <a:latin typeface="Candara" panose="020E0502030303020204"/>
              </a:rPr>
              <a:t>Servicios</a:t>
            </a: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 de transportación</a:t>
            </a:r>
            <a:endParaRPr lang="en-US" dirty="0">
              <a:ea typeface="+mj-ea"/>
              <a:cs typeface="+mj-cs"/>
            </a:endParaRPr>
          </a:p>
        </p:txBody>
      </p:sp>
      <p:sp>
        <p:nvSpPr>
          <p:cNvPr id="4" name="TextBox 3">
            <a:extLst>
              <a:ext uri="{FF2B5EF4-FFF2-40B4-BE49-F238E27FC236}">
                <a16:creationId xmlns:a16="http://schemas.microsoft.com/office/drawing/2014/main" id="{9612679F-54DC-E0DD-F246-DC4D15278E29}"/>
              </a:ext>
            </a:extLst>
          </p:cNvPr>
          <p:cNvSpPr txBox="1"/>
          <p:nvPr/>
        </p:nvSpPr>
        <p:spPr>
          <a:xfrm>
            <a:off x="914399" y="1503680"/>
            <a:ext cx="289369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14236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624273-1305-B1D9-CC27-57475D41E433}"/>
              </a:ext>
            </a:extLst>
          </p:cNvPr>
          <p:cNvPicPr>
            <a:picLocks noChangeAspect="1"/>
          </p:cNvPicPr>
          <p:nvPr/>
        </p:nvPicPr>
        <p:blipFill>
          <a:blip r:embed="rId2"/>
          <a:stretch>
            <a:fillRect/>
          </a:stretch>
        </p:blipFill>
        <p:spPr>
          <a:xfrm>
            <a:off x="0" y="4151"/>
            <a:ext cx="12192000" cy="6853849"/>
          </a:xfrm>
          <a:prstGeom prst="rect">
            <a:avLst/>
          </a:prstGeom>
        </p:spPr>
      </p:pic>
      <p:sp>
        <p:nvSpPr>
          <p:cNvPr id="2" name="Content Placeholder 2">
            <a:extLst>
              <a:ext uri="{FF2B5EF4-FFF2-40B4-BE49-F238E27FC236}">
                <a16:creationId xmlns:a16="http://schemas.microsoft.com/office/drawing/2014/main" id="{43A7F072-A26E-F169-369A-69BFD580EF25}"/>
              </a:ext>
            </a:extLst>
          </p:cNvPr>
          <p:cNvSpPr txBox="1">
            <a:spLocks/>
          </p:cNvSpPr>
          <p:nvPr/>
        </p:nvSpPr>
        <p:spPr>
          <a:xfrm>
            <a:off x="5626552" y="2958086"/>
            <a:ext cx="5460096" cy="28963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defRPr/>
            </a:pPr>
            <a:r>
              <a:rPr kumimoji="0" lang="es-PR" b="0" i="0" u="none" strike="noStrike" kern="1200" cap="none" spc="0" normalizeH="0" baseline="0" noProof="0" dirty="0">
                <a:ln>
                  <a:noFill/>
                </a:ln>
                <a:solidFill>
                  <a:srgbClr val="000000"/>
                </a:solidFill>
                <a:effectLst/>
                <a:uLnTx/>
                <a:uFillTx/>
                <a:latin typeface="Candara" panose="020E0502030303020204"/>
                <a:ea typeface="+mn-ea"/>
                <a:cs typeface="+mn-cs"/>
              </a:rPr>
              <a:t>2. </a:t>
            </a:r>
            <a:r>
              <a:rPr lang="es-PR" sz="2000" dirty="0">
                <a:solidFill>
                  <a:srgbClr val="000000"/>
                </a:solidFill>
                <a:latin typeface="Candara" panose="020E0502030303020204"/>
              </a:rPr>
              <a:t>Estudiantes</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a:t>
            </a:r>
            <a:r>
              <a:rPr kumimoji="0" lang="es-PR" sz="2000" b="0" i="0" u="sng" strike="noStrike" kern="1200" cap="none" spc="0" normalizeH="0" baseline="0" noProof="0" dirty="0">
                <a:ln>
                  <a:noFill/>
                </a:ln>
                <a:solidFill>
                  <a:srgbClr val="000000"/>
                </a:solidFill>
                <a:effectLst/>
                <a:uLnTx/>
                <a:uFillTx/>
                <a:latin typeface="Candara" panose="020E0502030303020204"/>
                <a:ea typeface="+mn-ea"/>
                <a:cs typeface="+mn-cs"/>
              </a:rPr>
              <a:t>no públicos</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Head </a:t>
            </a:r>
            <a:r>
              <a:rPr kumimoji="0" lang="es-PR" sz="2000" b="0" i="0" u="none" strike="noStrike" kern="1200" cap="none" spc="0" normalizeH="0" baseline="0" noProof="0" dirty="0" err="1">
                <a:ln>
                  <a:noFill/>
                </a:ln>
                <a:solidFill>
                  <a:srgbClr val="000000"/>
                </a:solidFill>
                <a:effectLst/>
                <a:uLnTx/>
                <a:uFillTx/>
                <a:latin typeface="Candara" panose="020E0502030303020204"/>
                <a:ea typeface="+mn-ea"/>
                <a:cs typeface="+mn-cs"/>
              </a:rPr>
              <a:t>Start</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o </a:t>
            </a:r>
            <a:r>
              <a:rPr kumimoji="0" lang="es-PR" sz="2000" b="0" i="0" u="none" strike="noStrike" kern="1200" cap="none" spc="0" normalizeH="0" baseline="0" noProof="0" dirty="0" err="1">
                <a:ln>
                  <a:noFill/>
                </a:ln>
                <a:solidFill>
                  <a:srgbClr val="000000"/>
                </a:solidFill>
                <a:effectLst/>
                <a:uLnTx/>
                <a:uFillTx/>
                <a:latin typeface="Candara" panose="020E0502030303020204"/>
                <a:ea typeface="+mn-ea"/>
                <a:cs typeface="+mn-cs"/>
              </a:rPr>
              <a:t>Homebound</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el </a:t>
            </a:r>
            <a:r>
              <a:rPr kumimoji="0" lang="es-PR" sz="2000" b="1" i="0" u="none" strike="noStrike" kern="1200" cap="none" spc="0" normalizeH="0" baseline="0" noProof="0" dirty="0">
                <a:ln>
                  <a:noFill/>
                </a:ln>
                <a:solidFill>
                  <a:srgbClr val="000000"/>
                </a:solidFill>
                <a:effectLst/>
                <a:uLnTx/>
                <a:uFillTx/>
                <a:latin typeface="Candara" panose="020E0502030303020204"/>
                <a:ea typeface="+mn-ea"/>
                <a:cs typeface="+mn-cs"/>
              </a:rPr>
              <a:t>facilitador docente (FD)</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o el </a:t>
            </a:r>
            <a:r>
              <a:rPr kumimoji="0" lang="es-PR" sz="2000" b="1" i="0" u="none" strike="noStrike" kern="1200" cap="none" spc="0" normalizeH="0" baseline="0" noProof="0" dirty="0">
                <a:ln>
                  <a:noFill/>
                </a:ln>
                <a:solidFill>
                  <a:srgbClr val="000000"/>
                </a:solidFill>
                <a:effectLst/>
                <a:uLnTx/>
                <a:uFillTx/>
                <a:latin typeface="Candara" panose="020E0502030303020204"/>
                <a:ea typeface="+mn-ea"/>
                <a:cs typeface="+mn-cs"/>
              </a:rPr>
              <a:t>director del CSEE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seguirán los siguientes </a:t>
            </a:r>
            <a:r>
              <a:rPr lang="es-PR" sz="2000" dirty="0">
                <a:solidFill>
                  <a:srgbClr val="000000"/>
                </a:solidFill>
                <a:latin typeface="Candara" panose="020E0502030303020204"/>
              </a:rPr>
              <a:t>pasos:</a:t>
            </a:r>
            <a:endParaRPr lang="en-US" sz="2000" dirty="0">
              <a:cs typeface="Calibri"/>
            </a:endParaRPr>
          </a:p>
          <a:p>
            <a:pPr marL="0" lvl="1" indent="0">
              <a:spcBef>
                <a:spcPts val="1000"/>
              </a:spcBef>
              <a:buNone/>
              <a:defRPr/>
            </a:pPr>
            <a:endParaRPr lang="es-PR" dirty="0">
              <a:solidFill>
                <a:srgbClr val="000000"/>
              </a:solidFill>
              <a:latin typeface="Candara" panose="020E0502030303020204"/>
            </a:endParaRPr>
          </a:p>
          <a:p>
            <a:pPr marL="800100" lvl="2" indent="-342900">
              <a:spcBef>
                <a:spcPts val="1000"/>
              </a:spcBef>
              <a:defRPr/>
            </a:pPr>
            <a:r>
              <a:rPr lang="es-PR" sz="1800" dirty="0">
                <a:solidFill>
                  <a:srgbClr val="000000"/>
                </a:solidFill>
                <a:latin typeface="Candara" panose="020E0502030303020204"/>
              </a:rPr>
              <a:t>Completar</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el PEI en </a:t>
            </a:r>
            <a:r>
              <a:rPr lang="es-PR" sz="1800" dirty="0">
                <a:solidFill>
                  <a:srgbClr val="000000"/>
                </a:solidFill>
                <a:latin typeface="Candara" panose="020E0502030303020204"/>
              </a:rPr>
              <a:t>MIPE</a:t>
            </a:r>
            <a:endParaRPr lang="es-PR" sz="1800" dirty="0">
              <a:solidFill>
                <a:srgbClr val="000000"/>
              </a:solidFill>
              <a:latin typeface="Candara"/>
              <a:cs typeface="Calibri" panose="020F0502020204030204"/>
            </a:endParaRPr>
          </a:p>
          <a:p>
            <a:pPr marL="800100" lvl="2" indent="-342900">
              <a:spcBef>
                <a:spcPts val="1000"/>
              </a:spcBef>
              <a:defRPr/>
            </a:pPr>
            <a:endParaRPr lang="es-PR" sz="1800" dirty="0">
              <a:solidFill>
                <a:srgbClr val="000000"/>
              </a:solidFill>
              <a:latin typeface="Candara" panose="020E0502030303020204"/>
            </a:endParaRPr>
          </a:p>
          <a:p>
            <a:pPr marL="800100" lvl="2" indent="-342900">
              <a:spcBef>
                <a:spcPts val="1000"/>
              </a:spcBef>
              <a:defRPr/>
            </a:pPr>
            <a:r>
              <a:rPr lang="es-PR" sz="1800" dirty="0">
                <a:solidFill>
                  <a:srgbClr val="000000"/>
                </a:solidFill>
                <a:latin typeface="Candara" panose="020E0502030303020204"/>
              </a:rPr>
              <a:t>Completar</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los campos </a:t>
            </a:r>
            <a:r>
              <a:rPr lang="es-PR" sz="1800" dirty="0">
                <a:solidFill>
                  <a:srgbClr val="000000"/>
                </a:solidFill>
                <a:latin typeface="Candara" panose="020E0502030303020204"/>
              </a:rPr>
              <a:t>del </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cuestionario disponible en la parte </a:t>
            </a:r>
            <a:r>
              <a:rPr kumimoji="0" lang="es-PR" sz="1800" b="0" i="0" u="none" strike="noStrike" kern="1200" cap="none" spc="0" normalizeH="0" baseline="0" noProof="0" dirty="0" err="1">
                <a:ln>
                  <a:noFill/>
                </a:ln>
                <a:solidFill>
                  <a:srgbClr val="000000"/>
                </a:solidFill>
                <a:effectLst/>
                <a:uLnTx/>
                <a:uFillTx/>
                <a:latin typeface="Candara" panose="020E0502030303020204"/>
                <a:ea typeface="+mn-ea"/>
                <a:cs typeface="+mn-cs"/>
              </a:rPr>
              <a:t>VIII.b</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del PEI</a:t>
            </a:r>
            <a:endParaRPr lang="es-PR" sz="1800" b="0" i="0" u="none" strike="noStrike" kern="1200" cap="none" spc="0" normalizeH="0" baseline="0" noProof="0">
              <a:ln>
                <a:noFill/>
              </a:ln>
              <a:solidFill>
                <a:srgbClr val="000000"/>
              </a:solidFill>
              <a:effectLst/>
              <a:uLnTx/>
              <a:uFillTx/>
              <a:latin typeface="Calibri" panose="020F0502020204030204"/>
              <a:cs typeface="Calibri" panose="020F0502020204030204"/>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2400" b="0" i="0" u="none" strike="noStrike" kern="1200" cap="none" spc="0" normalizeH="0" baseline="0" noProof="0" dirty="0">
              <a:ln>
                <a:noFill/>
              </a:ln>
              <a:solidFill>
                <a:srgbClr val="000000"/>
              </a:solidFill>
              <a:effectLst/>
              <a:uLnTx/>
              <a:uFillTx/>
              <a:latin typeface="Candara" panose="020E0502030303020204"/>
            </a:endParaRPr>
          </a:p>
        </p:txBody>
      </p:sp>
      <p:sp>
        <p:nvSpPr>
          <p:cNvPr id="3" name="Title 1">
            <a:extLst>
              <a:ext uri="{FF2B5EF4-FFF2-40B4-BE49-F238E27FC236}">
                <a16:creationId xmlns:a16="http://schemas.microsoft.com/office/drawing/2014/main" id="{A66FDFE6-DDD4-5AF6-B4EB-0C4CE8F0A2E9}"/>
              </a:ext>
            </a:extLst>
          </p:cNvPr>
          <p:cNvSpPr txBox="1">
            <a:spLocks/>
          </p:cNvSpPr>
          <p:nvPr/>
        </p:nvSpPr>
        <p:spPr>
          <a:xfrm>
            <a:off x="499359" y="1149566"/>
            <a:ext cx="4280058" cy="100811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PR" sz="3400" b="1" dirty="0">
                <a:solidFill>
                  <a:srgbClr val="000000"/>
                </a:solidFill>
                <a:latin typeface="Candara" panose="020E0502030303020204"/>
              </a:rPr>
              <a:t>Servicios</a:t>
            </a: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 de transportación</a:t>
            </a:r>
            <a:endParaRPr lang="en-US" dirty="0">
              <a:ea typeface="+mj-ea"/>
              <a:cs typeface="+mj-cs"/>
            </a:endParaRPr>
          </a:p>
        </p:txBody>
      </p:sp>
      <p:sp>
        <p:nvSpPr>
          <p:cNvPr id="4" name="TextBox 3">
            <a:extLst>
              <a:ext uri="{FF2B5EF4-FFF2-40B4-BE49-F238E27FC236}">
                <a16:creationId xmlns:a16="http://schemas.microsoft.com/office/drawing/2014/main" id="{9612679F-54DC-E0DD-F246-DC4D15278E29}"/>
              </a:ext>
            </a:extLst>
          </p:cNvPr>
          <p:cNvSpPr txBox="1"/>
          <p:nvPr/>
        </p:nvSpPr>
        <p:spPr>
          <a:xfrm>
            <a:off x="914399" y="1503680"/>
            <a:ext cx="289369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98926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034739-4C2E-51EF-1A12-1D3219524426}"/>
              </a:ext>
            </a:extLst>
          </p:cNvPr>
          <p:cNvPicPr>
            <a:picLocks noChangeAspect="1"/>
          </p:cNvPicPr>
          <p:nvPr/>
        </p:nvPicPr>
        <p:blipFill>
          <a:blip r:embed="rId2"/>
          <a:stretch>
            <a:fillRect/>
          </a:stretch>
        </p:blipFill>
        <p:spPr>
          <a:xfrm>
            <a:off x="0" y="0"/>
            <a:ext cx="12192000" cy="6857999"/>
          </a:xfrm>
          <a:prstGeom prst="rect">
            <a:avLst/>
          </a:prstGeom>
        </p:spPr>
      </p:pic>
      <p:sp>
        <p:nvSpPr>
          <p:cNvPr id="5" name="Title 1">
            <a:extLst>
              <a:ext uri="{FF2B5EF4-FFF2-40B4-BE49-F238E27FC236}">
                <a16:creationId xmlns:a16="http://schemas.microsoft.com/office/drawing/2014/main" id="{AB9133AE-F65A-0360-357C-2CDEC796424E}"/>
              </a:ext>
            </a:extLst>
          </p:cNvPr>
          <p:cNvSpPr txBox="1">
            <a:spLocks/>
          </p:cNvSpPr>
          <p:nvPr/>
        </p:nvSpPr>
        <p:spPr>
          <a:xfrm>
            <a:off x="749373" y="1028684"/>
            <a:ext cx="10144064" cy="1008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PR" sz="3400" b="1" dirty="0">
                <a:solidFill>
                  <a:srgbClr val="000000"/>
                </a:solidFill>
                <a:latin typeface="Candara" panose="020E0502030303020204"/>
              </a:rPr>
              <a:t>Coordinación de la transportación</a:t>
            </a: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 por porteador</a:t>
            </a:r>
          </a:p>
        </p:txBody>
      </p:sp>
      <p:sp>
        <p:nvSpPr>
          <p:cNvPr id="6" name="Content Placeholder 2">
            <a:extLst>
              <a:ext uri="{FF2B5EF4-FFF2-40B4-BE49-F238E27FC236}">
                <a16:creationId xmlns:a16="http://schemas.microsoft.com/office/drawing/2014/main" id="{9E7D10D2-5BFA-326E-62F9-9D458BF47728}"/>
              </a:ext>
            </a:extLst>
          </p:cNvPr>
          <p:cNvSpPr txBox="1">
            <a:spLocks/>
          </p:cNvSpPr>
          <p:nvPr/>
        </p:nvSpPr>
        <p:spPr>
          <a:xfrm>
            <a:off x="4691453" y="2562700"/>
            <a:ext cx="7054264" cy="37084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Una vez el PEI este debidamente completado y en estatus </a:t>
            </a:r>
            <a:r>
              <a:rPr kumimoji="0" lang="es-PR" sz="2400" b="0" i="0" u="sng" strike="noStrike" kern="1200" cap="none" spc="0" normalizeH="0" baseline="0" noProof="0" dirty="0">
                <a:ln>
                  <a:noFill/>
                </a:ln>
                <a:solidFill>
                  <a:srgbClr val="000000"/>
                </a:solidFill>
                <a:effectLst/>
                <a:uLnTx/>
                <a:uFillTx/>
                <a:latin typeface="Candara" panose="020E0502030303020204"/>
                <a:ea typeface="+mn-ea"/>
                <a:cs typeface="+mn-cs"/>
              </a:rPr>
              <a:t>firmado:</a:t>
            </a:r>
            <a:endParaRPr lang="es-PR" sz="2400" b="0" i="0" u="sng" strike="noStrike" kern="1200" cap="none" spc="0" normalizeH="0" baseline="0" noProof="0" dirty="0">
              <a:ln>
                <a:noFill/>
              </a:ln>
              <a:solidFill>
                <a:srgbClr val="000000"/>
              </a:solidFill>
              <a:effectLst/>
              <a:uLnTx/>
              <a:uFillTx/>
              <a:latin typeface="Candara" panose="020E0502030303020204"/>
            </a:endParaRPr>
          </a:p>
          <a:p>
            <a:pPr marL="0" marR="0" lvl="0" indent="0" algn="just" defTabSz="914400" rtl="0" eaLnBrk="1" fontAlgn="base" latinLnBrk="0" hangingPunct="1">
              <a:lnSpc>
                <a:spcPct val="90000"/>
              </a:lnSpc>
              <a:spcBef>
                <a:spcPts val="0"/>
              </a:spcBef>
              <a:spcAft>
                <a:spcPts val="0"/>
              </a:spcAft>
              <a:buClrTx/>
              <a:buSzTx/>
              <a:buFont typeface="Arial" panose="020B0604020202020204" pitchFamily="34" charset="0"/>
              <a:buNone/>
              <a:tabLst/>
              <a:defRPr/>
            </a:pPr>
            <a:endParaRPr lang="es-PR" sz="2400" b="0" i="0"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endParaRPr>
          </a:p>
          <a:p>
            <a:pPr lvl="1" algn="just" fontAlgn="base">
              <a:spcBef>
                <a:spcPts val="0"/>
              </a:spcBef>
              <a:defRPr/>
            </a:pPr>
            <a:r>
              <a:rPr kumimoji="0" lang="es-PR" b="0" i="0"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cs typeface="+mn-cs"/>
              </a:rPr>
              <a:t>El sistema </a:t>
            </a:r>
            <a:r>
              <a:rPr kumimoji="0" lang="es-PR" b="0" i="0" u="none" strike="noStrike" kern="1200" cap="none" spc="0" normalizeH="0" baseline="0" noProof="0" dirty="0" err="1">
                <a:ln>
                  <a:noFill/>
                </a:ln>
                <a:solidFill>
                  <a:srgbClr val="000000"/>
                </a:solidFill>
                <a:effectLst/>
                <a:uLnTx/>
                <a:uFillTx/>
                <a:latin typeface="Candara" panose="020E0502030303020204"/>
                <a:ea typeface="Times New Roman" panose="02020603050405020304" pitchFamily="18" charset="0"/>
                <a:cs typeface="+mn-cs"/>
              </a:rPr>
              <a:t>MiPE</a:t>
            </a:r>
            <a:r>
              <a:rPr kumimoji="0" lang="es-PR" b="0" i="0"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cs typeface="+mn-cs"/>
              </a:rPr>
              <a:t> generará la </a:t>
            </a:r>
            <a:r>
              <a:rPr kumimoji="0" lang="es-PR" b="0" i="1"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cs typeface="+mn-cs"/>
              </a:rPr>
              <a:t>Solicitud de servicios de transportación (</a:t>
            </a:r>
            <a:r>
              <a:rPr kumimoji="0" lang="es-PR" b="0" i="0"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cs typeface="+mn-cs"/>
              </a:rPr>
              <a:t>Formulario SAEE-11 </a:t>
            </a:r>
            <a:r>
              <a:rPr kumimoji="0" lang="es-PR" b="0" i="1"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cs typeface="+mn-cs"/>
              </a:rPr>
              <a:t>)</a:t>
            </a:r>
            <a:r>
              <a:rPr lang="es-PR" i="1" dirty="0">
                <a:solidFill>
                  <a:srgbClr val="000000"/>
                </a:solidFill>
                <a:latin typeface="Candara" panose="020E0502030303020204"/>
                <a:ea typeface="Times New Roman" panose="02020603050405020304" pitchFamily="18" charset="0"/>
              </a:rPr>
              <a:t> </a:t>
            </a:r>
            <a:r>
              <a:rPr kumimoji="0" lang="es-PR" b="0" i="0"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cs typeface="+mn-cs"/>
              </a:rPr>
              <a:t>  </a:t>
            </a:r>
            <a:endParaRPr lang="es-PR" b="0" i="0"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endParaRPr>
          </a:p>
          <a:p>
            <a:pPr marL="228600" marR="0" lvl="0" indent="-228600" algn="just"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endParaRPr lang="es-PR" sz="24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lvl="1" algn="just" fontAlgn="base">
              <a:spcBef>
                <a:spcPts val="0"/>
              </a:spcBef>
              <a:defRPr/>
            </a:pPr>
            <a:r>
              <a:rPr kumimoji="0" lang="es-PR" b="0" i="0"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cs typeface="+mn-cs"/>
              </a:rPr>
              <a:t>El sistema </a:t>
            </a:r>
            <a:r>
              <a:rPr kumimoji="0" lang="es-PR" b="0" i="0" u="none" strike="noStrike" kern="1200" cap="none" spc="0" normalizeH="0" baseline="0" noProof="0" dirty="0" err="1">
                <a:ln>
                  <a:noFill/>
                </a:ln>
                <a:solidFill>
                  <a:srgbClr val="000000"/>
                </a:solidFill>
                <a:effectLst/>
                <a:uLnTx/>
                <a:uFillTx/>
                <a:latin typeface="Candara" panose="020E0502030303020204"/>
                <a:ea typeface="Times New Roman" panose="02020603050405020304" pitchFamily="18" charset="0"/>
                <a:cs typeface="+mn-cs"/>
              </a:rPr>
              <a:t>MiPE</a:t>
            </a:r>
            <a:r>
              <a:rPr kumimoji="0" lang="es-PR" b="0" i="0"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cs typeface="+mn-cs"/>
              </a:rPr>
              <a:t> enviará, mediante interfase, el formulario SAEE-11 al sistema SMTE+</a:t>
            </a:r>
            <a:r>
              <a:rPr lang="es-PR" dirty="0">
                <a:solidFill>
                  <a:srgbClr val="000000"/>
                </a:solidFill>
                <a:latin typeface="Candara" panose="020E0502030303020204"/>
                <a:ea typeface="Times New Roman" panose="02020603050405020304" pitchFamily="18" charset="0"/>
              </a:rPr>
              <a:t> </a:t>
            </a:r>
            <a:endParaRPr lang="es-PR" b="0" i="0" u="none" strike="noStrike" kern="1200" cap="none" spc="0" normalizeH="0" baseline="0" noProof="0" dirty="0">
              <a:ln>
                <a:noFill/>
              </a:ln>
              <a:solidFill>
                <a:srgbClr val="000000"/>
              </a:solidFill>
              <a:effectLst/>
              <a:uLnTx/>
              <a:uFillTx/>
              <a:latin typeface="Candara" panose="020E0502030303020204"/>
              <a:ea typeface="Times New Roman" panose="02020603050405020304" pitchFamily="18" charset="0"/>
            </a:endParaRPr>
          </a:p>
          <a:p>
            <a:pPr marL="0" marR="0" lvl="0" indent="0" algn="just" defTabSz="914400" rtl="0" eaLnBrk="1" fontAlgn="base" latinLnBrk="0" hangingPunct="1">
              <a:lnSpc>
                <a:spcPct val="90000"/>
              </a:lnSpc>
              <a:spcBef>
                <a:spcPts val="0"/>
              </a:spcBef>
              <a:spcAft>
                <a:spcPts val="0"/>
              </a:spcAft>
              <a:buClrTx/>
              <a:buSzTx/>
              <a:buFont typeface="Arial" panose="020B0604020202020204" pitchFamily="34" charset="0"/>
              <a:buNone/>
              <a:tabLst/>
              <a:defRPr/>
            </a:pPr>
            <a:endPar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endParaRPr>
          </a:p>
        </p:txBody>
      </p:sp>
    </p:spTree>
    <p:extLst>
      <p:ext uri="{BB962C8B-B14F-4D97-AF65-F5344CB8AC3E}">
        <p14:creationId xmlns:p14="http://schemas.microsoft.com/office/powerpoint/2010/main" val="107251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111760" y="-50800"/>
            <a:ext cx="12192000" cy="6858000"/>
          </a:xfrm>
          <a:prstGeom prst="rect">
            <a:avLst/>
          </a:prstGeom>
        </p:spPr>
      </p:pic>
      <p:sp>
        <p:nvSpPr>
          <p:cNvPr id="2" name="Title 1">
            <a:extLst>
              <a:ext uri="{FF2B5EF4-FFF2-40B4-BE49-F238E27FC236}">
                <a16:creationId xmlns:a16="http://schemas.microsoft.com/office/drawing/2014/main" id="{2EC42232-6F36-4705-9813-4C344ABAF0FE}"/>
              </a:ext>
            </a:extLst>
          </p:cNvPr>
          <p:cNvSpPr txBox="1">
            <a:spLocks/>
          </p:cNvSpPr>
          <p:nvPr/>
        </p:nvSpPr>
        <p:spPr>
          <a:xfrm>
            <a:off x="3381964" y="622830"/>
            <a:ext cx="7846808" cy="1008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PR" sz="3400" b="1" dirty="0">
                <a:solidFill>
                  <a:srgbClr val="000000"/>
                </a:solidFill>
                <a:latin typeface="Candara" panose="020E0502030303020204"/>
              </a:rPr>
              <a:t>Beca </a:t>
            </a: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de </a:t>
            </a:r>
            <a:r>
              <a:rPr lang="es-PR" sz="3400" b="1" dirty="0">
                <a:solidFill>
                  <a:srgbClr val="000000"/>
                </a:solidFill>
                <a:latin typeface="Candara" panose="020E0502030303020204"/>
              </a:rPr>
              <a:t>transportación</a:t>
            </a:r>
            <a:endParaRPr lang="en-US" dirty="0">
              <a:ea typeface="+mj-ea"/>
              <a:cs typeface="+mj-cs"/>
            </a:endParaRPr>
          </a:p>
        </p:txBody>
      </p:sp>
      <p:sp>
        <p:nvSpPr>
          <p:cNvPr id="4" name="Content Placeholder 2">
            <a:extLst>
              <a:ext uri="{FF2B5EF4-FFF2-40B4-BE49-F238E27FC236}">
                <a16:creationId xmlns:a16="http://schemas.microsoft.com/office/drawing/2014/main" id="{57687545-F6F9-21EB-B49B-8017C0EDC1DD}"/>
              </a:ext>
            </a:extLst>
          </p:cNvPr>
          <p:cNvSpPr txBox="1">
            <a:spLocks/>
          </p:cNvSpPr>
          <p:nvPr/>
        </p:nvSpPr>
        <p:spPr>
          <a:xfrm>
            <a:off x="1624284" y="1636746"/>
            <a:ext cx="8990056" cy="46871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s-PR" sz="2400" dirty="0">
                <a:solidFill>
                  <a:srgbClr val="000000"/>
                </a:solidFill>
                <a:latin typeface="Candara" panose="020E0502030303020204"/>
              </a:rPr>
              <a:t>Determinada</a:t>
            </a:r>
            <a:r>
              <a:rPr lang="es-PR" sz="2400" dirty="0">
                <a:solidFill>
                  <a:srgbClr val="000000"/>
                </a:solidFill>
                <a:latin typeface="Candara" panose="020E0502030303020204"/>
                <a:cs typeface="Times New Roman"/>
              </a:rPr>
              <a:t> la elegibilidad a beca de transportación, </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el</a:t>
            </a:r>
            <a:r>
              <a:rPr lang="es-PR" sz="2400" dirty="0">
                <a:solidFill>
                  <a:srgbClr val="000000"/>
                </a:solidFill>
                <a:latin typeface="Candara" panose="020E0502030303020204"/>
                <a:cs typeface="Times New Roman"/>
              </a:rPr>
              <a:t> </a:t>
            </a:r>
            <a:r>
              <a:rPr lang="es-PR" sz="2400" u="sng" dirty="0">
                <a:solidFill>
                  <a:srgbClr val="000000"/>
                </a:solidFill>
                <a:latin typeface="Candara" panose="020E0502030303020204"/>
                <a:cs typeface="Times New Roman"/>
              </a:rPr>
              <a:t>director escolar</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a:t>
            </a:r>
            <a:r>
              <a:rPr lang="es-PR" sz="2400" dirty="0">
                <a:solidFill>
                  <a:srgbClr val="000000"/>
                </a:solidFill>
                <a:latin typeface="Candara" panose="020E0502030303020204"/>
                <a:cs typeface="Times New Roman"/>
              </a:rPr>
              <a:t> </a:t>
            </a:r>
            <a:r>
              <a:rPr lang="es-PR" sz="2400" u="sng" dirty="0">
                <a:solidFill>
                  <a:srgbClr val="000000"/>
                </a:solidFill>
                <a:latin typeface="Candara" panose="020E0502030303020204"/>
                <a:cs typeface="Times New Roman"/>
              </a:rPr>
              <a:t>facilitador docente</a:t>
            </a:r>
            <a:r>
              <a:rPr lang="es-PR" sz="2400" dirty="0">
                <a:solidFill>
                  <a:srgbClr val="000000"/>
                </a:solidFill>
                <a:latin typeface="Candara" panose="020E0502030303020204"/>
                <a:cs typeface="Times New Roman"/>
              </a:rPr>
              <a:t> </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o</a:t>
            </a:r>
            <a:r>
              <a:rPr lang="es-PR" sz="2400" dirty="0">
                <a:solidFill>
                  <a:srgbClr val="000000"/>
                </a:solidFill>
                <a:latin typeface="Candara" panose="020E0502030303020204"/>
                <a:cs typeface="Times New Roman"/>
              </a:rPr>
              <a:t> </a:t>
            </a:r>
            <a:r>
              <a:rPr lang="es-PR" sz="2400" u="sng" dirty="0">
                <a:solidFill>
                  <a:srgbClr val="000000"/>
                </a:solidFill>
                <a:latin typeface="Candara" panose="020E0502030303020204"/>
                <a:cs typeface="Times New Roman"/>
              </a:rPr>
              <a:t>director del CSEE</a:t>
            </a:r>
            <a:r>
              <a:rPr lang="es-PR" sz="2400" dirty="0">
                <a:solidFill>
                  <a:srgbClr val="000000"/>
                </a:solidFill>
                <a:latin typeface="Candara" panose="020E0502030303020204"/>
                <a:cs typeface="Times New Roman"/>
              </a:rPr>
              <a:t>, según corresponda</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 procederá a:</a:t>
            </a:r>
            <a:r>
              <a:rPr lang="es-PR" sz="2400" dirty="0">
                <a:solidFill>
                  <a:srgbClr val="000000"/>
                </a:solidFill>
                <a:latin typeface="Candara" panose="020E0502030303020204"/>
                <a:cs typeface="Times New Roman"/>
              </a:rPr>
              <a:t> </a:t>
            </a:r>
            <a:endParaRPr lang="en-US" sz="2400" b="0" i="0" u="none" strike="noStrike" kern="1200" cap="none" spc="0" normalizeH="0" baseline="0" noProof="0" dirty="0">
              <a:ln>
                <a:noFill/>
              </a:ln>
              <a:effectLst/>
              <a:uLnTx/>
              <a:uFillTx/>
              <a:ea typeface="+mn-lt"/>
              <a:cs typeface="Times New Roman"/>
            </a:endParaRPr>
          </a:p>
          <a:p>
            <a:pPr marL="0" indent="0">
              <a:buNone/>
              <a:defRPr/>
            </a:pPr>
            <a:endParaRPr lang="es-PR" sz="2400" dirty="0">
              <a:solidFill>
                <a:srgbClr val="000000"/>
              </a:solidFill>
              <a:latin typeface="Candara" panose="020E0502030303020204"/>
              <a:cs typeface="Times New Roman"/>
            </a:endParaRPr>
          </a:p>
          <a:p>
            <a:pPr marL="1143000" lvl="1" indent="-457200">
              <a:buAutoNum type="arabicPeriod"/>
              <a:defRPr/>
            </a:pPr>
            <a:r>
              <a:rPr lang="es-PR" sz="2000" dirty="0">
                <a:solidFill>
                  <a:srgbClr val="000000"/>
                </a:solidFill>
                <a:latin typeface="Candara" panose="020E0502030303020204"/>
                <a:cs typeface="Times New Roman"/>
              </a:rPr>
              <a:t>Completar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la </a:t>
            </a:r>
            <a:r>
              <a:rPr lang="es-PR" sz="2000" dirty="0">
                <a:solidFill>
                  <a:srgbClr val="000000"/>
                </a:solidFill>
                <a:latin typeface="Candara" panose="020E0502030303020204"/>
                <a:cs typeface="Times New Roman"/>
              </a:rPr>
              <a:t>información requerida en la </a:t>
            </a:r>
            <a:r>
              <a:rPr lang="es-PR" sz="2000" i="1" dirty="0">
                <a:solidFill>
                  <a:srgbClr val="000000"/>
                </a:solidFill>
                <a:latin typeface="Candara" panose="020E0502030303020204"/>
                <a:cs typeface="Times New Roman"/>
              </a:rPr>
              <a:t>Hoja d acuerdo </a:t>
            </a:r>
            <a:r>
              <a:rPr kumimoji="0" lang="es-PR" sz="2000" b="0" i="1" u="none" strike="noStrike" kern="1200" cap="none" spc="0" normalizeH="0" baseline="0" noProof="0" dirty="0">
                <a:ln>
                  <a:noFill/>
                </a:ln>
                <a:solidFill>
                  <a:srgbClr val="000000"/>
                </a:solidFill>
                <a:effectLst/>
                <a:uLnTx/>
                <a:uFillTx/>
                <a:latin typeface="Candara" panose="020E0502030303020204"/>
                <a:ea typeface="+mn-ea"/>
                <a:cs typeface="+mn-cs"/>
              </a:rPr>
              <a:t>de </a:t>
            </a:r>
            <a:r>
              <a:rPr lang="es-PR" sz="2000" i="1" dirty="0">
                <a:solidFill>
                  <a:srgbClr val="000000"/>
                </a:solidFill>
                <a:latin typeface="Candara" panose="020E0502030303020204"/>
                <a:cs typeface="Times New Roman"/>
              </a:rPr>
              <a:t>millaje </a:t>
            </a:r>
            <a:r>
              <a:rPr kumimoji="0" lang="es-PR" sz="2000" b="0" i="1" u="none" strike="noStrike" kern="1200" cap="none" spc="0" normalizeH="0" baseline="0" noProof="0" dirty="0">
                <a:ln>
                  <a:noFill/>
                </a:ln>
                <a:solidFill>
                  <a:srgbClr val="000000"/>
                </a:solidFill>
                <a:effectLst/>
                <a:uLnTx/>
                <a:uFillTx/>
                <a:latin typeface="Candara" panose="020E0502030303020204"/>
                <a:ea typeface="+mn-ea"/>
                <a:cs typeface="+mn-cs"/>
              </a:rPr>
              <a:t>y </a:t>
            </a:r>
            <a:r>
              <a:rPr lang="es-PR" sz="2000" i="1" dirty="0">
                <a:solidFill>
                  <a:srgbClr val="000000"/>
                </a:solidFill>
                <a:latin typeface="Candara" panose="020E0502030303020204"/>
                <a:cs typeface="Times New Roman"/>
              </a:rPr>
              <a:t>tarifa. </a:t>
            </a:r>
            <a:endParaRPr lang="en-US" sz="2000" b="0" i="0" u="none" strike="noStrike" kern="1200" cap="none" spc="0" normalizeH="0" baseline="0" noProof="0">
              <a:ln>
                <a:noFill/>
              </a:ln>
              <a:effectLst/>
              <a:uLnTx/>
              <a:uFillTx/>
              <a:ea typeface="+mn-lt"/>
              <a:cs typeface="Times New Roman"/>
            </a:endParaRPr>
          </a:p>
          <a:p>
            <a:pPr marL="1428750" lvl="2" indent="-285750">
              <a:buFont typeface="Arial"/>
              <a:buChar char="•"/>
              <a:defRPr/>
            </a:pPr>
            <a:r>
              <a:rPr kumimoji="0" lang="es-PR" b="0" i="0" u="none" strike="noStrike" kern="1200" cap="none" spc="0" normalizeH="0" baseline="0" noProof="0" dirty="0">
                <a:ln>
                  <a:noFill/>
                </a:ln>
                <a:solidFill>
                  <a:srgbClr val="000000"/>
                </a:solidFill>
                <a:effectLst/>
                <a:uLnTx/>
                <a:uFillTx/>
                <a:latin typeface="Candara" panose="020E0502030303020204"/>
                <a:ea typeface="+mn-ea"/>
                <a:cs typeface="+mn-cs"/>
              </a:rPr>
              <a:t>la </a:t>
            </a:r>
            <a:r>
              <a:rPr lang="es-PR" dirty="0">
                <a:solidFill>
                  <a:srgbClr val="000000"/>
                </a:solidFill>
                <a:latin typeface="Candara" panose="020E0502030303020204"/>
                <a:cs typeface="Times New Roman"/>
              </a:rPr>
              <a:t>cantidad </a:t>
            </a:r>
            <a:r>
              <a:rPr kumimoji="0" lang="es-PR" b="0" i="0" u="none" strike="noStrike" kern="1200" cap="none" spc="0" normalizeH="0" baseline="0" noProof="0" dirty="0">
                <a:ln>
                  <a:noFill/>
                </a:ln>
                <a:solidFill>
                  <a:srgbClr val="000000"/>
                </a:solidFill>
                <a:effectLst/>
                <a:uLnTx/>
                <a:uFillTx/>
                <a:latin typeface="Candara" panose="020E0502030303020204"/>
                <a:ea typeface="+mn-ea"/>
                <a:cs typeface="+mn-cs"/>
              </a:rPr>
              <a:t>de </a:t>
            </a:r>
            <a:r>
              <a:rPr lang="es-PR" dirty="0">
                <a:solidFill>
                  <a:srgbClr val="000000"/>
                </a:solidFill>
                <a:latin typeface="Candara" panose="020E0502030303020204"/>
                <a:cs typeface="Times New Roman"/>
              </a:rPr>
              <a:t>millas</a:t>
            </a:r>
            <a:endParaRPr lang="en-US">
              <a:solidFill>
                <a:srgbClr val="000000"/>
              </a:solidFill>
              <a:latin typeface="Calibri" panose="020F0502020204030204"/>
              <a:cs typeface="Times New Roman"/>
            </a:endParaRPr>
          </a:p>
          <a:p>
            <a:pPr marL="1428750" lvl="2" indent="-285750">
              <a:buFont typeface="Arial"/>
              <a:buChar char="•"/>
              <a:defRPr/>
            </a:pPr>
            <a:r>
              <a:rPr lang="es-PR" dirty="0">
                <a:solidFill>
                  <a:srgbClr val="000000"/>
                </a:solidFill>
                <a:latin typeface="Candara" panose="020E0502030303020204"/>
                <a:cs typeface="Times New Roman"/>
              </a:rPr>
              <a:t>si </a:t>
            </a:r>
            <a:r>
              <a:rPr kumimoji="0" lang="es-PR"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el </a:t>
            </a:r>
            <a:r>
              <a:rPr lang="es-PR" dirty="0">
                <a:solidFill>
                  <a:srgbClr val="000000"/>
                </a:solidFill>
                <a:latin typeface="Candara" panose="020E0502030303020204"/>
                <a:ea typeface="Calibri" panose="020F0502020204030204" pitchFamily="34" charset="0"/>
                <a:cs typeface="Times New Roman"/>
              </a:rPr>
              <a:t>estudiante requiere acompañante</a:t>
            </a:r>
            <a:endParaRPr lang="en-US" b="0" i="0" u="none" strike="noStrike" kern="1200" cap="none" spc="0" normalizeH="0" baseline="0" noProof="0">
              <a:ln>
                <a:noFill/>
              </a:ln>
              <a:effectLst/>
              <a:uLnTx/>
              <a:uFillTx/>
              <a:ea typeface="+mn-lt"/>
              <a:cs typeface="Times New Roman"/>
            </a:endParaRPr>
          </a:p>
          <a:p>
            <a:pPr marL="1428750" lvl="2" indent="-285750">
              <a:buFont typeface="Arial"/>
              <a:buChar char="•"/>
              <a:tabLst>
                <a:tab pos="457200" algn="l"/>
              </a:tabLst>
              <a:defRPr/>
            </a:pPr>
            <a:r>
              <a:rPr kumimoji="0" lang="es-PR"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la </a:t>
            </a:r>
            <a:r>
              <a:rPr lang="es-PR" dirty="0">
                <a:solidFill>
                  <a:srgbClr val="000000"/>
                </a:solidFill>
                <a:latin typeface="Candara" panose="020E0502030303020204"/>
                <a:ea typeface="Calibri" panose="020F0502020204030204" pitchFamily="34" charset="0"/>
                <a:cs typeface="Times New Roman"/>
              </a:rPr>
              <a:t>dirección física del hogar</a:t>
            </a:r>
            <a:endParaRPr lang="en-US" b="0" i="0" u="none" strike="noStrike" kern="1200" cap="none" spc="0" normalizeH="0" baseline="0" noProof="0">
              <a:ln>
                <a:noFill/>
              </a:ln>
              <a:effectLst/>
              <a:uLnTx/>
              <a:uFillTx/>
              <a:ea typeface="+mn-lt"/>
              <a:cs typeface="Times New Roman"/>
            </a:endParaRPr>
          </a:p>
          <a:p>
            <a:pPr marL="1428750" lvl="2" indent="-285750">
              <a:buFont typeface="Arial"/>
              <a:buChar char="•"/>
              <a:tabLst>
                <a:tab pos="457200" algn="l"/>
              </a:tabLst>
              <a:defRPr/>
            </a:pPr>
            <a:r>
              <a:rPr lang="es-PR" dirty="0">
                <a:solidFill>
                  <a:srgbClr val="000000"/>
                </a:solidFill>
                <a:latin typeface="Candara" panose="020E0502030303020204"/>
                <a:ea typeface="+mn-lt"/>
                <a:cs typeface="Times New Roman"/>
              </a:rPr>
              <a:t>la dirección física de la escuela</a:t>
            </a:r>
            <a:endParaRPr lang="en-US" b="0" i="0" u="none" strike="noStrike" kern="1200" cap="none" spc="0" normalizeH="0" baseline="0" noProof="0">
              <a:ln>
                <a:noFill/>
              </a:ln>
              <a:effectLst/>
              <a:uLnTx/>
              <a:uFillTx/>
              <a:ea typeface="+mn-lt"/>
              <a:cs typeface="Times New Roman"/>
            </a:endParaRPr>
          </a:p>
          <a:p>
            <a:pPr marL="1428750" lvl="2" indent="-285750">
              <a:buFont typeface="Arial"/>
              <a:buChar char="•"/>
              <a:tabLst>
                <a:tab pos="457200" algn="l"/>
              </a:tabLst>
              <a:defRPr/>
            </a:pPr>
            <a:r>
              <a:rPr lang="es-PR" dirty="0">
                <a:solidFill>
                  <a:srgbClr val="000000"/>
                </a:solidFill>
                <a:latin typeface="Candara" panose="020E0502030303020204"/>
                <a:ea typeface="Calibri" panose="020F0502020204030204" pitchFamily="34" charset="0"/>
                <a:cs typeface="Times New Roman"/>
              </a:rPr>
              <a:t>la dirección física </a:t>
            </a:r>
            <a:r>
              <a:rPr kumimoji="0" lang="es-PR"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de la </a:t>
            </a:r>
            <a:r>
              <a:rPr lang="es-PR" dirty="0">
                <a:solidFill>
                  <a:srgbClr val="000000"/>
                </a:solidFill>
                <a:latin typeface="Candara" panose="020E0502030303020204"/>
                <a:ea typeface="Calibri" panose="020F0502020204030204" pitchFamily="34" charset="0"/>
                <a:cs typeface="Times New Roman"/>
              </a:rPr>
              <a:t>corporación u oficina del proveedor</a:t>
            </a:r>
            <a:endParaRPr lang="en-US" b="0" i="0" u="none" strike="noStrike" kern="1200" cap="none" spc="0" normalizeH="0" baseline="0" noProof="0">
              <a:ln>
                <a:noFill/>
              </a:ln>
              <a:effectLst/>
              <a:uLnTx/>
              <a:uFillTx/>
              <a:ea typeface="+mn-lt"/>
              <a:cs typeface="Times New Roman"/>
            </a:endParaRPr>
          </a:p>
          <a:p>
            <a:pPr marL="0" marR="0" indent="0" defTabSz="914400">
              <a:lnSpc>
                <a:spcPct val="90000"/>
              </a:lnSpc>
              <a:spcAft>
                <a:spcPts val="0"/>
              </a:spcAft>
              <a:buClrTx/>
              <a:buSzTx/>
              <a:buNone/>
              <a:tabLst>
                <a:tab pos="457200" algn="l"/>
              </a:tabLst>
              <a:defRPr/>
            </a:pPr>
            <a:endParaRPr lang="es-PR" sz="24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139298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0" y="0"/>
            <a:ext cx="11856720" cy="6858000"/>
          </a:xfrm>
          <a:prstGeom prst="rect">
            <a:avLst/>
          </a:prstGeom>
        </p:spPr>
      </p:pic>
      <p:sp>
        <p:nvSpPr>
          <p:cNvPr id="2" name="Title 1">
            <a:extLst>
              <a:ext uri="{FF2B5EF4-FFF2-40B4-BE49-F238E27FC236}">
                <a16:creationId xmlns:a16="http://schemas.microsoft.com/office/drawing/2014/main" id="{2EC42232-6F36-4705-9813-4C344ABAF0FE}"/>
              </a:ext>
            </a:extLst>
          </p:cNvPr>
          <p:cNvSpPr txBox="1">
            <a:spLocks/>
          </p:cNvSpPr>
          <p:nvPr/>
        </p:nvSpPr>
        <p:spPr>
          <a:xfrm>
            <a:off x="1380444" y="541550"/>
            <a:ext cx="7247368" cy="754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Cálculo de millaje</a:t>
            </a:r>
          </a:p>
        </p:txBody>
      </p:sp>
      <p:sp>
        <p:nvSpPr>
          <p:cNvPr id="4" name="Content Placeholder 2">
            <a:extLst>
              <a:ext uri="{FF2B5EF4-FFF2-40B4-BE49-F238E27FC236}">
                <a16:creationId xmlns:a16="http://schemas.microsoft.com/office/drawing/2014/main" id="{57687545-F6F9-21EB-B49B-8017C0EDC1DD}"/>
              </a:ext>
            </a:extLst>
          </p:cNvPr>
          <p:cNvSpPr txBox="1">
            <a:spLocks/>
          </p:cNvSpPr>
          <p:nvPr/>
        </p:nvSpPr>
        <p:spPr>
          <a:xfrm>
            <a:off x="1644604" y="1382746"/>
            <a:ext cx="10067016" cy="51036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s-PR" sz="100" b="0" i="0" u="none" strike="noStrike" kern="1200" cap="none" spc="0" normalizeH="0" baseline="0" noProof="0" dirty="0">
              <a:ln>
                <a:noFill/>
              </a:ln>
              <a:solidFill>
                <a:srgbClr val="000000"/>
              </a:solidFill>
              <a:effectLst/>
              <a:uLnTx/>
              <a:uFillTx/>
              <a:latin typeface="Candara" panose="020E0502030303020204"/>
            </a:endParaRPr>
          </a:p>
          <a:p>
            <a:pPr lvl="1">
              <a:defRPr/>
            </a:pPr>
            <a:r>
              <a:rPr lang="es-PR" sz="2000" dirty="0">
                <a:solidFill>
                  <a:srgbClr val="000000"/>
                </a:solidFill>
                <a:latin typeface="Candara" panose="020E0502030303020204"/>
              </a:rPr>
              <a:t>Determinar las millas entre el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punto de partida A y punto de llegada B</a:t>
            </a:r>
            <a:r>
              <a:rPr lang="es-PR" sz="2000" dirty="0">
                <a:solidFill>
                  <a:srgbClr val="000000"/>
                </a:solidFill>
                <a:latin typeface="Candara" panose="020E0502030303020204"/>
              </a:rPr>
              <a:t> y multiplicar por dos (2) ida y vuelta  </a:t>
            </a:r>
            <a:endParaRPr lang="es-PR" sz="2000" b="0" i="0" u="none" strike="noStrike" kern="1200" cap="none" spc="0" normalizeH="0" baseline="0" noProof="0" dirty="0">
              <a:ln>
                <a:noFill/>
              </a:ln>
              <a:solidFill>
                <a:srgbClr val="000000"/>
              </a:solidFill>
              <a:effectLst/>
              <a:uLnTx/>
              <a:uFillTx/>
              <a:latin typeface="Candara" panose="020E0502030303020204"/>
            </a:endParaRPr>
          </a:p>
          <a:p>
            <a:pPr lvl="1">
              <a:defRPr/>
            </a:pPr>
            <a:endParaRPr lang="es-PR" sz="2000" dirty="0">
              <a:solidFill>
                <a:srgbClr val="000000"/>
              </a:solidFill>
              <a:latin typeface="Candara" panose="020E0502030303020204"/>
              <a:ea typeface="Calibri" panose="020F0502020204030204" pitchFamily="34" charset="0"/>
              <a:cs typeface="Times New Roman"/>
            </a:endParaRPr>
          </a:p>
          <a:p>
            <a:pPr lvl="1">
              <a:defRPr/>
            </a:pPr>
            <a:r>
              <a:rPr lang="es-PR" sz="2000" dirty="0">
                <a:solidFill>
                  <a:srgbClr val="000000"/>
                </a:solidFill>
                <a:latin typeface="Candara" panose="020E0502030303020204"/>
                <a:ea typeface="Calibri" panose="020F0502020204030204" pitchFamily="34" charset="0"/>
                <a:cs typeface="Times New Roman"/>
              </a:rPr>
              <a:t>Utilizar </a:t>
            </a: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aplicaciones:</a:t>
            </a:r>
            <a:endParaRPr lang="es-PR" sz="2000" b="0" i="0" u="none" strike="noStrike" kern="1200" cap="none" spc="0" normalizeH="0" baseline="0" noProof="0">
              <a:ln>
                <a:noFill/>
              </a:ln>
              <a:solidFill>
                <a:srgbClr val="000000"/>
              </a:solidFill>
              <a:effectLst/>
              <a:uLnTx/>
              <a:uFillTx/>
              <a:latin typeface="Candara" panose="020E0502030303020204"/>
              <a:ea typeface="Calibri" panose="020F0502020204030204" pitchFamily="34" charset="0"/>
              <a:cs typeface="Times New Roman"/>
            </a:endParaRPr>
          </a:p>
          <a:p>
            <a:pPr marL="1257300" marR="0" lvl="2" indent="-342900" algn="just" defTabSz="914400" rtl="0" eaLnBrk="1" fontAlgn="auto" latinLnBrk="0" hangingPunct="1">
              <a:lnSpc>
                <a:spcPct val="90000"/>
              </a:lnSpc>
              <a:spcBef>
                <a:spcPts val="0"/>
              </a:spcBef>
              <a:spcAft>
                <a:spcPts val="0"/>
              </a:spcAft>
              <a:buClrTx/>
              <a:buSzTx/>
              <a:buFont typeface="+mj-lt"/>
              <a:buAutoNum type="alphaLcPeriod"/>
              <a:tabLst>
                <a:tab pos="457200" algn="l"/>
              </a:tabLst>
              <a:defRPr/>
            </a:pPr>
            <a:r>
              <a:rPr kumimoji="0" lang="es-PR" b="1" i="1"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Google </a:t>
            </a:r>
            <a:r>
              <a:rPr kumimoji="0" lang="es-PR" b="1" i="1" u="none" strike="noStrike" kern="1200" cap="none" spc="0" normalizeH="0" baseline="0" noProof="0" dirty="0" err="1">
                <a:ln>
                  <a:noFill/>
                </a:ln>
                <a:solidFill>
                  <a:srgbClr val="000000"/>
                </a:solidFill>
                <a:effectLst/>
                <a:uLnTx/>
                <a:uFillTx/>
                <a:latin typeface="Candara" panose="020E0502030303020204"/>
                <a:ea typeface="Calibri" panose="020F0502020204030204" pitchFamily="34" charset="0"/>
                <a:cs typeface="Times New Roman"/>
              </a:rPr>
              <a:t>Maps</a:t>
            </a:r>
            <a:r>
              <a:rPr kumimoji="0" lang="es-PR" b="1" i="1"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a:t>
            </a:r>
            <a:endParaRPr lang="es-PR" b="1" i="0" u="none" strike="noStrike" kern="1200" cap="none" spc="0" normalizeH="0" baseline="0" noProof="0">
              <a:ln>
                <a:noFill/>
              </a:ln>
              <a:solidFill>
                <a:srgbClr val="000000"/>
              </a:solidFill>
              <a:effectLst/>
              <a:uLnTx/>
              <a:uFillTx/>
              <a:latin typeface="Candara" panose="020E0502030303020204"/>
              <a:ea typeface="Calibri" panose="020F0502020204030204" pitchFamily="34" charset="0"/>
              <a:cs typeface="Times New Roman"/>
            </a:endParaRPr>
          </a:p>
          <a:p>
            <a:pPr marL="1257300" marR="0" lvl="2" indent="-342900" algn="just" defTabSz="914400" rtl="0" eaLnBrk="1" fontAlgn="auto" latinLnBrk="0" hangingPunct="1">
              <a:lnSpc>
                <a:spcPct val="90000"/>
              </a:lnSpc>
              <a:spcBef>
                <a:spcPts val="0"/>
              </a:spcBef>
              <a:spcAft>
                <a:spcPts val="0"/>
              </a:spcAft>
              <a:buClrTx/>
              <a:buSzTx/>
              <a:buFont typeface="+mj-lt"/>
              <a:buAutoNum type="alphaLcPeriod"/>
              <a:tabLst>
                <a:tab pos="457200" algn="l"/>
              </a:tabLst>
              <a:defRPr/>
            </a:pPr>
            <a:r>
              <a:rPr kumimoji="0" lang="es-PR" b="0" i="1"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Wase.com</a:t>
            </a:r>
            <a:r>
              <a:rPr kumimoji="0" lang="es-PR"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a:t>
            </a:r>
            <a:endParaRPr lang="es-PR"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endParaRPr>
          </a:p>
          <a:p>
            <a:pPr marL="0" marR="0" indent="0" algn="just" defTabSz="914400" rtl="0" eaLnBrk="1" fontAlgn="auto" latinLnBrk="0" hangingPunct="1">
              <a:lnSpc>
                <a:spcPct val="90000"/>
              </a:lnSpc>
              <a:spcBef>
                <a:spcPts val="0"/>
              </a:spcBef>
              <a:spcAft>
                <a:spcPts val="0"/>
              </a:spcAft>
              <a:buClrTx/>
              <a:buSzTx/>
              <a:buNone/>
              <a:tabLst>
                <a:tab pos="457200" algn="l"/>
              </a:tabLst>
              <a:defRPr/>
            </a:pPr>
            <a:endParaRPr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panose="02020603050405020304" pitchFamily="18" charset="0"/>
            </a:endParaRPr>
          </a:p>
          <a:p>
            <a:pPr lvl="1" algn="just">
              <a:spcBef>
                <a:spcPts val="0"/>
              </a:spcBef>
              <a:tabLst>
                <a:tab pos="457200" algn="l"/>
              </a:tabLst>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En caso de que </a:t>
            </a:r>
            <a:r>
              <a:rPr lang="es-PR" sz="2000" dirty="0">
                <a:solidFill>
                  <a:srgbClr val="000000"/>
                </a:solidFill>
                <a:latin typeface="Candara" panose="020E0502030303020204"/>
                <a:ea typeface="Calibri" panose="020F0502020204030204" pitchFamily="34" charset="0"/>
                <a:cs typeface="Times New Roman"/>
              </a:rPr>
              <a:t>se </a:t>
            </a: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muestre más de una ruta,</a:t>
            </a:r>
            <a:r>
              <a:rPr lang="es-PR" sz="2000" dirty="0">
                <a:solidFill>
                  <a:srgbClr val="000000"/>
                </a:solidFill>
                <a:latin typeface="Candara" panose="020E0502030303020204"/>
                <a:ea typeface="Calibri" panose="020F0502020204030204" pitchFamily="34" charset="0"/>
                <a:cs typeface="Times New Roman"/>
              </a:rPr>
              <a:t> </a:t>
            </a: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a:rPr>
              <a:t>seleccionar la ruta más corta y accesible</a:t>
            </a:r>
            <a:endParaRPr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Times New Roman" panose="02020603050405020304" pitchFamily="18" charset="0"/>
            </a:endParaRPr>
          </a:p>
          <a:p>
            <a:pPr marL="457200" lvl="1" indent="0" algn="just">
              <a:spcBef>
                <a:spcPts val="0"/>
              </a:spcBef>
              <a:buNone/>
              <a:defRPr/>
            </a:pPr>
            <a:endParaRPr lang="es-PR" sz="2000" dirty="0">
              <a:solidFill>
                <a:srgbClr val="000000"/>
              </a:solidFill>
              <a:latin typeface="Candara" panose="020E0502030303020204"/>
              <a:cs typeface="Times New Roman"/>
            </a:endParaRPr>
          </a:p>
          <a:p>
            <a:pPr lvl="1">
              <a:defRPr/>
            </a:pPr>
            <a:r>
              <a:rPr lang="es-PR" sz="2000" dirty="0" err="1">
                <a:solidFill>
                  <a:srgbClr val="000000"/>
                </a:solidFill>
                <a:latin typeface="Candara" panose="020E0502030303020204"/>
                <a:cs typeface="Times New Roman"/>
              </a:rPr>
              <a:t>MiPE</a:t>
            </a:r>
            <a:r>
              <a:rPr lang="es-PR" sz="2000" dirty="0">
                <a:solidFill>
                  <a:srgbClr val="000000"/>
                </a:solidFill>
                <a:latin typeface="Candara" panose="020E0502030303020204"/>
                <a:cs typeface="Times New Roman"/>
              </a:rPr>
              <a:t> multiplicará el total de millas por la cantidad de .40 centavos </a:t>
            </a:r>
            <a:endParaRPr lang="es-PR" sz="2000" dirty="0">
              <a:latin typeface="Candara"/>
              <a:ea typeface="+mn-lt"/>
              <a:cs typeface="Times New Roman"/>
            </a:endParaRPr>
          </a:p>
          <a:p>
            <a:pPr>
              <a:spcBef>
                <a:spcPts val="500"/>
              </a:spcBef>
              <a:defRPr/>
            </a:pPr>
            <a:endParaRPr lang="es-PR" sz="2000" dirty="0">
              <a:ea typeface="+mn-lt"/>
              <a:cs typeface="+mn-lt"/>
            </a:endParaRPr>
          </a:p>
          <a:p>
            <a:pPr lvl="1">
              <a:defRPr/>
            </a:pPr>
            <a:r>
              <a:rPr lang="es-PR" sz="2000" dirty="0">
                <a:solidFill>
                  <a:srgbClr val="000000"/>
                </a:solidFill>
                <a:latin typeface="Candara" panose="020E0502030303020204"/>
                <a:cs typeface="Times New Roman"/>
              </a:rPr>
              <a:t>Si el total de millas es mayor a 50, enviar a la SAEE la siguiente información:</a:t>
            </a:r>
            <a:endParaRPr lang="en-US" sz="2000" dirty="0">
              <a:ea typeface="+mn-lt"/>
              <a:cs typeface="+mn-lt"/>
            </a:endParaRPr>
          </a:p>
          <a:p>
            <a:pPr lvl="2">
              <a:defRPr/>
            </a:pPr>
            <a:r>
              <a:rPr lang="es-PR" sz="1600" dirty="0">
                <a:solidFill>
                  <a:srgbClr val="000000"/>
                </a:solidFill>
                <a:latin typeface="Candara" panose="020E0502030303020204"/>
                <a:cs typeface="Times New Roman"/>
              </a:rPr>
              <a:t>Solicitud de aumento de millaje con evidencia de la pantalla de Google </a:t>
            </a:r>
            <a:r>
              <a:rPr lang="es-PR" sz="1600" dirty="0" err="1">
                <a:solidFill>
                  <a:srgbClr val="000000"/>
                </a:solidFill>
                <a:latin typeface="Candara" panose="020E0502030303020204"/>
                <a:cs typeface="Times New Roman"/>
              </a:rPr>
              <a:t>maps</a:t>
            </a:r>
            <a:endParaRPr lang="es-PR" sz="1600">
              <a:latin typeface="Candara"/>
              <a:ea typeface="+mn-lt"/>
              <a:cs typeface="Times New Roman"/>
            </a:endParaRPr>
          </a:p>
          <a:p>
            <a:pPr lvl="2">
              <a:defRPr/>
            </a:pPr>
            <a:r>
              <a:rPr lang="es-PR" sz="1600" dirty="0">
                <a:solidFill>
                  <a:srgbClr val="000000"/>
                </a:solidFill>
                <a:latin typeface="Candara" panose="020E0502030303020204"/>
                <a:cs typeface="Times New Roman"/>
              </a:rPr>
              <a:t>Minuta en la cual se estableció la justificación del total de millas</a:t>
            </a:r>
            <a:endParaRPr lang="en-US" sz="1600">
              <a:ea typeface="+mn-lt"/>
              <a:cs typeface="+mn-lt"/>
            </a:endParaRPr>
          </a:p>
          <a:p>
            <a:pPr lvl="2">
              <a:defRPr/>
            </a:pPr>
            <a:r>
              <a:rPr lang="es-PR" sz="1600" dirty="0">
                <a:solidFill>
                  <a:srgbClr val="000000"/>
                </a:solidFill>
                <a:latin typeface="Candara" panose="020E0502030303020204"/>
                <a:cs typeface="Times New Roman"/>
              </a:rPr>
              <a:t>información del remitente, correo electrónico y número de teléfono</a:t>
            </a:r>
            <a:endParaRPr lang="en-US" sz="1600">
              <a:ea typeface="+mn-lt"/>
              <a:cs typeface="+mn-lt"/>
            </a:endParaRPr>
          </a:p>
          <a:p>
            <a:pPr marR="0" lvl="2" indent="-228600" algn="just" defTabSz="914400">
              <a:lnSpc>
                <a:spcPct val="90000"/>
              </a:lnSpc>
              <a:spcBef>
                <a:spcPts val="0"/>
              </a:spcBef>
              <a:spcAft>
                <a:spcPts val="0"/>
              </a:spcAft>
              <a:buClrTx/>
              <a:buSzTx/>
              <a:buFont typeface="Arial" panose="020B0604020202020204" pitchFamily="34" charset="0"/>
              <a:buChar char="•"/>
              <a:tabLst/>
              <a:defRPr/>
            </a:pPr>
            <a:endParaRPr lang="es-PR" sz="1600" b="0" i="0" u="none" strike="noStrike" kern="1200" cap="none" spc="0" normalizeH="0" baseline="0" noProof="0" dirty="0">
              <a:ln>
                <a:noFill/>
              </a:ln>
              <a:solidFill>
                <a:srgbClr val="000000"/>
              </a:solidFill>
              <a:effectLst/>
              <a:uLnTx/>
              <a:uFillTx/>
              <a:latin typeface="Candara" panose="020E0502030303020204"/>
              <a:cs typeface="Times New Roman"/>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lvl="1">
              <a:defRPr/>
            </a:pPr>
            <a:endParaRPr lang="es-PR" dirty="0">
              <a:solidFill>
                <a:srgbClr val="000000"/>
              </a:solidFill>
              <a:latin typeface="Candara" panose="020E0502030303020204"/>
            </a:endParaRPr>
          </a:p>
        </p:txBody>
      </p:sp>
    </p:spTree>
    <p:extLst>
      <p:ext uri="{BB962C8B-B14F-4D97-AF65-F5344CB8AC3E}">
        <p14:creationId xmlns:p14="http://schemas.microsoft.com/office/powerpoint/2010/main" val="131501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D5C8F2-867E-0107-139B-1996FAD9AB43}"/>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DD25A13-C7BB-F049-BEF7-1B4B7DF2B6EC}"/>
              </a:ext>
            </a:extLst>
          </p:cNvPr>
          <p:cNvSpPr txBox="1">
            <a:spLocks/>
          </p:cNvSpPr>
          <p:nvPr/>
        </p:nvSpPr>
        <p:spPr>
          <a:xfrm>
            <a:off x="587663" y="767047"/>
            <a:ext cx="7248046" cy="7159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Tabla de rutas por servicios</a:t>
            </a:r>
          </a:p>
        </p:txBody>
      </p:sp>
      <p:graphicFrame>
        <p:nvGraphicFramePr>
          <p:cNvPr id="4" name="Table 3">
            <a:extLst>
              <a:ext uri="{FF2B5EF4-FFF2-40B4-BE49-F238E27FC236}">
                <a16:creationId xmlns:a16="http://schemas.microsoft.com/office/drawing/2014/main" id="{D2FC71B6-0016-EC9F-E6A9-A31854D761B1}"/>
              </a:ext>
            </a:extLst>
          </p:cNvPr>
          <p:cNvGraphicFramePr>
            <a:graphicFrameLocks noGrp="1"/>
          </p:cNvGraphicFramePr>
          <p:nvPr>
            <p:extLst>
              <p:ext uri="{D42A27DB-BD31-4B8C-83A1-F6EECF244321}">
                <p14:modId xmlns:p14="http://schemas.microsoft.com/office/powerpoint/2010/main" val="1875027532"/>
              </p:ext>
            </p:extLst>
          </p:nvPr>
        </p:nvGraphicFramePr>
        <p:xfrm>
          <a:off x="4551680" y="1574800"/>
          <a:ext cx="6779385" cy="3840649"/>
        </p:xfrm>
        <a:graphic>
          <a:graphicData uri="http://schemas.openxmlformats.org/drawingml/2006/table">
            <a:tbl>
              <a:tblPr/>
              <a:tblGrid>
                <a:gridCol w="3031087">
                  <a:extLst>
                    <a:ext uri="{9D8B030D-6E8A-4147-A177-3AD203B41FA5}">
                      <a16:colId xmlns:a16="http://schemas.microsoft.com/office/drawing/2014/main" val="817638641"/>
                    </a:ext>
                  </a:extLst>
                </a:gridCol>
                <a:gridCol w="1035975">
                  <a:extLst>
                    <a:ext uri="{9D8B030D-6E8A-4147-A177-3AD203B41FA5}">
                      <a16:colId xmlns:a16="http://schemas.microsoft.com/office/drawing/2014/main" val="3251022658"/>
                    </a:ext>
                  </a:extLst>
                </a:gridCol>
                <a:gridCol w="1443056">
                  <a:extLst>
                    <a:ext uri="{9D8B030D-6E8A-4147-A177-3AD203B41FA5}">
                      <a16:colId xmlns:a16="http://schemas.microsoft.com/office/drawing/2014/main" val="2777372440"/>
                    </a:ext>
                  </a:extLst>
                </a:gridCol>
                <a:gridCol w="1269267">
                  <a:extLst>
                    <a:ext uri="{9D8B030D-6E8A-4147-A177-3AD203B41FA5}">
                      <a16:colId xmlns:a16="http://schemas.microsoft.com/office/drawing/2014/main" val="704559529"/>
                    </a:ext>
                  </a:extLst>
                </a:gridCol>
              </a:tblGrid>
              <a:tr h="601420">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1" i="0" u="none" strike="noStrike" dirty="0">
                          <a:solidFill>
                            <a:srgbClr val="FFFFFF"/>
                          </a:solidFill>
                          <a:effectLst/>
                          <a:latin typeface="Arial" panose="020B0604020202020204" pitchFamily="34" charset="0"/>
                        </a:rPr>
                        <a:t>Servicio para el cual requiere beca de trasportación</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1" i="0" u="none" strike="noStrike" dirty="0">
                          <a:solidFill>
                            <a:srgbClr val="000000"/>
                          </a:solidFill>
                          <a:effectLst/>
                          <a:latin typeface="Arial"/>
                        </a:rPr>
                        <a:t>Punto de partida A</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1" i="0" u="none" strike="noStrike" dirty="0">
                          <a:solidFill>
                            <a:srgbClr val="FFFFFF"/>
                          </a:solidFill>
                          <a:effectLst/>
                          <a:latin typeface="Arial"/>
                        </a:rPr>
                        <a:t>Punto de llegada B</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1" i="0" u="none" strike="noStrike" dirty="0">
                          <a:solidFill>
                            <a:srgbClr val="FFFFFF"/>
                          </a:solidFill>
                          <a:effectLst/>
                          <a:latin typeface="Arial"/>
                        </a:rPr>
                        <a:t>Lugar de regreso del estudiante para efectos del cálculo de millaje</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249326079"/>
                  </a:ext>
                </a:extLst>
              </a:tr>
              <a:tr h="1097330">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l" fontAlgn="ctr"/>
                      <a:r>
                        <a:rPr lang="es-PR" sz="900" b="1" i="0" u="none" strike="noStrike" dirty="0">
                          <a:solidFill>
                            <a:srgbClr val="000000"/>
                          </a:solidFill>
                          <a:effectLst/>
                          <a:latin typeface="Arial"/>
                        </a:rPr>
                        <a:t>1. Servicio educativo (escuela pública y privada)</a:t>
                      </a:r>
                      <a:br>
                        <a:rPr lang="es-PR" sz="900" b="1" i="0" u="none" strike="noStrike" dirty="0">
                          <a:solidFill>
                            <a:srgbClr val="000000"/>
                          </a:solidFill>
                          <a:effectLst/>
                          <a:latin typeface="Arial"/>
                        </a:rPr>
                      </a:br>
                      <a:br>
                        <a:rPr lang="es-PR" sz="900" b="1" i="0" u="none" strike="noStrike" dirty="0">
                          <a:solidFill>
                            <a:srgbClr val="000000"/>
                          </a:solidFill>
                          <a:effectLst/>
                          <a:latin typeface="Arial"/>
                        </a:rPr>
                      </a:br>
                      <a:r>
                        <a:rPr lang="es-PR" sz="900" b="1" i="0" u="none" strike="noStrike" dirty="0">
                          <a:solidFill>
                            <a:srgbClr val="000000"/>
                          </a:solidFill>
                          <a:effectLst/>
                          <a:latin typeface="Arial"/>
                        </a:rPr>
                        <a:t>Nota: cuando el padre trabaja cerca o en la misma ruta hacia la escuela, el cálculo del millaje será considerado por la porción del desvío</a:t>
                      </a:r>
                      <a:endParaRPr lang="en-US" dirty="0"/>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panose="020B0604020202020204" pitchFamily="34" charset="0"/>
                        </a:rPr>
                        <a:t>Hogar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panose="020B0604020202020204" pitchFamily="34" charset="0"/>
                        </a:rPr>
                        <a:t>Escuela o instituto</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Hogar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75888134"/>
                  </a:ext>
                </a:extLst>
              </a:tr>
              <a:tr h="390395">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l" fontAlgn="ctr"/>
                      <a:r>
                        <a:rPr lang="es-PR" sz="900" b="1" i="0" u="none" strike="noStrike" dirty="0">
                          <a:solidFill>
                            <a:srgbClr val="000000"/>
                          </a:solidFill>
                          <a:effectLst/>
                          <a:latin typeface="Arial" panose="020B0604020202020204" pitchFamily="34" charset="0"/>
                        </a:rPr>
                        <a:t>2. Servicio de terapia (estudiante público y privado)</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Escuela o instituto</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Corporación u oficina del proveedor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Escuela o instituto</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074589"/>
                  </a:ext>
                </a:extLst>
              </a:tr>
              <a:tr h="390395">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l" fontAlgn="ctr"/>
                      <a:r>
                        <a:rPr lang="es-PR" sz="900" b="1" i="0" u="none" strike="noStrike" dirty="0">
                          <a:solidFill>
                            <a:srgbClr val="000000"/>
                          </a:solidFill>
                          <a:effectLst/>
                          <a:latin typeface="Arial" panose="020B0604020202020204" pitchFamily="34" charset="0"/>
                        </a:rPr>
                        <a:t>3. Servicio de terapia (estudiante </a:t>
                      </a:r>
                      <a:r>
                        <a:rPr lang="es-PR" sz="900" b="1" i="1" u="none" strike="noStrike" dirty="0" err="1">
                          <a:solidFill>
                            <a:srgbClr val="000000"/>
                          </a:solidFill>
                          <a:effectLst/>
                          <a:latin typeface="Arial" panose="020B0604020202020204" pitchFamily="34" charset="0"/>
                        </a:rPr>
                        <a:t>Homebound</a:t>
                      </a:r>
                      <a:r>
                        <a:rPr lang="es-PR" sz="900" b="1" i="0" u="none" strike="noStrike" dirty="0">
                          <a:solidFill>
                            <a:srgbClr val="000000"/>
                          </a:solidFill>
                          <a:effectLst/>
                          <a:latin typeface="Arial" panose="020B0604020202020204" pitchFamily="34" charset="0"/>
                        </a:rPr>
                        <a:t>)</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Hogar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Corporación u oficina del proveedor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Hogar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89318638"/>
                  </a:ext>
                </a:extLst>
              </a:tr>
              <a:tr h="390395">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l" fontAlgn="ctr"/>
                      <a:r>
                        <a:rPr lang="es-PR" sz="900" b="1" i="0" u="none" strike="noStrike" dirty="0">
                          <a:solidFill>
                            <a:srgbClr val="000000"/>
                          </a:solidFill>
                          <a:effectLst/>
                          <a:latin typeface="Arial" panose="020B0604020202020204" pitchFamily="34" charset="0"/>
                        </a:rPr>
                        <a:t>4. Servicio de terapia sábados * </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Hogar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Corporación u oficina del proveedor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Hogar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6754132"/>
                  </a:ext>
                </a:extLst>
              </a:tr>
              <a:tr h="485357">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l" fontAlgn="ctr"/>
                      <a:r>
                        <a:rPr lang="es-PR" sz="900" b="1" i="0" u="none" strike="noStrike" dirty="0">
                          <a:solidFill>
                            <a:srgbClr val="000000"/>
                          </a:solidFill>
                          <a:effectLst/>
                          <a:latin typeface="Arial" panose="020B0604020202020204" pitchFamily="34" charset="0"/>
                        </a:rPr>
                        <a:t>5. Estudiante con recomendación de servicio de terapia fuera del horario escolar del estudiante, y que </a:t>
                      </a:r>
                      <a:r>
                        <a:rPr lang="es-PR" sz="900" b="1" i="0" u="sng" strike="noStrike" dirty="0">
                          <a:solidFill>
                            <a:srgbClr val="000000"/>
                          </a:solidFill>
                          <a:effectLst/>
                          <a:latin typeface="Arial" panose="020B0604020202020204" pitchFamily="34" charset="0"/>
                        </a:rPr>
                        <a:t>no tiene beca al servicio educativo</a:t>
                      </a:r>
                      <a:endParaRPr lang="es-PR" sz="900" b="1" i="0" u="none" strike="noStrike" dirty="0">
                        <a:solidFill>
                          <a:srgbClr val="000000"/>
                        </a:solidFill>
                        <a:effectLst/>
                        <a:latin typeface="Arial" panose="020B0604020202020204" pitchFamily="34" charset="0"/>
                      </a:endParaRP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Hogar </a:t>
                      </a:r>
                      <a:endParaRPr lang="es-PR" sz="900" b="0" i="0" u="none" strike="noStrike">
                        <a:solidFill>
                          <a:srgbClr val="000000"/>
                        </a:solidFill>
                        <a:effectLst/>
                        <a:latin typeface="Arial" panose="020B0604020202020204" pitchFamily="34" charset="0"/>
                      </a:endParaRP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Corporación u oficina del proveedor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Hogar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76972874"/>
                  </a:ext>
                </a:extLst>
              </a:tr>
              <a:tr h="485357">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l" fontAlgn="ctr"/>
                      <a:r>
                        <a:rPr lang="es-PR" sz="900" b="1" i="0" u="none" strike="noStrike" dirty="0">
                          <a:solidFill>
                            <a:srgbClr val="000000"/>
                          </a:solidFill>
                          <a:effectLst/>
                          <a:latin typeface="Arial" panose="020B0604020202020204" pitchFamily="34" charset="0"/>
                        </a:rPr>
                        <a:t>6. Estudiante con recomendación de servicio de terapia fuera del horario escolar del estudiante, y que cuenta </a:t>
                      </a:r>
                      <a:r>
                        <a:rPr lang="es-PR" sz="900" b="1" i="0" u="sng" strike="noStrike" dirty="0">
                          <a:solidFill>
                            <a:srgbClr val="000000"/>
                          </a:solidFill>
                          <a:effectLst/>
                          <a:latin typeface="Arial" panose="020B0604020202020204" pitchFamily="34" charset="0"/>
                        </a:rPr>
                        <a:t>con beca al servicio educativo</a:t>
                      </a:r>
                      <a:r>
                        <a:rPr lang="es-PR" sz="900" b="1" i="0" u="none" strike="noStrike" dirty="0">
                          <a:solidFill>
                            <a:srgbClr val="000000"/>
                          </a:solidFill>
                          <a:effectLst/>
                          <a:latin typeface="Arial" panose="020B0604020202020204" pitchFamily="34" charset="0"/>
                        </a:rPr>
                        <a:t> </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Escuela o instituto</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a:rPr>
                        <a:t>Corporación u oficina del proveedor</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ctr"/>
                      <a:r>
                        <a:rPr lang="es-PR" sz="900" b="0" i="0" u="none" strike="noStrike" dirty="0">
                          <a:solidFill>
                            <a:srgbClr val="000000"/>
                          </a:solidFill>
                          <a:effectLst/>
                          <a:latin typeface="Arial" panose="020B0604020202020204" pitchFamily="34" charset="0"/>
                        </a:rPr>
                        <a:t>Escuela o instituto</a:t>
                      </a:r>
                    </a:p>
                  </a:txBody>
                  <a:tcPr marL="8118" marR="8118" marT="8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2831817"/>
                  </a:ext>
                </a:extLst>
              </a:tr>
            </a:tbl>
          </a:graphicData>
        </a:graphic>
      </p:graphicFrame>
      <p:sp>
        <p:nvSpPr>
          <p:cNvPr id="5" name="TextBox 4">
            <a:extLst>
              <a:ext uri="{FF2B5EF4-FFF2-40B4-BE49-F238E27FC236}">
                <a16:creationId xmlns:a16="http://schemas.microsoft.com/office/drawing/2014/main" id="{995E563B-6EB5-76DC-676B-F9BAE9F059DC}"/>
              </a:ext>
            </a:extLst>
          </p:cNvPr>
          <p:cNvSpPr txBox="1"/>
          <p:nvPr/>
        </p:nvSpPr>
        <p:spPr>
          <a:xfrm>
            <a:off x="1207644" y="5448083"/>
            <a:ext cx="7870272" cy="800219"/>
          </a:xfrm>
          <a:prstGeom prst="rect">
            <a:avLst/>
          </a:prstGeom>
          <a:noFill/>
        </p:spPr>
        <p:txBody>
          <a:bodyPr wrap="square" lIns="91440" tIns="45720" rIns="91440" bIns="45720" rtlCol="0" anchor="t">
            <a:spAutoFit/>
          </a:bodyPr>
          <a:lstStyle/>
          <a:p>
            <a:pPr algn="just">
              <a:tabLst>
                <a:tab pos="457200" algn="l"/>
              </a:tabLst>
              <a:defRPr sz="1800" b="0" i="0" u="none" strike="noStrike" kern="0" cap="none" spc="0" baseline="0">
                <a:solidFill>
                  <a:srgbClr val="000000"/>
                </a:solidFill>
                <a:uFillTx/>
              </a:defRPr>
            </a:pPr>
            <a:r>
              <a:rPr lang="es-PR" dirty="0">
                <a:solidFill>
                  <a:srgbClr val="000000"/>
                </a:solidFill>
                <a:latin typeface="Candara" panose="020E0502030303020204"/>
                <a:ea typeface="Calibri" pitchFamily="34"/>
                <a:cs typeface="Times New Roman"/>
              </a:rPr>
              <a:t>*</a:t>
            </a:r>
            <a:r>
              <a:rPr lang="es-PR" dirty="0">
                <a:solidFill>
                  <a:srgbClr val="000000"/>
                </a:solidFill>
                <a:latin typeface="Arial"/>
                <a:ea typeface="Calibri" pitchFamily="34"/>
                <a:cs typeface="Times New Roman"/>
              </a:rPr>
              <a:t> </a:t>
            </a:r>
            <a:r>
              <a:rPr lang="es-PR" sz="1400" dirty="0">
                <a:solidFill>
                  <a:srgbClr val="000000"/>
                </a:solidFill>
                <a:latin typeface="Candara" panose="020E0502030303020204"/>
                <a:ea typeface="Calibri" pitchFamily="34"/>
                <a:cs typeface="Times New Roman"/>
              </a:rPr>
              <a:t>Servicios de terapia sábado se refiere a servicio de terapia disponible solamente los sábados. En el caso de que el estudiante tome una misma terapia en la semana como los sábados el cálculo de millaje que prevalece es desde la escuela a la corporación, igual al punto 2 de la tabla. </a:t>
            </a:r>
            <a:endParaRPr lang="es-PR" dirty="0">
              <a:solidFill>
                <a:srgbClr val="000000"/>
              </a:solidFill>
              <a:latin typeface="Candara" panose="020E0502030303020204"/>
              <a:ea typeface="Calibri" pitchFamily="34"/>
              <a:cs typeface="Times New Roman" pitchFamily="18"/>
            </a:endParaRPr>
          </a:p>
        </p:txBody>
      </p:sp>
    </p:spTree>
    <p:extLst>
      <p:ext uri="{BB962C8B-B14F-4D97-AF65-F5344CB8AC3E}">
        <p14:creationId xmlns:p14="http://schemas.microsoft.com/office/powerpoint/2010/main" val="1312758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56827" y="0"/>
            <a:ext cx="12305654" cy="6921930"/>
          </a:xfrm>
          <a:prstGeom prst="rect">
            <a:avLst/>
          </a:prstGeom>
        </p:spPr>
      </p:pic>
      <p:sp>
        <p:nvSpPr>
          <p:cNvPr id="2" name="Title 1">
            <a:extLst>
              <a:ext uri="{FF2B5EF4-FFF2-40B4-BE49-F238E27FC236}">
                <a16:creationId xmlns:a16="http://schemas.microsoft.com/office/drawing/2014/main" id="{2E585706-3B85-D0FC-F152-76AA727B9EDE}"/>
              </a:ext>
            </a:extLst>
          </p:cNvPr>
          <p:cNvSpPr txBox="1">
            <a:spLocks/>
          </p:cNvSpPr>
          <p:nvPr/>
        </p:nvSpPr>
        <p:spPr>
          <a:xfrm>
            <a:off x="547575" y="267749"/>
            <a:ext cx="10153128" cy="8557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1" u="none" strike="noStrike" kern="1200" cap="none" spc="0" normalizeH="0" baseline="0" noProof="0" dirty="0">
                <a:ln>
                  <a:noFill/>
                </a:ln>
                <a:solidFill>
                  <a:srgbClr val="000000"/>
                </a:solidFill>
                <a:effectLst/>
                <a:uLnTx/>
                <a:uFillTx/>
                <a:latin typeface="Candara" panose="020E0502030303020204"/>
                <a:ea typeface="+mj-ea"/>
                <a:cs typeface="+mj-cs"/>
              </a:rPr>
              <a:t>Hoja de </a:t>
            </a:r>
            <a:r>
              <a:rPr kumimoji="0" lang="en-US" sz="3400" b="1" i="1" u="none" strike="noStrike" kern="1200" cap="none" spc="0" normalizeH="0" baseline="0" noProof="0" dirty="0" err="1">
                <a:ln>
                  <a:noFill/>
                </a:ln>
                <a:solidFill>
                  <a:srgbClr val="000000"/>
                </a:solidFill>
                <a:effectLst/>
                <a:uLnTx/>
                <a:uFillTx/>
                <a:latin typeface="Candara" panose="020E0502030303020204"/>
                <a:ea typeface="+mj-ea"/>
                <a:cs typeface="+mj-cs"/>
              </a:rPr>
              <a:t>Acuerdo</a:t>
            </a:r>
            <a:r>
              <a:rPr kumimoji="0" lang="en-US" sz="3400" b="1" i="1" u="none" strike="noStrike" kern="1200" cap="none" spc="0" normalizeH="0" baseline="0" noProof="0" dirty="0">
                <a:ln>
                  <a:noFill/>
                </a:ln>
                <a:solidFill>
                  <a:srgbClr val="000000"/>
                </a:solidFill>
                <a:effectLst/>
                <a:uLnTx/>
                <a:uFillTx/>
                <a:latin typeface="Candara" panose="020E0502030303020204"/>
                <a:ea typeface="+mj-ea"/>
                <a:cs typeface="+mj-cs"/>
              </a:rPr>
              <a:t> de </a:t>
            </a:r>
            <a:r>
              <a:rPr kumimoji="0" lang="en-US" sz="3400" b="1" i="1" u="none" strike="noStrike" kern="1200" cap="none" spc="0" normalizeH="0" baseline="0" noProof="0" dirty="0" err="1">
                <a:ln>
                  <a:noFill/>
                </a:ln>
                <a:solidFill>
                  <a:srgbClr val="000000"/>
                </a:solidFill>
                <a:effectLst/>
                <a:uLnTx/>
                <a:uFillTx/>
                <a:latin typeface="Candara" panose="020E0502030303020204"/>
                <a:ea typeface="+mj-ea"/>
                <a:cs typeface="+mj-cs"/>
              </a:rPr>
              <a:t>Millaje</a:t>
            </a:r>
            <a:r>
              <a:rPr kumimoji="0" lang="en-US" sz="3400" b="1" i="1" u="none" strike="noStrike" kern="1200" cap="none" spc="0" normalizeH="0" baseline="0" noProof="0" dirty="0">
                <a:ln>
                  <a:noFill/>
                </a:ln>
                <a:solidFill>
                  <a:srgbClr val="000000"/>
                </a:solidFill>
                <a:effectLst/>
                <a:uLnTx/>
                <a:uFillTx/>
                <a:latin typeface="Candara" panose="020E0502030303020204"/>
                <a:ea typeface="+mj-ea"/>
                <a:cs typeface="+mj-cs"/>
              </a:rPr>
              <a:t> y </a:t>
            </a:r>
            <a:r>
              <a:rPr kumimoji="0" lang="en-US" sz="3400" b="1" i="1" u="none" strike="noStrike" kern="1200" cap="none" spc="0" normalizeH="0" baseline="0" noProof="0" dirty="0" err="1">
                <a:ln>
                  <a:noFill/>
                </a:ln>
                <a:solidFill>
                  <a:srgbClr val="000000"/>
                </a:solidFill>
                <a:effectLst/>
                <a:uLnTx/>
                <a:uFillTx/>
                <a:latin typeface="Candara" panose="020E0502030303020204"/>
                <a:ea typeface="+mj-ea"/>
                <a:cs typeface="+mj-cs"/>
              </a:rPr>
              <a:t>tarifa</a:t>
            </a:r>
            <a:endParaRPr kumimoji="0" lang="es-PR" sz="3400" b="1" i="1" u="none" strike="noStrike" kern="1200" cap="none" spc="0" normalizeH="0" baseline="0" noProof="0" dirty="0">
              <a:ln>
                <a:noFill/>
              </a:ln>
              <a:solidFill>
                <a:srgbClr val="000000"/>
              </a:solidFill>
              <a:effectLst/>
              <a:uLnTx/>
              <a:uFillTx/>
              <a:latin typeface="Candara" panose="020E0502030303020204"/>
              <a:ea typeface="+mj-ea"/>
              <a:cs typeface="+mj-cs"/>
            </a:endParaRPr>
          </a:p>
        </p:txBody>
      </p:sp>
      <p:grpSp>
        <p:nvGrpSpPr>
          <p:cNvPr id="4" name="Group 15">
            <a:extLst>
              <a:ext uri="{FF2B5EF4-FFF2-40B4-BE49-F238E27FC236}">
                <a16:creationId xmlns:a16="http://schemas.microsoft.com/office/drawing/2014/main" id="{8E3F184E-71A2-76E5-FC2E-E6FAEFE16900}"/>
              </a:ext>
            </a:extLst>
          </p:cNvPr>
          <p:cNvGrpSpPr/>
          <p:nvPr/>
        </p:nvGrpSpPr>
        <p:grpSpPr>
          <a:xfrm>
            <a:off x="1014935" y="1388394"/>
            <a:ext cx="4986208" cy="4991739"/>
            <a:chOff x="527060" y="1568625"/>
            <a:chExt cx="5178411" cy="5003624"/>
          </a:xfrm>
        </p:grpSpPr>
        <p:grpSp>
          <p:nvGrpSpPr>
            <p:cNvPr id="5" name="Group 11">
              <a:extLst>
                <a:ext uri="{FF2B5EF4-FFF2-40B4-BE49-F238E27FC236}">
                  <a16:creationId xmlns:a16="http://schemas.microsoft.com/office/drawing/2014/main" id="{B969A4B1-BF1C-9CDA-9DD8-352D4AE0BD94}"/>
                </a:ext>
              </a:extLst>
            </p:cNvPr>
            <p:cNvGrpSpPr/>
            <p:nvPr/>
          </p:nvGrpSpPr>
          <p:grpSpPr>
            <a:xfrm>
              <a:off x="527060" y="1568625"/>
              <a:ext cx="5178411" cy="5003624"/>
              <a:chOff x="527060" y="1568625"/>
              <a:chExt cx="5178411" cy="5003624"/>
            </a:xfrm>
          </p:grpSpPr>
          <p:sp>
            <p:nvSpPr>
              <p:cNvPr id="9" name="Text Box 5">
                <a:extLst>
                  <a:ext uri="{FF2B5EF4-FFF2-40B4-BE49-F238E27FC236}">
                    <a16:creationId xmlns:a16="http://schemas.microsoft.com/office/drawing/2014/main" id="{3BB626B0-CDF8-C5F7-0849-F5877757E743}"/>
                  </a:ext>
                </a:extLst>
              </p:cNvPr>
              <p:cNvSpPr txBox="1"/>
              <p:nvPr/>
            </p:nvSpPr>
            <p:spPr>
              <a:xfrm>
                <a:off x="527060" y="1568625"/>
                <a:ext cx="5178411" cy="5003624"/>
              </a:xfrm>
              <a:prstGeom prst="rect">
                <a:avLst/>
              </a:prstGeom>
              <a:solidFill>
                <a:srgbClr val="F7F7F7"/>
              </a:solidFill>
              <a:ln cap="flat">
                <a:noFill/>
              </a:ln>
            </p:spPr>
            <p:txBody>
              <a:bodyPr vert="horz" wrap="square" lIns="91440" tIns="45720" rIns="91440" bIns="45720" anchor="t"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0" cap="none" spc="0" normalizeH="0" baseline="0" noProof="0">
                  <a:ln>
                    <a:noFill/>
                  </a:ln>
                  <a:solidFill>
                    <a:srgbClr val="000000"/>
                  </a:solidFill>
                  <a:effectLst/>
                  <a:uLnTx/>
                  <a:uFillTx/>
                  <a:ea typeface="Times New Roman" pitchFamily="18"/>
                  <a:cs typeface="Times New Roman" pitchFamily="18"/>
                </a:endParaRPr>
              </a:p>
            </p:txBody>
          </p:sp>
          <p:pic>
            <p:nvPicPr>
              <p:cNvPr id="10" name="Picture 4" descr="Graphical user interface, application, Word&#10;&#10;Description automatically generated">
                <a:extLst>
                  <a:ext uri="{FF2B5EF4-FFF2-40B4-BE49-F238E27FC236}">
                    <a16:creationId xmlns:a16="http://schemas.microsoft.com/office/drawing/2014/main" id="{35F14EC0-2454-7120-9813-4768D60F863C}"/>
                  </a:ext>
                </a:extLst>
              </p:cNvPr>
              <p:cNvPicPr>
                <a:picLocks noChangeAspect="1"/>
              </p:cNvPicPr>
              <p:nvPr/>
            </p:nvPicPr>
            <p:blipFill>
              <a:blip r:embed="rId3"/>
              <a:srcRect l="33441" t="16046" r="33441" b="9312"/>
              <a:stretch>
                <a:fillRect/>
              </a:stretch>
            </p:blipFill>
            <p:spPr>
              <a:xfrm>
                <a:off x="674127" y="1685925"/>
                <a:ext cx="4640823" cy="4792836"/>
              </a:xfrm>
              <a:prstGeom prst="rect">
                <a:avLst/>
              </a:prstGeom>
              <a:noFill/>
              <a:ln cap="flat">
                <a:noFill/>
              </a:ln>
            </p:spPr>
          </p:pic>
        </p:grpSp>
        <p:sp>
          <p:nvSpPr>
            <p:cNvPr id="6" name="Rectangle 12">
              <a:extLst>
                <a:ext uri="{FF2B5EF4-FFF2-40B4-BE49-F238E27FC236}">
                  <a16:creationId xmlns:a16="http://schemas.microsoft.com/office/drawing/2014/main" id="{8A9C4126-5923-B47B-F565-9E4BBAB5902E}"/>
                </a:ext>
              </a:extLst>
            </p:cNvPr>
            <p:cNvSpPr/>
            <p:nvPr/>
          </p:nvSpPr>
          <p:spPr>
            <a:xfrm>
              <a:off x="1897791" y="2610026"/>
              <a:ext cx="558552" cy="46049"/>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endParaRPr>
            </a:p>
          </p:txBody>
        </p:sp>
        <p:sp>
          <p:nvSpPr>
            <p:cNvPr id="7" name="Rectangle 13">
              <a:extLst>
                <a:ext uri="{FF2B5EF4-FFF2-40B4-BE49-F238E27FC236}">
                  <a16:creationId xmlns:a16="http://schemas.microsoft.com/office/drawing/2014/main" id="{A5D64451-080F-80D6-CCE5-6F25463D22A8}"/>
                </a:ext>
              </a:extLst>
            </p:cNvPr>
            <p:cNvSpPr/>
            <p:nvPr/>
          </p:nvSpPr>
          <p:spPr>
            <a:xfrm>
              <a:off x="1741264" y="3058430"/>
              <a:ext cx="1160145" cy="46049"/>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endParaRPr>
            </a:p>
          </p:txBody>
        </p:sp>
        <p:sp>
          <p:nvSpPr>
            <p:cNvPr id="8" name="Rectangle 14">
              <a:extLst>
                <a:ext uri="{FF2B5EF4-FFF2-40B4-BE49-F238E27FC236}">
                  <a16:creationId xmlns:a16="http://schemas.microsoft.com/office/drawing/2014/main" id="{F076AB99-6DBC-5795-B228-4D51B91F4750}"/>
                </a:ext>
              </a:extLst>
            </p:cNvPr>
            <p:cNvSpPr/>
            <p:nvPr/>
          </p:nvSpPr>
          <p:spPr>
            <a:xfrm>
              <a:off x="3082661" y="3043269"/>
              <a:ext cx="558552" cy="46049"/>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endParaRPr>
            </a:p>
          </p:txBody>
        </p:sp>
      </p:grpSp>
      <p:sp>
        <p:nvSpPr>
          <p:cNvPr id="11" name="Text Box 47">
            <a:extLst>
              <a:ext uri="{FF2B5EF4-FFF2-40B4-BE49-F238E27FC236}">
                <a16:creationId xmlns:a16="http://schemas.microsoft.com/office/drawing/2014/main" id="{B69F67BD-D3FC-8130-ED53-AAB2ED612548}"/>
              </a:ext>
            </a:extLst>
          </p:cNvPr>
          <p:cNvSpPr txBox="1"/>
          <p:nvPr/>
        </p:nvSpPr>
        <p:spPr>
          <a:xfrm>
            <a:off x="6102742" y="1835632"/>
            <a:ext cx="4816903" cy="1255425"/>
          </a:xfrm>
          <a:prstGeom prst="rect">
            <a:avLst/>
          </a:prstGeom>
          <a:solidFill>
            <a:srgbClr val="F7F7F7"/>
          </a:solidFill>
          <a:ln cap="flat">
            <a:noFill/>
          </a:ln>
        </p:spPr>
        <p:txBody>
          <a:bodyPr vert="horz" wrap="square" lIns="91440" tIns="45720" rIns="91440" bIns="4572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PR" sz="1800" b="0" i="0" u="none" strike="noStrike" kern="0" cap="none" spc="0" normalizeH="0" baseline="0" noProof="0" dirty="0">
                <a:ln>
                  <a:noFill/>
                </a:ln>
                <a:solidFill>
                  <a:srgbClr val="000000"/>
                </a:solidFill>
                <a:effectLst/>
                <a:uLnTx/>
                <a:uFillTx/>
                <a:latin typeface="Candara" panose="020E0502030303020204"/>
              </a:rPr>
              <a:t>La </a:t>
            </a:r>
            <a:r>
              <a:rPr kumimoji="0" lang="es-PR" sz="1800" b="0" i="1" u="none" strike="noStrike" kern="0" cap="none" spc="0" normalizeH="0" baseline="0" noProof="0" dirty="0">
                <a:ln>
                  <a:noFill/>
                </a:ln>
                <a:solidFill>
                  <a:srgbClr val="000000"/>
                </a:solidFill>
                <a:effectLst/>
                <a:uLnTx/>
                <a:uFillTx/>
                <a:latin typeface="Candara" panose="020E0502030303020204"/>
              </a:rPr>
              <a:t>Hoja de acuerdo de millaje y tarifa</a:t>
            </a:r>
            <a:r>
              <a:rPr kumimoji="0" lang="es-PR" sz="1800" b="0" i="0" u="none" strike="noStrike" kern="0" cap="none" spc="0" normalizeH="0" baseline="0" noProof="0" dirty="0">
                <a:ln>
                  <a:noFill/>
                </a:ln>
                <a:solidFill>
                  <a:srgbClr val="000000"/>
                </a:solidFill>
                <a:effectLst/>
                <a:uLnTx/>
                <a:uFillTx/>
                <a:latin typeface="Candara" panose="020E0502030303020204"/>
              </a:rPr>
              <a:t> se generará automáticamente una vez es completado y firmado el PEI en MiPE. </a:t>
            </a:r>
            <a:r>
              <a:rPr kumimoji="0" lang="es-PR" sz="1800" b="0" i="0" u="none" strike="noStrike" kern="0" cap="none" spc="0" normalizeH="0" baseline="0" noProof="0" dirty="0">
                <a:ln>
                  <a:noFill/>
                </a:ln>
                <a:solidFill>
                  <a:srgbClr val="000000"/>
                </a:solidFill>
                <a:effectLst/>
                <a:uLnTx/>
                <a:uFillTx/>
                <a:latin typeface="Lato"/>
              </a:rPr>
              <a:t> </a:t>
            </a:r>
            <a:endParaRPr kumimoji="0" lang="es-PR" sz="1800" b="0" i="0" u="none" strike="noStrike" kern="0" cap="none" spc="0" normalizeH="0" baseline="0" noProof="0" dirty="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0" cap="none" spc="0" normalizeH="0" baseline="0" noProof="0" dirty="0">
              <a:ln>
                <a:noFill/>
              </a:ln>
              <a:solidFill>
                <a:srgbClr val="000000"/>
              </a:solidFill>
              <a:effectLst/>
              <a:uLnTx/>
              <a:uFillTx/>
              <a:ea typeface="Times New Roman" pitchFamily="18"/>
              <a:cs typeface="Times New Roman" pitchFamily="18"/>
            </a:endParaRPr>
          </a:p>
        </p:txBody>
      </p:sp>
      <p:sp>
        <p:nvSpPr>
          <p:cNvPr id="12" name="Text Box 47">
            <a:extLst>
              <a:ext uri="{FF2B5EF4-FFF2-40B4-BE49-F238E27FC236}">
                <a16:creationId xmlns:a16="http://schemas.microsoft.com/office/drawing/2014/main" id="{D7DE39CE-7438-86EE-6300-5CA3D23F6564}"/>
              </a:ext>
            </a:extLst>
          </p:cNvPr>
          <p:cNvSpPr txBox="1"/>
          <p:nvPr/>
        </p:nvSpPr>
        <p:spPr>
          <a:xfrm>
            <a:off x="6102741" y="3348994"/>
            <a:ext cx="4816903" cy="2238378"/>
          </a:xfrm>
          <a:prstGeom prst="rect">
            <a:avLst/>
          </a:prstGeom>
          <a:solidFill>
            <a:srgbClr val="F7F7F7"/>
          </a:solidFill>
          <a:ln cap="flat">
            <a:noFill/>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r>
              <a:rPr lang="es-PR" kern="0" dirty="0">
                <a:solidFill>
                  <a:srgbClr val="000000"/>
                </a:solidFill>
                <a:latin typeface="Candara" panose="020E0502030303020204"/>
              </a:rPr>
              <a:t>Es importante que la misma se firme por el padre, la madre o encargado del estudiante y el director escolar durante el COMPU.  </a:t>
            </a:r>
          </a:p>
          <a:p>
            <a:pPr>
              <a:defRPr sz="1800" b="0" i="0" u="none" strike="noStrike" kern="0" cap="none" spc="0" baseline="0">
                <a:solidFill>
                  <a:srgbClr val="000000"/>
                </a:solidFill>
                <a:uFillTx/>
              </a:defRPr>
            </a:pPr>
            <a:endParaRPr lang="es-PR" kern="0" dirty="0">
              <a:solidFill>
                <a:srgbClr val="000000"/>
              </a:solidFill>
              <a:latin typeface="Candara" panose="020E0502030303020204"/>
            </a:endParaRPr>
          </a:p>
          <a:p>
            <a:pPr>
              <a:defRPr sz="1800" b="0" i="0" u="none" strike="noStrike" kern="0" cap="none" spc="0" baseline="0">
                <a:solidFill>
                  <a:srgbClr val="000000"/>
                </a:solidFill>
                <a:uFillTx/>
              </a:defRPr>
            </a:pPr>
            <a:r>
              <a:rPr lang="es-PR" kern="0" dirty="0">
                <a:solidFill>
                  <a:srgbClr val="000000"/>
                </a:solidFill>
                <a:latin typeface="Candara" panose="020E0502030303020204"/>
              </a:rPr>
              <a:t>El original de este documento tiene que permanecer en el expediente físico del estudiante.</a:t>
            </a:r>
          </a:p>
          <a:p>
            <a:pPr algn="just">
              <a:defRPr sz="1800" b="0" i="0" u="none" strike="noStrike" kern="0" cap="none" spc="0" baseline="0">
                <a:solidFill>
                  <a:srgbClr val="000000"/>
                </a:solidFill>
                <a:uFillTx/>
              </a:defRPr>
            </a:pPr>
            <a:endParaRPr lang="en-US" sz="1200" dirty="0">
              <a:solidFill>
                <a:srgbClr val="000000"/>
              </a:solidFill>
              <a:ea typeface="Times New Roman" pitchFamily="18"/>
              <a:cs typeface="Times New Roman" pitchFamily="18"/>
            </a:endParaRPr>
          </a:p>
        </p:txBody>
      </p:sp>
    </p:spTree>
    <p:extLst>
      <p:ext uri="{BB962C8B-B14F-4D97-AF65-F5344CB8AC3E}">
        <p14:creationId xmlns:p14="http://schemas.microsoft.com/office/powerpoint/2010/main" val="396011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F9F41BF-52FB-A871-E51C-B1608EFBD36A}"/>
              </a:ext>
            </a:extLst>
          </p:cNvPr>
          <p:cNvSpPr txBox="1"/>
          <p:nvPr/>
        </p:nvSpPr>
        <p:spPr>
          <a:xfrm>
            <a:off x="4352220" y="2056736"/>
            <a:ext cx="6251075" cy="2585323"/>
          </a:xfrm>
          <a:prstGeom prst="rect">
            <a:avLst/>
          </a:prstGeom>
          <a:noFill/>
          <a:effectLst>
            <a:outerShdw blurRad="50800" dist="38100" dir="2700000" algn="tl" rotWithShape="0">
              <a:prstClr val="black">
                <a:alpha val="40000"/>
              </a:prstClr>
            </a:outerShdw>
          </a:effectLst>
        </p:spPr>
        <p:txBody>
          <a:bodyPr wrap="square" lIns="91440" tIns="45720" rIns="91440" bIns="45720" anchor="t">
            <a:spAutoFit/>
          </a:bodyPr>
          <a:lstStyle/>
          <a:p>
            <a:pPr algn="ctr">
              <a:defRPr/>
            </a:pPr>
            <a:r>
              <a:rPr lang="es-PR" sz="5400" dirty="0">
                <a:ln w="0"/>
                <a:solidFill>
                  <a:schemeClr val="tx1">
                    <a:lumMod val="95000"/>
                    <a:lumOff val="5000"/>
                  </a:schemeClr>
                </a:solidFill>
                <a:latin typeface="Source Sans Pro Black"/>
              </a:rPr>
              <a:t>Beca de Transportación</a:t>
            </a:r>
            <a:r>
              <a:rPr kumimoji="0" lang="es-PR" sz="5400" i="0" u="none" strike="noStrike" kern="1200" normalizeH="0" baseline="0" noProof="0" dirty="0">
                <a:ln w="0"/>
                <a:solidFill>
                  <a:schemeClr val="tx1">
                    <a:lumMod val="95000"/>
                    <a:lumOff val="5000"/>
                  </a:schemeClr>
                </a:solidFill>
                <a:uLnTx/>
                <a:uFillTx/>
                <a:latin typeface="Source Sans Pro Black"/>
              </a:rPr>
              <a:t> de Educación Especial</a:t>
            </a:r>
          </a:p>
        </p:txBody>
      </p:sp>
      <p:sp>
        <p:nvSpPr>
          <p:cNvPr id="9" name="TextBox 8">
            <a:extLst>
              <a:ext uri="{FF2B5EF4-FFF2-40B4-BE49-F238E27FC236}">
                <a16:creationId xmlns:a16="http://schemas.microsoft.com/office/drawing/2014/main" id="{B47DB347-D702-A7EF-AE45-122DD78D4E5A}"/>
              </a:ext>
            </a:extLst>
          </p:cNvPr>
          <p:cNvSpPr txBox="1"/>
          <p:nvPr/>
        </p:nvSpPr>
        <p:spPr>
          <a:xfrm>
            <a:off x="3005445" y="4306641"/>
            <a:ext cx="6181106" cy="349583"/>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s-PR" sz="1600" b="1" i="1" dirty="0">
              <a:latin typeface="Candara"/>
            </a:endParaRPr>
          </a:p>
        </p:txBody>
      </p:sp>
    </p:spTree>
    <p:extLst>
      <p:ext uri="{BB962C8B-B14F-4D97-AF65-F5344CB8AC3E}">
        <p14:creationId xmlns:p14="http://schemas.microsoft.com/office/powerpoint/2010/main" val="2519629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FC685387-3CFE-E258-CFCE-C99129AF482A}"/>
              </a:ext>
            </a:extLst>
          </p:cNvPr>
          <p:cNvPicPr>
            <a:picLocks noChangeAspect="1"/>
          </p:cNvPicPr>
          <p:nvPr/>
        </p:nvPicPr>
        <p:blipFill>
          <a:blip r:embed="rId2"/>
          <a:stretch>
            <a:fillRect/>
          </a:stretch>
        </p:blipFill>
        <p:spPr>
          <a:xfrm>
            <a:off x="0" y="0"/>
            <a:ext cx="12192000" cy="6974237"/>
          </a:xfrm>
          <a:prstGeom prst="rect">
            <a:avLst/>
          </a:prstGeom>
        </p:spPr>
      </p:pic>
      <p:sp>
        <p:nvSpPr>
          <p:cNvPr id="2" name="Title 1">
            <a:extLst>
              <a:ext uri="{FF2B5EF4-FFF2-40B4-BE49-F238E27FC236}">
                <a16:creationId xmlns:a16="http://schemas.microsoft.com/office/drawing/2014/main" id="{A870D81B-98E0-EB3E-A2DC-FD34DF157601}"/>
              </a:ext>
            </a:extLst>
          </p:cNvPr>
          <p:cNvSpPr txBox="1">
            <a:spLocks/>
          </p:cNvSpPr>
          <p:nvPr/>
        </p:nvSpPr>
        <p:spPr>
          <a:xfrm>
            <a:off x="809892" y="1444699"/>
            <a:ext cx="2858248" cy="2420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s-PR" sz="3600" b="1" i="0" u="none" strike="noStrike" kern="1200" cap="none" spc="0" normalizeH="0" baseline="0" noProof="0" dirty="0">
                <a:ln>
                  <a:noFill/>
                </a:ln>
                <a:solidFill>
                  <a:srgbClr val="000000"/>
                </a:solidFill>
                <a:effectLst/>
                <a:uLnTx/>
                <a:uFillTx/>
                <a:latin typeface="Candara" panose="020E0502030303020204"/>
                <a:ea typeface="+mj-ea"/>
                <a:cs typeface="+mj-cs"/>
              </a:rPr>
              <a:t>Ejercicio </a:t>
            </a:r>
            <a:r>
              <a:rPr lang="es-PR" sz="3600" b="1" dirty="0">
                <a:solidFill>
                  <a:srgbClr val="000000"/>
                </a:solidFill>
                <a:latin typeface="Candara" panose="020E0502030303020204"/>
              </a:rPr>
              <a:t>de </a:t>
            </a:r>
            <a:r>
              <a:rPr kumimoji="0" lang="es-PR" sz="3600" b="1" i="0" u="none" strike="noStrike" kern="1200" cap="none" spc="0" normalizeH="0" baseline="0" noProof="0" dirty="0">
                <a:ln>
                  <a:noFill/>
                </a:ln>
                <a:solidFill>
                  <a:srgbClr val="000000"/>
                </a:solidFill>
                <a:effectLst/>
                <a:uLnTx/>
                <a:uFillTx/>
                <a:latin typeface="Candara" panose="020E0502030303020204"/>
                <a:ea typeface="+mj-ea"/>
                <a:cs typeface="+mj-cs"/>
              </a:rPr>
              <a:t>cálculo de millaje</a:t>
            </a:r>
          </a:p>
        </p:txBody>
      </p:sp>
      <p:sp>
        <p:nvSpPr>
          <p:cNvPr id="3" name="Content Placeholder 2">
            <a:extLst>
              <a:ext uri="{FF2B5EF4-FFF2-40B4-BE49-F238E27FC236}">
                <a16:creationId xmlns:a16="http://schemas.microsoft.com/office/drawing/2014/main" id="{0A7ED8DE-29CD-FB66-D99F-5E0836521F18}"/>
              </a:ext>
            </a:extLst>
          </p:cNvPr>
          <p:cNvSpPr txBox="1">
            <a:spLocks/>
          </p:cNvSpPr>
          <p:nvPr/>
        </p:nvSpPr>
        <p:spPr>
          <a:xfrm>
            <a:off x="6245318" y="2818571"/>
            <a:ext cx="5347448" cy="29479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Servicio educativo</a:t>
            </a:r>
            <a:endParaRPr lang="es-PR" sz="2400" b="0" i="0" u="none" strike="noStrike" kern="1200" cap="none" spc="0" normalizeH="0" baseline="0" noProof="0" dirty="0">
              <a:ln>
                <a:noFill/>
              </a:ln>
              <a:solidFill>
                <a:srgbClr val="000000"/>
              </a:solidFill>
              <a:effectLst/>
              <a:uLnTx/>
              <a:uFillTx/>
              <a:latin typeface="Candara" panose="020E0502030303020204"/>
            </a:endParaRPr>
          </a:p>
          <a:p>
            <a:pPr lvl="1">
              <a:lnSpc>
                <a:spcPct val="120000"/>
              </a:lnSpc>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Punto de partida A – Hogar Departamento de Educación </a:t>
            </a:r>
            <a:r>
              <a:rPr lang="es-PR" sz="2000" dirty="0">
                <a:solidFill>
                  <a:srgbClr val="000000"/>
                </a:solidFill>
                <a:latin typeface="Candara" panose="020E0502030303020204"/>
              </a:rPr>
              <a:t>Hato Rey</a:t>
            </a:r>
            <a:endParaRPr lang="es-PR" sz="2000" b="0" i="0" u="none" strike="noStrike" kern="1200" cap="none" spc="0" normalizeH="0" baseline="0" noProof="0" dirty="0">
              <a:ln>
                <a:noFill/>
              </a:ln>
              <a:solidFill>
                <a:srgbClr val="000000"/>
              </a:solidFill>
              <a:effectLst/>
              <a:uLnTx/>
              <a:uFillTx/>
              <a:latin typeface="Candara" panose="020E0502030303020204"/>
            </a:endParaRPr>
          </a:p>
          <a:p>
            <a:pPr lvl="1">
              <a:lnSpc>
                <a:spcPct val="120000"/>
              </a:lnSpc>
              <a:defRPr/>
            </a:pPr>
            <a:endParaRPr lang="es-PR" sz="2000" dirty="0">
              <a:solidFill>
                <a:srgbClr val="000000"/>
              </a:solidFill>
              <a:latin typeface="Candara" panose="020E0502030303020204"/>
            </a:endParaRPr>
          </a:p>
          <a:p>
            <a:pPr lvl="1">
              <a:lnSpc>
                <a:spcPct val="120000"/>
              </a:lnSpc>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Punto de llegada B -</a:t>
            </a:r>
            <a:r>
              <a:rPr lang="es-PR" sz="2000" dirty="0">
                <a:solidFill>
                  <a:srgbClr val="000000"/>
                </a:solidFill>
                <a:latin typeface="Candara" panose="020E0502030303020204"/>
              </a:rPr>
              <a:t>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Escuela Luz </a:t>
            </a:r>
            <a:r>
              <a:rPr lang="es-PR" sz="2000" dirty="0">
                <a:solidFill>
                  <a:srgbClr val="000000"/>
                </a:solidFill>
                <a:latin typeface="Candara" panose="020E0502030303020204"/>
              </a:rPr>
              <a:t>América</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Calderón en Carolina</a:t>
            </a:r>
            <a:endParaRPr lang="es-PR" sz="2000" b="0" i="0" u="none" strike="noStrike" kern="1200" cap="none" spc="0" normalizeH="0" baseline="0" noProof="0" dirty="0">
              <a:ln>
                <a:noFill/>
              </a:ln>
              <a:solidFill>
                <a:srgbClr val="000000"/>
              </a:solidFill>
              <a:effectLst/>
              <a:uLnTx/>
              <a:uFillTx/>
              <a:latin typeface="Candara" panose="020E0502030303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s-PR" sz="2600" b="0" i="0" u="none" strike="noStrike" kern="1200" cap="none" spc="0" normalizeH="0" baseline="0" noProof="0" dirty="0">
              <a:ln>
                <a:noFill/>
              </a:ln>
              <a:solidFill>
                <a:srgbClr val="000000"/>
              </a:solidFill>
              <a:effectLst/>
              <a:uLnTx/>
              <a:uFillTx/>
              <a:latin typeface="Candara" panose="020E0502030303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3354052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0" y="0"/>
            <a:ext cx="12192000" cy="6858000"/>
          </a:xfrm>
          <a:prstGeom prst="rect">
            <a:avLst/>
          </a:prstGeom>
        </p:spPr>
      </p:pic>
      <p:pic>
        <p:nvPicPr>
          <p:cNvPr id="2" name="Content Placeholder 4">
            <a:extLst>
              <a:ext uri="{FF2B5EF4-FFF2-40B4-BE49-F238E27FC236}">
                <a16:creationId xmlns:a16="http://schemas.microsoft.com/office/drawing/2014/main" id="{90B1369E-F935-0B27-FB97-C8E6D3DF1961}"/>
              </a:ext>
            </a:extLst>
          </p:cNvPr>
          <p:cNvPicPr>
            <a:picLocks noChangeAspect="1"/>
          </p:cNvPicPr>
          <p:nvPr/>
        </p:nvPicPr>
        <p:blipFill>
          <a:blip r:embed="rId3"/>
          <a:stretch>
            <a:fillRect/>
          </a:stretch>
        </p:blipFill>
        <p:spPr>
          <a:xfrm>
            <a:off x="1814613" y="1419908"/>
            <a:ext cx="8557405" cy="4178180"/>
          </a:xfrm>
          <a:prstGeom prst="rect">
            <a:avLst/>
          </a:prstGeom>
        </p:spPr>
      </p:pic>
      <p:sp>
        <p:nvSpPr>
          <p:cNvPr id="4" name="Title 1">
            <a:extLst>
              <a:ext uri="{FF2B5EF4-FFF2-40B4-BE49-F238E27FC236}">
                <a16:creationId xmlns:a16="http://schemas.microsoft.com/office/drawing/2014/main" id="{E71ED994-E019-15A1-2355-93615F6EBEA1}"/>
              </a:ext>
            </a:extLst>
          </p:cNvPr>
          <p:cNvSpPr txBox="1">
            <a:spLocks/>
          </p:cNvSpPr>
          <p:nvPr/>
        </p:nvSpPr>
        <p:spPr>
          <a:xfrm>
            <a:off x="4146042" y="707632"/>
            <a:ext cx="2243118" cy="6479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PR" sz="3600" b="1" dirty="0">
                <a:solidFill>
                  <a:srgbClr val="000000"/>
                </a:solidFill>
                <a:latin typeface="Candara" panose="020E0502030303020204"/>
              </a:rPr>
              <a:t>Respuesta</a:t>
            </a:r>
            <a:endParaRPr kumimoji="0" lang="es-PR" sz="3600" b="1" i="0" u="none" strike="noStrike" kern="1200" cap="none" spc="0" normalizeH="0" baseline="0" noProof="0" dirty="0">
              <a:ln>
                <a:noFill/>
              </a:ln>
              <a:solidFill>
                <a:srgbClr val="000000"/>
              </a:solidFill>
              <a:effectLst/>
              <a:uLnTx/>
              <a:uFillTx/>
              <a:latin typeface="Candara" panose="020E0502030303020204"/>
              <a:ea typeface="+mj-ea"/>
              <a:cs typeface="+mj-cs"/>
            </a:endParaRPr>
          </a:p>
        </p:txBody>
      </p:sp>
      <p:sp>
        <p:nvSpPr>
          <p:cNvPr id="5" name="TextBox 4">
            <a:extLst>
              <a:ext uri="{FF2B5EF4-FFF2-40B4-BE49-F238E27FC236}">
                <a16:creationId xmlns:a16="http://schemas.microsoft.com/office/drawing/2014/main" id="{37526BEF-B01B-D1E7-3C2F-826AE16EBD58}"/>
              </a:ext>
            </a:extLst>
          </p:cNvPr>
          <p:cNvSpPr txBox="1"/>
          <p:nvPr/>
        </p:nvSpPr>
        <p:spPr>
          <a:xfrm>
            <a:off x="2073402" y="5727558"/>
            <a:ext cx="8223307" cy="369332"/>
          </a:xfrm>
          <a:prstGeom prst="rect">
            <a:avLst/>
          </a:prstGeom>
          <a:noFill/>
        </p:spPr>
        <p:txBody>
          <a:bodyPr wrap="square" rtlCol="0">
            <a:spAutoFit/>
          </a:bodyPr>
          <a:lstStyle/>
          <a:p>
            <a:r>
              <a:rPr lang="es-PR" dirty="0">
                <a:solidFill>
                  <a:srgbClr val="000000"/>
                </a:solidFill>
                <a:latin typeface="Candara" panose="020E0502030303020204"/>
              </a:rPr>
              <a:t>12 millas x 2 (ida y vuelta) = 24 millas total de millas para servicio educativo</a:t>
            </a:r>
          </a:p>
        </p:txBody>
      </p:sp>
    </p:spTree>
    <p:extLst>
      <p:ext uri="{BB962C8B-B14F-4D97-AF65-F5344CB8AC3E}">
        <p14:creationId xmlns:p14="http://schemas.microsoft.com/office/powerpoint/2010/main" val="1842454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57CA83B1-2FC9-6388-0968-2F256EF99DE2}"/>
              </a:ext>
            </a:extLst>
          </p:cNvPr>
          <p:cNvPicPr>
            <a:picLocks noChangeAspect="1"/>
          </p:cNvPicPr>
          <p:nvPr/>
        </p:nvPicPr>
        <p:blipFill>
          <a:blip r:embed="rId2"/>
          <a:stretch>
            <a:fillRect/>
          </a:stretch>
        </p:blipFill>
        <p:spPr>
          <a:xfrm>
            <a:off x="0" y="-20638"/>
            <a:ext cx="12192000" cy="6858000"/>
          </a:xfrm>
          <a:prstGeom prst="rect">
            <a:avLst/>
          </a:prstGeom>
        </p:spPr>
      </p:pic>
      <p:sp>
        <p:nvSpPr>
          <p:cNvPr id="2" name="Content Placeholder 2">
            <a:extLst>
              <a:ext uri="{FF2B5EF4-FFF2-40B4-BE49-F238E27FC236}">
                <a16:creationId xmlns:a16="http://schemas.microsoft.com/office/drawing/2014/main" id="{1301E3F9-48EA-1B34-E03F-A8D21F87A6AA}"/>
              </a:ext>
            </a:extLst>
          </p:cNvPr>
          <p:cNvSpPr txBox="1">
            <a:spLocks/>
          </p:cNvSpPr>
          <p:nvPr/>
        </p:nvSpPr>
        <p:spPr>
          <a:xfrm>
            <a:off x="4351004" y="3015585"/>
            <a:ext cx="6774228" cy="21535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PR" sz="2000" dirty="0">
                <a:solidFill>
                  <a:srgbClr val="000000"/>
                </a:solidFill>
                <a:latin typeface="Candara" panose="020E0502030303020204"/>
              </a:rPr>
              <a:t>Punto</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de partida A – Escuela Luz </a:t>
            </a:r>
            <a:r>
              <a:rPr lang="es-PR" sz="2000" dirty="0">
                <a:solidFill>
                  <a:srgbClr val="000000"/>
                </a:solidFill>
                <a:latin typeface="Candara" panose="020E0502030303020204"/>
              </a:rPr>
              <a:t>América</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Calderón en </a:t>
            </a:r>
            <a:r>
              <a:rPr lang="es-PR" sz="2000" dirty="0">
                <a:solidFill>
                  <a:srgbClr val="000000"/>
                </a:solidFill>
                <a:latin typeface="Candara" panose="020E0502030303020204"/>
              </a:rPr>
              <a:t>Carolina</a:t>
            </a:r>
          </a:p>
          <a:p>
            <a:pPr>
              <a:defRPr/>
            </a:pPr>
            <a:endParaRPr lang="es-PR" sz="2000" dirty="0">
              <a:solidFill>
                <a:srgbClr val="000000"/>
              </a:solidFill>
              <a:latin typeface="Candara" panose="020E0502030303020204"/>
            </a:endParaRPr>
          </a:p>
          <a:p>
            <a:pPr marL="228600" marR="0" lvl="0" indent="-228600" algn="l" defTabSz="914400">
              <a:lnSpc>
                <a:spcPct val="90000"/>
              </a:lnSpc>
              <a:spcBef>
                <a:spcPts val="1000"/>
              </a:spcBef>
              <a:spcAft>
                <a:spcPts val="0"/>
              </a:spcAft>
              <a:buClrTx/>
              <a:buSzTx/>
              <a:buFont typeface="Arial" panose="020B0604020202020204" pitchFamily="34" charset="0"/>
              <a:buChar char="•"/>
              <a:tabLst/>
              <a:defRPr/>
            </a:pPr>
            <a:r>
              <a:rPr lang="es-PR" sz="2000" dirty="0">
                <a:solidFill>
                  <a:srgbClr val="000000"/>
                </a:solidFill>
                <a:latin typeface="Candara" panose="020E0502030303020204"/>
              </a:rPr>
              <a:t>Punto</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de llegada B – MCG dirección física </a:t>
            </a:r>
            <a:r>
              <a:rPr kumimoji="0" lang="it-IT" sz="2000" b="0" i="0" u="none" strike="noStrike" kern="1200" cap="none" spc="0" normalizeH="0" baseline="0" noProof="0" dirty="0">
                <a:ln>
                  <a:noFill/>
                </a:ln>
                <a:solidFill>
                  <a:srgbClr val="11291B"/>
                </a:solidFill>
                <a:effectLst/>
                <a:uLnTx/>
                <a:uFillTx/>
                <a:latin typeface="Candara" panose="020E0502030303020204"/>
                <a:ea typeface="+mn-ea"/>
                <a:cs typeface="+mn-cs"/>
              </a:rPr>
              <a:t>Ave. </a:t>
            </a:r>
            <a:r>
              <a:rPr kumimoji="0" lang="it-IT" sz="2000" b="0" i="0" u="none" strike="noStrike" kern="1200" cap="none" spc="0" normalizeH="0" baseline="0" noProof="0" dirty="0" err="1">
                <a:ln>
                  <a:noFill/>
                </a:ln>
                <a:solidFill>
                  <a:srgbClr val="11291B"/>
                </a:solidFill>
                <a:effectLst/>
                <a:uLnTx/>
                <a:uFillTx/>
                <a:latin typeface="Candara" panose="020E0502030303020204"/>
                <a:ea typeface="+mn-ea"/>
                <a:cs typeface="+mn-cs"/>
              </a:rPr>
              <a:t>Moserrate</a:t>
            </a:r>
            <a:r>
              <a:rPr kumimoji="0" lang="it-IT" sz="2000" b="0" i="0" u="none" strike="noStrike" kern="1200" cap="none" spc="0" normalizeH="0" baseline="0" noProof="0" dirty="0">
                <a:ln>
                  <a:noFill/>
                </a:ln>
                <a:solidFill>
                  <a:srgbClr val="11291B"/>
                </a:solidFill>
                <a:effectLst/>
                <a:uLnTx/>
                <a:uFillTx/>
                <a:latin typeface="Candara" panose="020E0502030303020204"/>
                <a:ea typeface="+mn-ea"/>
                <a:cs typeface="+mn-cs"/>
              </a:rPr>
              <a:t>. Valle </a:t>
            </a:r>
            <a:r>
              <a:rPr kumimoji="0" lang="it-IT" sz="2000" b="0" i="0" u="none" strike="noStrike" kern="1200" cap="none" spc="0" normalizeH="0" baseline="0" noProof="0" dirty="0" err="1">
                <a:ln>
                  <a:noFill/>
                </a:ln>
                <a:solidFill>
                  <a:srgbClr val="11291B"/>
                </a:solidFill>
                <a:effectLst/>
                <a:uLnTx/>
                <a:uFillTx/>
                <a:latin typeface="Candara" panose="020E0502030303020204"/>
                <a:ea typeface="+mn-ea"/>
                <a:cs typeface="+mn-cs"/>
              </a:rPr>
              <a:t>Arriba</a:t>
            </a:r>
            <a:r>
              <a:rPr kumimoji="0" lang="it-IT" sz="2000" b="0" i="0" u="none" strike="noStrike" kern="1200" cap="none" spc="0" normalizeH="0" baseline="0" noProof="0" dirty="0">
                <a:ln>
                  <a:noFill/>
                </a:ln>
                <a:solidFill>
                  <a:srgbClr val="11291B"/>
                </a:solidFill>
                <a:effectLst/>
                <a:uLnTx/>
                <a:uFillTx/>
                <a:latin typeface="Candara" panose="020E0502030303020204"/>
                <a:ea typeface="+mn-ea"/>
                <a:cs typeface="+mn-cs"/>
              </a:rPr>
              <a:t> </a:t>
            </a:r>
            <a:r>
              <a:rPr kumimoji="0" lang="it-IT" sz="2000" b="0" i="0" u="none" strike="noStrike" kern="1200" cap="none" spc="0" normalizeH="0" baseline="0" noProof="0" dirty="0" err="1">
                <a:ln>
                  <a:noFill/>
                </a:ln>
                <a:solidFill>
                  <a:srgbClr val="11291B"/>
                </a:solidFill>
                <a:effectLst/>
                <a:uLnTx/>
                <a:uFillTx/>
                <a:latin typeface="Candara" panose="020E0502030303020204"/>
                <a:ea typeface="+mn-ea"/>
                <a:cs typeface="+mn-cs"/>
              </a:rPr>
              <a:t>Heigts</a:t>
            </a:r>
            <a:r>
              <a:rPr kumimoji="0" lang="it-IT" sz="2000" b="0" i="0" u="none" strike="noStrike" kern="1200" cap="none" spc="0" normalizeH="0" baseline="0" noProof="0" dirty="0">
                <a:ln>
                  <a:noFill/>
                </a:ln>
                <a:solidFill>
                  <a:srgbClr val="11291B"/>
                </a:solidFill>
                <a:effectLst/>
                <a:uLnTx/>
                <a:uFillTx/>
                <a:latin typeface="Candara" panose="020E0502030303020204"/>
                <a:ea typeface="+mn-ea"/>
                <a:cs typeface="+mn-cs"/>
              </a:rPr>
              <a:t> Calle Morera AB18 Carolina CAROLINA, PR 00983-3402</a:t>
            </a:r>
            <a:endParaRPr lang="es-PR" sz="2000" b="0" i="0" u="none" strike="noStrike" kern="1200" cap="none" spc="0" normalizeH="0" baseline="0" noProof="0" dirty="0">
              <a:ln>
                <a:noFill/>
              </a:ln>
              <a:solidFill>
                <a:srgbClr val="000000"/>
              </a:solidFill>
              <a:effectLst/>
              <a:uLnTx/>
              <a:uFillTx/>
              <a:latin typeface="Candara" panose="020E0502030303020204"/>
            </a:endParaRPr>
          </a:p>
        </p:txBody>
      </p:sp>
      <p:sp>
        <p:nvSpPr>
          <p:cNvPr id="4" name="Title 1">
            <a:extLst>
              <a:ext uri="{FF2B5EF4-FFF2-40B4-BE49-F238E27FC236}">
                <a16:creationId xmlns:a16="http://schemas.microsoft.com/office/drawing/2014/main" id="{653068C8-5A15-5A17-CE90-689E3DD5598C}"/>
              </a:ext>
            </a:extLst>
          </p:cNvPr>
          <p:cNvSpPr txBox="1">
            <a:spLocks/>
          </p:cNvSpPr>
          <p:nvPr/>
        </p:nvSpPr>
        <p:spPr>
          <a:xfrm>
            <a:off x="3578844" y="1826868"/>
            <a:ext cx="6394808" cy="82099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s-PR" sz="2800" b="1" i="0" u="none" strike="noStrike" kern="1200" cap="none" spc="0" normalizeH="0" baseline="0" noProof="0" dirty="0">
                <a:ln>
                  <a:noFill/>
                </a:ln>
                <a:solidFill>
                  <a:srgbClr val="000000"/>
                </a:solidFill>
                <a:effectLst/>
                <a:uLnTx/>
                <a:uFillTx/>
                <a:latin typeface="Candara" panose="020E0502030303020204"/>
                <a:ea typeface="+mj-ea"/>
                <a:cs typeface="+mj-cs"/>
              </a:rPr>
              <a:t>Ejercicio </a:t>
            </a:r>
            <a:r>
              <a:rPr lang="es-PR" sz="2800" b="1" dirty="0">
                <a:solidFill>
                  <a:srgbClr val="000000"/>
                </a:solidFill>
                <a:latin typeface="Candara" panose="020E0502030303020204"/>
              </a:rPr>
              <a:t>2 </a:t>
            </a:r>
            <a:r>
              <a:rPr kumimoji="0" lang="es-PR" sz="2800" b="1" i="0" u="none" strike="noStrike" kern="1200" cap="none" spc="0" normalizeH="0" baseline="0" noProof="0" dirty="0">
                <a:ln>
                  <a:noFill/>
                </a:ln>
                <a:solidFill>
                  <a:srgbClr val="000000"/>
                </a:solidFill>
                <a:effectLst/>
                <a:uLnTx/>
                <a:uFillTx/>
                <a:latin typeface="Candara" panose="020E0502030303020204"/>
                <a:ea typeface="+mj-ea"/>
                <a:cs typeface="+mj-cs"/>
              </a:rPr>
              <a:t>para cálculo de millaje</a:t>
            </a:r>
            <a:r>
              <a:rPr lang="es-PR" sz="2800" b="1" dirty="0">
                <a:solidFill>
                  <a:srgbClr val="000000"/>
                </a:solidFill>
                <a:latin typeface="Candara" panose="020E0502030303020204"/>
              </a:rPr>
              <a:t> al servicio de terapia</a:t>
            </a:r>
            <a:endParaRPr lang="es-PR" sz="2800" b="1" i="0" u="none" strike="noStrike" kern="1200" cap="none" spc="0" normalizeH="0" baseline="0" noProof="0" dirty="0">
              <a:ln>
                <a:noFill/>
              </a:ln>
              <a:solidFill>
                <a:srgbClr val="000000"/>
              </a:solidFill>
              <a:effectLst/>
              <a:uLnTx/>
              <a:uFillTx/>
              <a:latin typeface="Candara" panose="020E0502030303020204"/>
            </a:endParaRPr>
          </a:p>
        </p:txBody>
      </p:sp>
    </p:spTree>
    <p:extLst>
      <p:ext uri="{BB962C8B-B14F-4D97-AF65-F5344CB8AC3E}">
        <p14:creationId xmlns:p14="http://schemas.microsoft.com/office/powerpoint/2010/main" val="18490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nvPicPr>
        <p:blipFill>
          <a:blip r:embed="rId2"/>
          <a:stretch>
            <a:fillRect/>
          </a:stretch>
        </p:blipFill>
        <p:spPr>
          <a:xfrm>
            <a:off x="0" y="0"/>
            <a:ext cx="12192000" cy="6858000"/>
          </a:xfrm>
          <a:prstGeom prst="rect">
            <a:avLst/>
          </a:prstGeom>
        </p:spPr>
      </p:pic>
      <p:pic>
        <p:nvPicPr>
          <p:cNvPr id="2" name="Content Placeholder 4">
            <a:extLst>
              <a:ext uri="{FF2B5EF4-FFF2-40B4-BE49-F238E27FC236}">
                <a16:creationId xmlns:a16="http://schemas.microsoft.com/office/drawing/2014/main" id="{9FDA9F46-DB28-A6E3-43C6-E8D08E527638}"/>
              </a:ext>
            </a:extLst>
          </p:cNvPr>
          <p:cNvPicPr>
            <a:picLocks noChangeAspect="1"/>
          </p:cNvPicPr>
          <p:nvPr/>
        </p:nvPicPr>
        <p:blipFill>
          <a:blip r:embed="rId3"/>
          <a:stretch>
            <a:fillRect/>
          </a:stretch>
        </p:blipFill>
        <p:spPr>
          <a:xfrm>
            <a:off x="4034075" y="1385411"/>
            <a:ext cx="7479447" cy="4077018"/>
          </a:xfrm>
          <a:prstGeom prst="rect">
            <a:avLst/>
          </a:prstGeom>
        </p:spPr>
      </p:pic>
      <p:sp>
        <p:nvSpPr>
          <p:cNvPr id="3" name="TextBox 2">
            <a:extLst>
              <a:ext uri="{FF2B5EF4-FFF2-40B4-BE49-F238E27FC236}">
                <a16:creationId xmlns:a16="http://schemas.microsoft.com/office/drawing/2014/main" id="{5FC78221-83AD-86CF-F004-CC21E0466F0A}"/>
              </a:ext>
            </a:extLst>
          </p:cNvPr>
          <p:cNvSpPr txBox="1"/>
          <p:nvPr/>
        </p:nvSpPr>
        <p:spPr>
          <a:xfrm>
            <a:off x="2859206" y="5677336"/>
            <a:ext cx="8609984" cy="369332"/>
          </a:xfrm>
          <a:prstGeom prst="rect">
            <a:avLst/>
          </a:prstGeom>
          <a:noFill/>
        </p:spPr>
        <p:txBody>
          <a:bodyPr wrap="square" lIns="91440" tIns="45720" rIns="91440" bIns="45720" rtlCol="0" anchor="t">
            <a:spAutoFit/>
          </a:bodyPr>
          <a:lstStyle/>
          <a:p>
            <a:r>
              <a:rPr lang="es-PR" dirty="0">
                <a:solidFill>
                  <a:srgbClr val="000000"/>
                </a:solidFill>
                <a:latin typeface="Candara" panose="020E0502030303020204"/>
              </a:rPr>
              <a:t>1.1 milla x 2 (ida y vuelta) = 2.2 se redondea a 2 millas  </a:t>
            </a:r>
          </a:p>
        </p:txBody>
      </p:sp>
    </p:spTree>
    <p:extLst>
      <p:ext uri="{BB962C8B-B14F-4D97-AF65-F5344CB8AC3E}">
        <p14:creationId xmlns:p14="http://schemas.microsoft.com/office/powerpoint/2010/main" val="1842087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5D4528-1600-BE41-0752-C25904E8B9F2}"/>
              </a:ext>
            </a:extLst>
          </p:cNvPr>
          <p:cNvSpPr txBox="1">
            <a:spLocks/>
          </p:cNvSpPr>
          <p:nvPr/>
        </p:nvSpPr>
        <p:spPr>
          <a:xfrm>
            <a:off x="2077720" y="948084"/>
            <a:ext cx="6150088" cy="1008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Millaje mayor a 50 millas</a:t>
            </a:r>
          </a:p>
        </p:txBody>
      </p:sp>
      <p:sp>
        <p:nvSpPr>
          <p:cNvPr id="3" name="Content Placeholder 2">
            <a:extLst>
              <a:ext uri="{FF2B5EF4-FFF2-40B4-BE49-F238E27FC236}">
                <a16:creationId xmlns:a16="http://schemas.microsoft.com/office/drawing/2014/main" id="{97D98A2A-B767-C325-27CF-D3E80F4B14E2}"/>
              </a:ext>
            </a:extLst>
          </p:cNvPr>
          <p:cNvSpPr txBox="1">
            <a:spLocks/>
          </p:cNvSpPr>
          <p:nvPr/>
        </p:nvSpPr>
        <p:spPr>
          <a:xfrm>
            <a:off x="4851400" y="2706772"/>
            <a:ext cx="6306820" cy="33109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es-PR" dirty="0">
                <a:solidFill>
                  <a:srgbClr val="000000"/>
                </a:solidFill>
                <a:latin typeface="Candara" panose="020E0502030303020204"/>
              </a:rPr>
              <a:t>Ejercicio -</a:t>
            </a: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 Servicio de terapia</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s-PR" b="0" i="0" u="none" strike="noStrike" kern="1200" cap="none" spc="0" normalizeH="0" baseline="0" noProof="0" dirty="0">
                <a:ln>
                  <a:noFill/>
                </a:ln>
                <a:solidFill>
                  <a:srgbClr val="000000"/>
                </a:solidFill>
                <a:effectLst/>
                <a:uLnTx/>
                <a:uFillTx/>
                <a:latin typeface="Candara" panose="020E0502030303020204"/>
                <a:ea typeface="+mn-ea"/>
                <a:cs typeface="+mn-cs"/>
              </a:rPr>
              <a:t>Punto de partida A - </a:t>
            </a:r>
            <a:r>
              <a:rPr kumimoji="0" lang="es-PR" b="0" i="0" u="none" strike="noStrike" kern="1200" cap="none" spc="0" normalizeH="0" baseline="0" noProof="0" dirty="0" err="1">
                <a:ln>
                  <a:noFill/>
                </a:ln>
                <a:solidFill>
                  <a:srgbClr val="202124"/>
                </a:solidFill>
                <a:effectLst/>
                <a:uLnTx/>
                <a:uFillTx/>
                <a:latin typeface="Candara" panose="020E0502030303020204"/>
                <a:ea typeface="+mn-ea"/>
                <a:cs typeface="+mn-cs"/>
              </a:rPr>
              <a:t>Starbright</a:t>
            </a:r>
            <a:r>
              <a:rPr kumimoji="0" lang="es-PR" b="0" i="0" u="none" strike="noStrike" kern="1200" cap="none" spc="0" normalizeH="0" baseline="0" noProof="0" dirty="0">
                <a:ln>
                  <a:noFill/>
                </a:ln>
                <a:solidFill>
                  <a:srgbClr val="202124"/>
                </a:solidFill>
                <a:effectLst/>
                <a:uLnTx/>
                <a:uFillTx/>
                <a:latin typeface="Candara" panose="020E0502030303020204"/>
                <a:ea typeface="+mn-ea"/>
                <a:cs typeface="+mn-cs"/>
              </a:rPr>
              <a:t> </a:t>
            </a:r>
            <a:r>
              <a:rPr kumimoji="0" lang="es-PR" b="0" i="0" u="none" strike="noStrike" kern="1200" cap="none" spc="0" normalizeH="0" baseline="0" noProof="0" dirty="0" err="1">
                <a:ln>
                  <a:noFill/>
                </a:ln>
                <a:solidFill>
                  <a:srgbClr val="202124"/>
                </a:solidFill>
                <a:effectLst/>
                <a:uLnTx/>
                <a:uFillTx/>
                <a:latin typeface="Candara" panose="020E0502030303020204"/>
                <a:ea typeface="+mn-ea"/>
                <a:cs typeface="+mn-cs"/>
              </a:rPr>
              <a:t>Academy</a:t>
            </a:r>
            <a:r>
              <a:rPr kumimoji="0" lang="es-PR" b="0" i="0" u="none" strike="noStrike" kern="1200" cap="none" spc="0" normalizeH="0" baseline="0" noProof="0" dirty="0">
                <a:ln>
                  <a:noFill/>
                </a:ln>
                <a:solidFill>
                  <a:srgbClr val="202124"/>
                </a:solidFill>
                <a:effectLst/>
                <a:uLnTx/>
                <a:uFillTx/>
                <a:latin typeface="Candara" panose="020E0502030303020204"/>
                <a:ea typeface="+mn-ea"/>
                <a:cs typeface="+mn-cs"/>
              </a:rPr>
              <a:t> </a:t>
            </a:r>
            <a:r>
              <a:rPr kumimoji="0" lang="es-PR" b="0" i="0" u="none" strike="noStrike" kern="1200" cap="none" spc="0" normalizeH="0" baseline="0" noProof="0" dirty="0">
                <a:ln>
                  <a:noFill/>
                </a:ln>
                <a:solidFill>
                  <a:srgbClr val="000000"/>
                </a:solidFill>
                <a:effectLst/>
                <a:uLnTx/>
                <a:uFillTx/>
                <a:latin typeface="Candara" panose="020E0502030303020204"/>
                <a:ea typeface="+mn-ea"/>
                <a:cs typeface="+mn-cs"/>
              </a:rPr>
              <a:t>en Ponce</a:t>
            </a:r>
            <a:endParaRPr lang="es-PR" b="0" i="0" u="none" strike="noStrike" kern="1200" cap="none" spc="0" normalizeH="0" baseline="0" noProof="0" dirty="0">
              <a:ln>
                <a:noFill/>
              </a:ln>
              <a:solidFill>
                <a:srgbClr val="000000"/>
              </a:solidFill>
              <a:effectLst/>
              <a:uLnTx/>
              <a:uFillTx/>
              <a:latin typeface="Candara" panose="020E0502030303020204"/>
            </a:endParaRPr>
          </a:p>
          <a:p>
            <a:pPr lvl="2">
              <a:lnSpc>
                <a:spcPct val="110000"/>
              </a:lnSpc>
              <a:defRPr/>
            </a:pPr>
            <a:endParaRPr lang="es-PR" dirty="0">
              <a:solidFill>
                <a:srgbClr val="000000"/>
              </a:solidFill>
              <a:latin typeface="Candara" panose="020E0502030303020204"/>
            </a:endParaRP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s-PR" b="0" i="0" u="none" strike="noStrike" kern="1200" cap="none" spc="0" normalizeH="0" baseline="0" noProof="0" dirty="0">
                <a:ln>
                  <a:noFill/>
                </a:ln>
                <a:solidFill>
                  <a:srgbClr val="000000"/>
                </a:solidFill>
                <a:effectLst/>
                <a:uLnTx/>
                <a:uFillTx/>
                <a:latin typeface="Candara" panose="020E0502030303020204"/>
                <a:ea typeface="+mn-ea"/>
                <a:cs typeface="+mn-cs"/>
              </a:rPr>
              <a:t>Punto de llegada B - Clínica de Terapias Pediátricas en Caguas</a:t>
            </a:r>
            <a:endParaRPr lang="es-PR" b="0" i="0" u="none" strike="noStrike" kern="1200" cap="none" spc="0" normalizeH="0" baseline="0" noProof="0" dirty="0">
              <a:ln>
                <a:noFill/>
              </a:ln>
              <a:solidFill>
                <a:srgbClr val="000000"/>
              </a:solidFill>
              <a:effectLst/>
              <a:uLnTx/>
              <a:uFillTx/>
              <a:latin typeface="Candara" panose="020E0502030303020204"/>
            </a:endParaRPr>
          </a:p>
        </p:txBody>
      </p:sp>
    </p:spTree>
    <p:extLst>
      <p:ext uri="{BB962C8B-B14F-4D97-AF65-F5344CB8AC3E}">
        <p14:creationId xmlns:p14="http://schemas.microsoft.com/office/powerpoint/2010/main" val="2481642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52694" y="30480"/>
            <a:ext cx="12305654" cy="6921930"/>
          </a:xfrm>
          <a:prstGeom prst="rect">
            <a:avLst/>
          </a:prstGeom>
        </p:spPr>
      </p:pic>
      <p:pic>
        <p:nvPicPr>
          <p:cNvPr id="2" name="Content Placeholder 4">
            <a:extLst>
              <a:ext uri="{FF2B5EF4-FFF2-40B4-BE49-F238E27FC236}">
                <a16:creationId xmlns:a16="http://schemas.microsoft.com/office/drawing/2014/main" id="{B009D42C-EAE6-EF53-3C06-E96156C6CB77}"/>
              </a:ext>
            </a:extLst>
          </p:cNvPr>
          <p:cNvPicPr>
            <a:picLocks noChangeAspect="1"/>
          </p:cNvPicPr>
          <p:nvPr/>
        </p:nvPicPr>
        <p:blipFill>
          <a:blip r:embed="rId3"/>
          <a:stretch>
            <a:fillRect/>
          </a:stretch>
        </p:blipFill>
        <p:spPr>
          <a:xfrm>
            <a:off x="1940308" y="1403687"/>
            <a:ext cx="8112650" cy="3672408"/>
          </a:xfrm>
          <a:prstGeom prst="rect">
            <a:avLst/>
          </a:prstGeom>
        </p:spPr>
      </p:pic>
      <p:sp>
        <p:nvSpPr>
          <p:cNvPr id="4" name="Title 1">
            <a:extLst>
              <a:ext uri="{FF2B5EF4-FFF2-40B4-BE49-F238E27FC236}">
                <a16:creationId xmlns:a16="http://schemas.microsoft.com/office/drawing/2014/main" id="{3B6FAA23-0E69-35F2-1914-BEE9E3A25FF7}"/>
              </a:ext>
            </a:extLst>
          </p:cNvPr>
          <p:cNvSpPr txBox="1">
            <a:spLocks/>
          </p:cNvSpPr>
          <p:nvPr/>
        </p:nvSpPr>
        <p:spPr>
          <a:xfrm>
            <a:off x="1019436" y="584684"/>
            <a:ext cx="10153128" cy="1008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PR" sz="3400" b="1" dirty="0">
                <a:solidFill>
                  <a:srgbClr val="000000"/>
                </a:solidFill>
                <a:latin typeface="Candara" panose="020E0502030303020204"/>
              </a:rPr>
              <a:t>Resultado</a:t>
            </a:r>
            <a:endPar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endParaRPr>
          </a:p>
        </p:txBody>
      </p:sp>
      <p:sp>
        <p:nvSpPr>
          <p:cNvPr id="5" name="TextBox 4">
            <a:extLst>
              <a:ext uri="{FF2B5EF4-FFF2-40B4-BE49-F238E27FC236}">
                <a16:creationId xmlns:a16="http://schemas.microsoft.com/office/drawing/2014/main" id="{3C17FF0C-7929-E5AE-F00B-0017F0D55DCA}"/>
              </a:ext>
            </a:extLst>
          </p:cNvPr>
          <p:cNvSpPr txBox="1"/>
          <p:nvPr/>
        </p:nvSpPr>
        <p:spPr>
          <a:xfrm>
            <a:off x="2732788" y="5381800"/>
            <a:ext cx="7824618" cy="369332"/>
          </a:xfrm>
          <a:prstGeom prst="rect">
            <a:avLst/>
          </a:prstGeom>
          <a:noFill/>
        </p:spPr>
        <p:txBody>
          <a:bodyPr wrap="square" rtlCol="0">
            <a:spAutoFit/>
          </a:bodyPr>
          <a:lstStyle/>
          <a:p>
            <a:r>
              <a:rPr lang="es-PR" dirty="0">
                <a:solidFill>
                  <a:srgbClr val="000000"/>
                </a:solidFill>
                <a:latin typeface="Candara" panose="020E0502030303020204"/>
              </a:rPr>
              <a:t>Total de millas 54.7 x 2 ida y vuelta = 109.4 se redondea a 109 millas</a:t>
            </a:r>
          </a:p>
        </p:txBody>
      </p:sp>
    </p:spTree>
    <p:extLst>
      <p:ext uri="{BB962C8B-B14F-4D97-AF65-F5344CB8AC3E}">
        <p14:creationId xmlns:p14="http://schemas.microsoft.com/office/powerpoint/2010/main" val="2592459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FC685387-3CFE-E258-CFCE-C99129AF482A}"/>
              </a:ext>
            </a:extLst>
          </p:cNvPr>
          <p:cNvPicPr>
            <a:picLocks noChangeAspect="1"/>
          </p:cNvPicPr>
          <p:nvPr/>
        </p:nvPicPr>
        <p:blipFill>
          <a:blip r:embed="rId2"/>
          <a:stretch>
            <a:fillRect/>
          </a:stretch>
        </p:blipFill>
        <p:spPr>
          <a:xfrm>
            <a:off x="0" y="0"/>
            <a:ext cx="12192000" cy="6974237"/>
          </a:xfrm>
          <a:prstGeom prst="rect">
            <a:avLst/>
          </a:prstGeom>
        </p:spPr>
      </p:pic>
      <p:sp>
        <p:nvSpPr>
          <p:cNvPr id="2" name="Title 1">
            <a:extLst>
              <a:ext uri="{FF2B5EF4-FFF2-40B4-BE49-F238E27FC236}">
                <a16:creationId xmlns:a16="http://schemas.microsoft.com/office/drawing/2014/main" id="{34F56211-FF61-5042-DDB4-D608DC2DDB3C}"/>
              </a:ext>
            </a:extLst>
          </p:cNvPr>
          <p:cNvSpPr txBox="1">
            <a:spLocks/>
          </p:cNvSpPr>
          <p:nvPr/>
        </p:nvSpPr>
        <p:spPr>
          <a:xfrm>
            <a:off x="1020171" y="1715035"/>
            <a:ext cx="2766808" cy="3131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PR" sz="3600" b="1" dirty="0">
                <a:solidFill>
                  <a:srgbClr val="000000"/>
                </a:solidFill>
                <a:latin typeface="Candara" panose="020E0502030303020204"/>
              </a:rPr>
              <a:t>Formulario</a:t>
            </a:r>
            <a:r>
              <a:rPr kumimoji="0" lang="es-PR" sz="3600" b="1" i="0" u="none" strike="noStrike" kern="1200" cap="none" spc="0" normalizeH="0" baseline="0" noProof="0" dirty="0">
                <a:ln>
                  <a:noFill/>
                </a:ln>
                <a:solidFill>
                  <a:srgbClr val="000000"/>
                </a:solidFill>
                <a:effectLst/>
                <a:uLnTx/>
                <a:uFillTx/>
                <a:latin typeface="Candara" panose="020E0502030303020204"/>
                <a:ea typeface="+mj-ea"/>
                <a:cs typeface="+mj-cs"/>
              </a:rPr>
              <a:t> </a:t>
            </a:r>
            <a:r>
              <a:rPr lang="es-PR" sz="3600" b="1" i="1" dirty="0">
                <a:solidFill>
                  <a:srgbClr val="000000"/>
                </a:solidFill>
                <a:latin typeface="Candara" panose="020E0502030303020204"/>
              </a:rPr>
              <a:t>Solicitud</a:t>
            </a:r>
            <a:r>
              <a:rPr kumimoji="0" lang="es-PR" sz="3600" b="1" i="1" u="none" strike="noStrike" kern="1200" cap="none" spc="0" normalizeH="0" baseline="0" noProof="0" dirty="0">
                <a:ln>
                  <a:noFill/>
                </a:ln>
                <a:solidFill>
                  <a:srgbClr val="000000"/>
                </a:solidFill>
                <a:effectLst/>
                <a:uLnTx/>
                <a:uFillTx/>
                <a:latin typeface="Candara" panose="020E0502030303020204"/>
                <a:ea typeface="+mj-ea"/>
                <a:cs typeface="+mj-cs"/>
              </a:rPr>
              <a:t> de aumento de millaje</a:t>
            </a:r>
            <a:r>
              <a:rPr lang="es-PR" sz="3600" b="1" i="1" dirty="0">
                <a:solidFill>
                  <a:srgbClr val="000000"/>
                </a:solidFill>
                <a:latin typeface="Candara" panose="020E0502030303020204"/>
              </a:rPr>
              <a:t> mayor a 50 millas</a:t>
            </a:r>
            <a:endParaRPr kumimoji="0" lang="es-PR" sz="3600" b="1" i="1" u="none" strike="noStrike" kern="1200" cap="none" spc="0" normalizeH="0" baseline="0" noProof="0" dirty="0">
              <a:ln>
                <a:noFill/>
              </a:ln>
              <a:solidFill>
                <a:srgbClr val="000000"/>
              </a:solidFill>
              <a:effectLst/>
              <a:uLnTx/>
              <a:uFillTx/>
              <a:latin typeface="Candara" panose="020E0502030303020204"/>
              <a:ea typeface="+mj-ea"/>
              <a:cs typeface="+mj-cs"/>
            </a:endParaRPr>
          </a:p>
        </p:txBody>
      </p:sp>
      <p:pic>
        <p:nvPicPr>
          <p:cNvPr id="3" name="Content Placeholder 10">
            <a:extLst>
              <a:ext uri="{FF2B5EF4-FFF2-40B4-BE49-F238E27FC236}">
                <a16:creationId xmlns:a16="http://schemas.microsoft.com/office/drawing/2014/main" id="{6DD35798-D600-D221-52FC-ABF579CF8849}"/>
              </a:ext>
            </a:extLst>
          </p:cNvPr>
          <p:cNvPicPr>
            <a:picLocks noChangeAspect="1"/>
          </p:cNvPicPr>
          <p:nvPr/>
        </p:nvPicPr>
        <p:blipFill>
          <a:blip r:embed="rId3"/>
          <a:stretch>
            <a:fillRect/>
          </a:stretch>
        </p:blipFill>
        <p:spPr>
          <a:xfrm>
            <a:off x="6338513" y="684184"/>
            <a:ext cx="4880925" cy="5385813"/>
          </a:xfrm>
          <a:prstGeom prst="rect">
            <a:avLst/>
          </a:prstGeom>
        </p:spPr>
      </p:pic>
    </p:spTree>
    <p:extLst>
      <p:ext uri="{BB962C8B-B14F-4D97-AF65-F5344CB8AC3E}">
        <p14:creationId xmlns:p14="http://schemas.microsoft.com/office/powerpoint/2010/main" val="82786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F570F6-5DF9-7E34-E8D9-804CD4E10E49}"/>
              </a:ext>
            </a:extLst>
          </p:cNvPr>
          <p:cNvSpPr txBox="1">
            <a:spLocks/>
          </p:cNvSpPr>
          <p:nvPr/>
        </p:nvSpPr>
        <p:spPr>
          <a:xfrm>
            <a:off x="1791596" y="1741684"/>
            <a:ext cx="8100808" cy="100811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s-PR" sz="4400" b="1" i="0" u="none" strike="noStrike" kern="1200" cap="none" spc="0" normalizeH="0" baseline="0" noProof="0" dirty="0">
                <a:ln>
                  <a:noFill/>
                </a:ln>
                <a:solidFill>
                  <a:srgbClr val="000000"/>
                </a:solidFill>
                <a:effectLst/>
                <a:uLnTx/>
                <a:uFillTx/>
                <a:latin typeface="Candara" panose="020E0502030303020204"/>
                <a:ea typeface="+mj-ea"/>
                <a:cs typeface="+mj-cs"/>
              </a:rPr>
              <a:t>Proceso </a:t>
            </a:r>
            <a:r>
              <a:rPr lang="es-PR" b="1" dirty="0">
                <a:solidFill>
                  <a:srgbClr val="000000"/>
                </a:solidFill>
                <a:latin typeface="Candara" panose="020E0502030303020204"/>
              </a:rPr>
              <a:t>para el </a:t>
            </a:r>
            <a:r>
              <a:rPr kumimoji="0" lang="es-PR" sz="4400" b="1" i="0" u="none" strike="noStrike" kern="1200" cap="none" spc="0" normalizeH="0" baseline="0" noProof="0" dirty="0">
                <a:ln>
                  <a:noFill/>
                </a:ln>
                <a:solidFill>
                  <a:srgbClr val="000000"/>
                </a:solidFill>
                <a:effectLst/>
                <a:uLnTx/>
                <a:uFillTx/>
                <a:latin typeface="Candara" panose="020E0502030303020204"/>
                <a:ea typeface="+mj-ea"/>
                <a:cs typeface="+mj-cs"/>
              </a:rPr>
              <a:t>pago de la beca de transportación</a:t>
            </a:r>
          </a:p>
        </p:txBody>
      </p:sp>
      <p:sp>
        <p:nvSpPr>
          <p:cNvPr id="4" name="Content Placeholder 2">
            <a:extLst>
              <a:ext uri="{FF2B5EF4-FFF2-40B4-BE49-F238E27FC236}">
                <a16:creationId xmlns:a16="http://schemas.microsoft.com/office/drawing/2014/main" id="{9C0273C2-3371-98D5-0241-946AA9FF9E31}"/>
              </a:ext>
            </a:extLst>
          </p:cNvPr>
          <p:cNvSpPr txBox="1">
            <a:spLocks/>
          </p:cNvSpPr>
          <p:nvPr/>
        </p:nvSpPr>
        <p:spPr>
          <a:xfrm>
            <a:off x="1789177" y="3430869"/>
            <a:ext cx="8598584" cy="18011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Servicio educativo escuela pública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PR" sz="9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lvl="1">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La SAEE</a:t>
            </a:r>
            <a:r>
              <a:rPr lang="es-PR" sz="2000" dirty="0">
                <a:solidFill>
                  <a:srgbClr val="000000"/>
                </a:solidFill>
                <a:latin typeface="Candara" panose="020E0502030303020204"/>
              </a:rPr>
              <a:t> </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tomará del SIE la información de los datos demográficos y la asistencia del estudiante </a:t>
            </a:r>
            <a:r>
              <a:rPr lang="es-PR" sz="1800" dirty="0">
                <a:solidFill>
                  <a:srgbClr val="000000"/>
                </a:solidFill>
                <a:latin typeface="Candara" panose="020E0502030303020204"/>
              </a:rPr>
              <a:t>creará</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un reporte de pago de forma automática</a:t>
            </a:r>
            <a:endParaRPr lang="es-PR" sz="1800" b="0" i="0" u="none" strike="noStrike" kern="1200" cap="none" spc="0" normalizeH="0" baseline="0" noProof="0" dirty="0">
              <a:ln>
                <a:noFill/>
              </a:ln>
              <a:solidFill>
                <a:srgbClr val="000000"/>
              </a:solidFill>
              <a:effectLst/>
              <a:uLnTx/>
              <a:uFillTx/>
              <a:latin typeface="Candara" panose="020E0502030303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3355733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F570F6-5DF9-7E34-E8D9-804CD4E10E49}"/>
              </a:ext>
            </a:extLst>
          </p:cNvPr>
          <p:cNvSpPr txBox="1">
            <a:spLocks/>
          </p:cNvSpPr>
          <p:nvPr/>
        </p:nvSpPr>
        <p:spPr>
          <a:xfrm>
            <a:off x="1344556" y="1396244"/>
            <a:ext cx="9187928" cy="1008112"/>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s-PR" sz="4400" b="1" i="0" u="none" strike="noStrike" kern="1200" cap="none" spc="0" normalizeH="0" baseline="0" noProof="0" dirty="0">
                <a:ln>
                  <a:noFill/>
                </a:ln>
                <a:solidFill>
                  <a:srgbClr val="000000"/>
                </a:solidFill>
                <a:effectLst/>
                <a:uLnTx/>
                <a:uFillTx/>
                <a:latin typeface="Candara" panose="020E0502030303020204"/>
                <a:ea typeface="+mj-ea"/>
                <a:cs typeface="+mj-cs"/>
              </a:rPr>
              <a:t>Proceso </a:t>
            </a:r>
            <a:r>
              <a:rPr lang="es-PR" b="1" dirty="0">
                <a:solidFill>
                  <a:srgbClr val="000000"/>
                </a:solidFill>
                <a:latin typeface="Candara" panose="020E0502030303020204"/>
              </a:rPr>
              <a:t>para el pago de</a:t>
            </a:r>
            <a:r>
              <a:rPr kumimoji="0" lang="es-PR" sz="4400" b="1" i="0" u="none" strike="noStrike" kern="1200" cap="none" spc="0" normalizeH="0" baseline="0" noProof="0" dirty="0">
                <a:ln>
                  <a:noFill/>
                </a:ln>
                <a:solidFill>
                  <a:srgbClr val="000000"/>
                </a:solidFill>
                <a:effectLst/>
                <a:uLnTx/>
                <a:uFillTx/>
                <a:latin typeface="Candara" panose="020E0502030303020204"/>
                <a:ea typeface="+mj-ea"/>
                <a:cs typeface="+mj-cs"/>
              </a:rPr>
              <a:t> la beca de transportación</a:t>
            </a:r>
            <a:r>
              <a:rPr lang="es-PR" b="1" dirty="0">
                <a:solidFill>
                  <a:srgbClr val="000000"/>
                </a:solidFill>
                <a:latin typeface="Candara" panose="020E0502030303020204"/>
              </a:rPr>
              <a:t> a </a:t>
            </a:r>
            <a:r>
              <a:rPr lang="es-PR" b="1" u="sng" dirty="0">
                <a:solidFill>
                  <a:srgbClr val="000000"/>
                </a:solidFill>
                <a:latin typeface="Candara" panose="020E0502030303020204"/>
              </a:rPr>
              <a:t>terapias</a:t>
            </a:r>
            <a:r>
              <a:rPr lang="es-PR" b="1" dirty="0">
                <a:solidFill>
                  <a:srgbClr val="000000"/>
                </a:solidFill>
                <a:latin typeface="Candara" panose="020E0502030303020204"/>
              </a:rPr>
              <a:t> y servicios </a:t>
            </a:r>
            <a:r>
              <a:rPr lang="es-PR" b="1" u="sng" dirty="0">
                <a:solidFill>
                  <a:srgbClr val="000000"/>
                </a:solidFill>
                <a:latin typeface="Candara" panose="020E0502030303020204"/>
              </a:rPr>
              <a:t>educativo privado</a:t>
            </a:r>
            <a:endParaRPr lang="en-US" dirty="0">
              <a:ea typeface="+mj-ea"/>
              <a:cs typeface="+mj-cs"/>
            </a:endParaRPr>
          </a:p>
        </p:txBody>
      </p:sp>
      <p:sp>
        <p:nvSpPr>
          <p:cNvPr id="4" name="Content Placeholder 2">
            <a:extLst>
              <a:ext uri="{FF2B5EF4-FFF2-40B4-BE49-F238E27FC236}">
                <a16:creationId xmlns:a16="http://schemas.microsoft.com/office/drawing/2014/main" id="{9C0273C2-3371-98D5-0241-946AA9FF9E31}"/>
              </a:ext>
            </a:extLst>
          </p:cNvPr>
          <p:cNvSpPr txBox="1">
            <a:spLocks/>
          </p:cNvSpPr>
          <p:nvPr/>
        </p:nvSpPr>
        <p:spPr>
          <a:xfrm>
            <a:off x="1220217" y="2618069"/>
            <a:ext cx="9929544" cy="32337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Sans-Serif" panose="020B0604020202020204" pitchFamily="34" charset="0"/>
              <a:buChar char="•"/>
              <a:defRPr/>
            </a:pPr>
            <a:r>
              <a:rPr lang="es-PR" sz="2600" dirty="0">
                <a:solidFill>
                  <a:srgbClr val="000000"/>
                </a:solidFill>
                <a:latin typeface="Candara" panose="020E0502030303020204"/>
              </a:rPr>
              <a:t>Se </a:t>
            </a:r>
            <a:r>
              <a:rPr kumimoji="0" lang="es-PR" sz="2200" b="0" i="0" u="none" strike="noStrike" kern="1200" cap="none" spc="0" normalizeH="0" baseline="0" noProof="0" dirty="0">
                <a:ln>
                  <a:noFill/>
                </a:ln>
                <a:solidFill>
                  <a:srgbClr val="000000"/>
                </a:solidFill>
                <a:effectLst/>
                <a:uLnTx/>
                <a:uFillTx/>
                <a:latin typeface="Candara" panose="020E0502030303020204"/>
                <a:ea typeface="+mn-ea"/>
                <a:cs typeface="+mn-cs"/>
              </a:rPr>
              <a:t>tomará </a:t>
            </a:r>
            <a:r>
              <a:rPr lang="es-PR" sz="2200" dirty="0">
                <a:solidFill>
                  <a:srgbClr val="000000"/>
                </a:solidFill>
                <a:latin typeface="Candara" panose="020E0502030303020204"/>
              </a:rPr>
              <a:t>la asistencia a terapias </a:t>
            </a:r>
            <a:r>
              <a:rPr kumimoji="0" lang="es-PR" sz="2200" b="0" i="0" u="none" strike="noStrike" kern="1200" cap="none" spc="0" normalizeH="0" baseline="0" noProof="0" dirty="0">
                <a:ln>
                  <a:noFill/>
                </a:ln>
                <a:solidFill>
                  <a:srgbClr val="000000"/>
                </a:solidFill>
                <a:effectLst/>
                <a:uLnTx/>
                <a:uFillTx/>
                <a:latin typeface="Candara" panose="020E0502030303020204"/>
                <a:ea typeface="+mn-ea"/>
                <a:cs typeface="+mn-cs"/>
              </a:rPr>
              <a:t>del </a:t>
            </a:r>
            <a:r>
              <a:rPr lang="es-PR" sz="2200" dirty="0">
                <a:solidFill>
                  <a:srgbClr val="000000"/>
                </a:solidFill>
                <a:latin typeface="Candara" panose="020E0502030303020204"/>
              </a:rPr>
              <a:t>Sistema </a:t>
            </a:r>
            <a:r>
              <a:rPr lang="es-PR" sz="2200" dirty="0" err="1">
                <a:solidFill>
                  <a:srgbClr val="000000"/>
                </a:solidFill>
                <a:latin typeface="Candara" panose="020E0502030303020204"/>
              </a:rPr>
              <a:t>MiPE</a:t>
            </a:r>
            <a:r>
              <a:rPr lang="es-PR" sz="2200" dirty="0">
                <a:solidFill>
                  <a:srgbClr val="000000"/>
                </a:solidFill>
                <a:latin typeface="Candara" panose="020E0502030303020204"/>
              </a:rPr>
              <a:t> </a:t>
            </a:r>
            <a:r>
              <a:rPr kumimoji="0" lang="es-PR" sz="2200" b="0" i="0" u="none" strike="noStrike" kern="1200" cap="none" spc="0" normalizeH="0" baseline="0" noProof="0" dirty="0">
                <a:ln>
                  <a:noFill/>
                </a:ln>
                <a:solidFill>
                  <a:srgbClr val="000000"/>
                </a:solidFill>
                <a:effectLst/>
                <a:uLnTx/>
                <a:uFillTx/>
                <a:latin typeface="Candara" panose="020E0502030303020204"/>
                <a:ea typeface="+mn-ea"/>
                <a:cs typeface="+mn-cs"/>
              </a:rPr>
              <a:t>de los </a:t>
            </a:r>
            <a:r>
              <a:rPr lang="es-PR" sz="2200" dirty="0">
                <a:solidFill>
                  <a:srgbClr val="000000"/>
                </a:solidFill>
                <a:latin typeface="Candara" panose="020E0502030303020204"/>
              </a:rPr>
              <a:t>estudiantes que reciben servicios en corporaciones con contrato en </a:t>
            </a:r>
            <a:r>
              <a:rPr kumimoji="0" lang="es-PR" sz="2200" b="0" i="0" u="none" strike="noStrike" kern="1200" cap="none" spc="0" normalizeH="0" baseline="0" noProof="0" dirty="0">
                <a:ln>
                  <a:noFill/>
                </a:ln>
                <a:solidFill>
                  <a:srgbClr val="000000"/>
                </a:solidFill>
                <a:effectLst/>
                <a:uLnTx/>
                <a:uFillTx/>
                <a:latin typeface="Candara" panose="020E0502030303020204"/>
                <a:ea typeface="+mn-ea"/>
                <a:cs typeface="+mn-cs"/>
              </a:rPr>
              <a:t>la </a:t>
            </a:r>
            <a:r>
              <a:rPr lang="es-PR" sz="2200" dirty="0">
                <a:solidFill>
                  <a:srgbClr val="000000"/>
                </a:solidFill>
                <a:latin typeface="Candara" panose="020E0502030303020204"/>
              </a:rPr>
              <a:t>SAEE o con Remedio Provisional (RP)  y preparará </a:t>
            </a:r>
            <a:r>
              <a:rPr kumimoji="0" lang="es-PR" sz="2200" b="0" i="0" u="none" strike="noStrike" kern="1200" cap="none" spc="0" normalizeH="0" baseline="0" noProof="0" dirty="0">
                <a:ln>
                  <a:noFill/>
                </a:ln>
                <a:solidFill>
                  <a:srgbClr val="000000"/>
                </a:solidFill>
                <a:effectLst/>
                <a:uLnTx/>
                <a:uFillTx/>
                <a:latin typeface="Candara" panose="020E0502030303020204"/>
                <a:ea typeface="+mn-ea"/>
                <a:cs typeface="+mn-cs"/>
              </a:rPr>
              <a:t>un reporte</a:t>
            </a:r>
            <a:r>
              <a:rPr lang="es-PR" sz="2200" dirty="0">
                <a:solidFill>
                  <a:srgbClr val="000000"/>
                </a:solidFill>
                <a:latin typeface="Candara" panose="020E0502030303020204"/>
              </a:rPr>
              <a:t> para el </a:t>
            </a:r>
            <a:r>
              <a:rPr kumimoji="0" lang="es-PR" sz="2200" b="0" i="0" u="none" strike="noStrike" kern="1200" cap="none" spc="0" normalizeH="0" baseline="0" noProof="0" dirty="0">
                <a:ln>
                  <a:noFill/>
                </a:ln>
                <a:solidFill>
                  <a:srgbClr val="000000"/>
                </a:solidFill>
                <a:effectLst/>
                <a:uLnTx/>
                <a:uFillTx/>
                <a:latin typeface="Candara" panose="020E0502030303020204"/>
                <a:ea typeface="+mn-ea"/>
                <a:cs typeface="+mn-cs"/>
              </a:rPr>
              <a:t>pago de forma automática</a:t>
            </a:r>
            <a:r>
              <a:rPr lang="es-PR" sz="2200" dirty="0">
                <a:solidFill>
                  <a:srgbClr val="000000"/>
                </a:solidFill>
                <a:latin typeface="Candara" panose="020E0502030303020204"/>
              </a:rPr>
              <a:t>.</a:t>
            </a:r>
            <a:endParaRPr lang="en-US" sz="2200">
              <a:ea typeface="+mn-lt"/>
              <a:cs typeface="+mn-lt"/>
            </a:endParaRPr>
          </a:p>
          <a:p>
            <a:pPr marL="1143000" lvl="1">
              <a:defRPr/>
            </a:pPr>
            <a:endParaRPr lang="es-PR" sz="2200" dirty="0">
              <a:ea typeface="+mn-lt"/>
              <a:cs typeface="+mn-lt"/>
            </a:endParaRPr>
          </a:p>
          <a:p>
            <a:pPr lvl="1">
              <a:buFont typeface="Arial,Sans-Serif" panose="020B0604020202020204" pitchFamily="34" charset="0"/>
              <a:defRPr/>
            </a:pPr>
            <a:r>
              <a:rPr lang="es-PR" sz="2200" dirty="0">
                <a:solidFill>
                  <a:srgbClr val="000000"/>
                </a:solidFill>
                <a:latin typeface="Candara" panose="020E0502030303020204"/>
              </a:rPr>
              <a:t>En el caso de estudiantes con servicios bajo </a:t>
            </a:r>
            <a:r>
              <a:rPr lang="es-PR" sz="2200" b="1" u="sng" dirty="0">
                <a:solidFill>
                  <a:srgbClr val="000000"/>
                </a:solidFill>
                <a:latin typeface="Candara" panose="020E0502030303020204"/>
              </a:rPr>
              <a:t>Otros</a:t>
            </a:r>
            <a:r>
              <a:rPr lang="es-PR" sz="2200" b="1" dirty="0">
                <a:solidFill>
                  <a:srgbClr val="000000"/>
                </a:solidFill>
                <a:latin typeface="Candara" panose="020E0502030303020204"/>
              </a:rPr>
              <a:t> </a:t>
            </a:r>
            <a:r>
              <a:rPr lang="es-PR" sz="2200" dirty="0">
                <a:solidFill>
                  <a:srgbClr val="000000"/>
                </a:solidFill>
                <a:latin typeface="Candara" panose="020E0502030303020204"/>
              </a:rPr>
              <a:t>por RP y estudiantes con servicio educativo en escuelas privadas,</a:t>
            </a:r>
            <a:endParaRPr lang="en-US" sz="2200">
              <a:ea typeface="+mn-lt"/>
              <a:cs typeface="+mn-lt"/>
            </a:endParaRPr>
          </a:p>
          <a:p>
            <a:pPr lvl="2">
              <a:buFont typeface="Arial,Sans-Serif" panose="020B0604020202020204" pitchFamily="34" charset="0"/>
              <a:defRPr/>
            </a:pPr>
            <a:r>
              <a:rPr lang="es-PR" dirty="0">
                <a:solidFill>
                  <a:srgbClr val="000000"/>
                </a:solidFill>
                <a:latin typeface="Candara" panose="020E0502030303020204"/>
              </a:rPr>
              <a:t>el maestro tendrá que preparar la </a:t>
            </a:r>
            <a:r>
              <a:rPr lang="es-PR" i="1" dirty="0">
                <a:solidFill>
                  <a:srgbClr val="000000"/>
                </a:solidFill>
                <a:latin typeface="Candara" panose="020E0502030303020204"/>
              </a:rPr>
              <a:t>Nómina</a:t>
            </a:r>
            <a:endParaRPr lang="en-US">
              <a:ea typeface="+mn-lt"/>
              <a:cs typeface="+mn-lt"/>
            </a:endParaRPr>
          </a:p>
          <a:p>
            <a:pPr lvl="2">
              <a:buFont typeface="Arial,Sans-Serif" panose="020B0604020202020204" pitchFamily="34" charset="0"/>
              <a:defRPr/>
            </a:pPr>
            <a:r>
              <a:rPr lang="es-PR" dirty="0">
                <a:solidFill>
                  <a:srgbClr val="000000"/>
                </a:solidFill>
                <a:latin typeface="Candara" panose="020E0502030303020204"/>
              </a:rPr>
              <a:t>una vez el padre entregue a la escuela las Certificaciones de Asistencia a terapia o al servicio educativo la escuela procederá a preparar la Nómina</a:t>
            </a:r>
            <a:r>
              <a:rPr lang="es-PR" i="1" dirty="0">
                <a:solidFill>
                  <a:srgbClr val="000000"/>
                </a:solidFill>
                <a:latin typeface="Candara" panose="020E0502030303020204"/>
              </a:rPr>
              <a:t>.</a:t>
            </a:r>
            <a:endParaRPr lang="en-US">
              <a:ea typeface="+mn-lt"/>
              <a:cs typeface="+mn-lt"/>
            </a:endParaRPr>
          </a:p>
          <a:p>
            <a:pPr>
              <a:defRPr/>
            </a:pPr>
            <a:endParaRPr lang="es-PR" sz="2200" b="0" i="0" u="none" strike="noStrike" kern="1200" cap="none" spc="0" normalizeH="0" baseline="0" noProof="0" dirty="0">
              <a:ln>
                <a:noFill/>
              </a:ln>
              <a:solidFill>
                <a:srgbClr val="000000"/>
              </a:solidFill>
              <a:effectLst/>
              <a:uLnTx/>
              <a:uFillTx/>
              <a:latin typeface="Candara" panose="020E0502030303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4262957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1BC1868-38E1-8328-268B-81B501D6F3A4}"/>
              </a:ext>
            </a:extLst>
          </p:cNvPr>
          <p:cNvSpPr txBox="1"/>
          <p:nvPr/>
        </p:nvSpPr>
        <p:spPr>
          <a:xfrm>
            <a:off x="440858" y="481704"/>
            <a:ext cx="9997104" cy="830997"/>
          </a:xfrm>
          <a:prstGeom prst="rect">
            <a:avLst/>
          </a:prstGeom>
          <a:noFill/>
        </p:spPr>
        <p:txBody>
          <a:bodyPr wrap="square" lIns="91440" tIns="45720" rIns="91440" bIns="45720" anchor="t">
            <a:spAutoFit/>
          </a:bodyPr>
          <a:lstStyle/>
          <a:p>
            <a:r>
              <a:rPr lang="es-PR" sz="2400" b="1" i="1" dirty="0">
                <a:solidFill>
                  <a:srgbClr val="000000"/>
                </a:solidFill>
                <a:latin typeface="Candara" panose="020E0502030303020204"/>
                <a:ea typeface="+mj-ea"/>
                <a:cs typeface="+mj-cs"/>
              </a:rPr>
              <a:t>Nómina</a:t>
            </a:r>
            <a:r>
              <a:rPr kumimoji="0" lang="es-PR" sz="2400" b="1" i="1" u="none" strike="noStrike" kern="1200" cap="none" spc="0" normalizeH="0" baseline="0" noProof="0" dirty="0">
                <a:ln>
                  <a:noFill/>
                </a:ln>
                <a:solidFill>
                  <a:srgbClr val="000000"/>
                </a:solidFill>
                <a:effectLst/>
                <a:uLnTx/>
                <a:uFillTx/>
                <a:latin typeface="Candara" panose="020E0502030303020204"/>
                <a:ea typeface="+mj-ea"/>
                <a:cs typeface="+mj-cs"/>
              </a:rPr>
              <a:t> de Estudiantes que Reciben Beca de Transportación de Educación Especial</a:t>
            </a:r>
            <a:endParaRPr lang="en-US" sz="2400" b="1" i="1">
              <a:cs typeface="Calibri" panose="020F0502020204030204"/>
            </a:endParaRPr>
          </a:p>
        </p:txBody>
      </p:sp>
      <p:pic>
        <p:nvPicPr>
          <p:cNvPr id="4" name="Picture 3">
            <a:extLst>
              <a:ext uri="{FF2B5EF4-FFF2-40B4-BE49-F238E27FC236}">
                <a16:creationId xmlns:a16="http://schemas.microsoft.com/office/drawing/2014/main" id="{52DE5020-1D9B-1F4E-DCC9-6446AD26DED4}"/>
              </a:ext>
            </a:extLst>
          </p:cNvPr>
          <p:cNvPicPr>
            <a:picLocks noChangeAspect="1"/>
          </p:cNvPicPr>
          <p:nvPr/>
        </p:nvPicPr>
        <p:blipFill>
          <a:blip r:embed="rId3"/>
          <a:stretch>
            <a:fillRect/>
          </a:stretch>
        </p:blipFill>
        <p:spPr>
          <a:xfrm>
            <a:off x="249428" y="1394460"/>
            <a:ext cx="6947467" cy="4717676"/>
          </a:xfrm>
          <a:prstGeom prst="rect">
            <a:avLst/>
          </a:prstGeom>
        </p:spPr>
      </p:pic>
      <p:sp>
        <p:nvSpPr>
          <p:cNvPr id="6" name="Text Box 5">
            <a:extLst>
              <a:ext uri="{FF2B5EF4-FFF2-40B4-BE49-F238E27FC236}">
                <a16:creationId xmlns:a16="http://schemas.microsoft.com/office/drawing/2014/main" id="{B5CC2026-FA23-E63F-0734-5BD0AFE6F3B2}"/>
              </a:ext>
            </a:extLst>
          </p:cNvPr>
          <p:cNvSpPr txBox="1"/>
          <p:nvPr/>
        </p:nvSpPr>
        <p:spPr>
          <a:xfrm>
            <a:off x="7392175" y="1658620"/>
            <a:ext cx="3873887" cy="3996316"/>
          </a:xfrm>
          <a:prstGeom prst="rect">
            <a:avLst/>
          </a:prstGeom>
          <a:solidFill>
            <a:srgbClr val="F7F7F7"/>
          </a:solidFill>
          <a:ln cap="flat">
            <a:noFill/>
          </a:ln>
        </p:spPr>
        <p:txBody>
          <a:bodyPr vert="horz" wrap="square" lIns="91440" tIns="45720" rIns="91440" bIns="45720" anchor="t" anchorCtr="0" compatLnSpc="1">
            <a:noAutofit/>
          </a:bodyPr>
          <a:lstStyle/>
          <a:p>
            <a:pPr algn="ctr">
              <a:defRPr sz="1800" b="0" i="0" u="none" strike="noStrike" kern="0" cap="none" spc="0" baseline="0">
                <a:solidFill>
                  <a:srgbClr val="000000"/>
                </a:solidFill>
                <a:uFillTx/>
              </a:defRPr>
            </a:pPr>
            <a:r>
              <a:rPr lang="es-PR" sz="2000" b="1" kern="0" dirty="0">
                <a:solidFill>
                  <a:srgbClr val="2DB782"/>
                </a:solidFill>
                <a:latin typeface="Candara" panose="020E0502030303020204"/>
                <a:ea typeface="Times New Roman" pitchFamily="18"/>
                <a:cs typeface="Times New Roman"/>
              </a:rPr>
              <a:t>Información necesaria:</a:t>
            </a:r>
          </a:p>
          <a:p>
            <a:pPr algn="ctr">
              <a:defRPr sz="1800" b="0" i="0" u="none" strike="noStrike" kern="0" cap="none" spc="0" baseline="0">
                <a:solidFill>
                  <a:srgbClr val="000000"/>
                </a:solidFill>
                <a:uFillTx/>
              </a:defRPr>
            </a:pPr>
            <a:endParaRPr lang="es-PR" sz="2000" b="1" kern="0" dirty="0">
              <a:solidFill>
                <a:srgbClr val="2DB782"/>
              </a:solidFill>
              <a:latin typeface="Candara" panose="020E0502030303020204"/>
              <a:ea typeface="Times New Roman" pitchFamily="18"/>
              <a:cs typeface="Times New Roman"/>
            </a:endParaRPr>
          </a:p>
          <a:p>
            <a:pPr marL="342900" indent="-342900">
              <a:buSzPct val="100000"/>
              <a:buFont typeface="Arial" pitchFamily="34"/>
              <a:buChar cha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a:rPr>
              <a:t>Nombre, código, municipio de la escuela, mes y año escolar</a:t>
            </a:r>
          </a:p>
          <a:p>
            <a:pPr marL="342900" indent="-342900">
              <a:buSzPct val="100000"/>
              <a:buFont typeface="Arial" pitchFamily="34"/>
              <a:buChar cha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a:rPr>
              <a:t>Nombre, Seguro Social y SIE completos</a:t>
            </a:r>
          </a:p>
          <a:p>
            <a:pPr marL="342900" indent="-342900">
              <a:buSzPct val="100000"/>
              <a:buFont typeface="Arial" pitchFamily="34"/>
              <a:buChar cha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a:rPr>
              <a:t>Servicio </a:t>
            </a:r>
          </a:p>
          <a:p>
            <a:pPr marL="342900" indent="-342900">
              <a:buSzPct val="100000"/>
              <a:buFont typeface="Arial" pitchFamily="34"/>
              <a:buChar cha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a:rPr>
              <a:t>Nombre del acompañante, si aplica</a:t>
            </a:r>
          </a:p>
          <a:p>
            <a:pPr marL="342900" indent="-342900">
              <a:buSzPct val="100000"/>
              <a:buFont typeface="Arial" pitchFamily="34"/>
              <a:buChar cha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a:rPr>
              <a:t>Costo diario, el cual es igual al que se encuentra en la </a:t>
            </a:r>
            <a:r>
              <a:rPr lang="es-PR" sz="1600" i="1" kern="0" dirty="0">
                <a:solidFill>
                  <a:srgbClr val="000000"/>
                </a:solidFill>
                <a:latin typeface="Candara" panose="020E0502030303020204"/>
                <a:ea typeface="Times New Roman" pitchFamily="18"/>
                <a:cs typeface="Times New Roman"/>
              </a:rPr>
              <a:t>Hoja de Acuerdo de Millaje y Tarifa</a:t>
            </a:r>
            <a:r>
              <a:rPr lang="es-PR" sz="1600" kern="0" dirty="0">
                <a:solidFill>
                  <a:srgbClr val="000000"/>
                </a:solidFill>
                <a:latin typeface="Candara" panose="020E0502030303020204"/>
                <a:ea typeface="Times New Roman" pitchFamily="18"/>
                <a:cs typeface="Times New Roman"/>
              </a:rPr>
              <a:t> </a:t>
            </a:r>
            <a:endParaRPr lang="es-PR" sz="1600" kern="0" dirty="0">
              <a:solidFill>
                <a:srgbClr val="000000"/>
              </a:solidFill>
              <a:latin typeface="Candara" panose="020E0502030303020204"/>
              <a:ea typeface="Times New Roman" pitchFamily="18"/>
              <a:cs typeface="Times New Roman" pitchFamily="18"/>
            </a:endParaRPr>
          </a:p>
          <a:p>
            <a:pPr marL="342900" indent="-342900">
              <a:buSzPct val="100000"/>
              <a:buFont typeface="Arial" pitchFamily="34"/>
              <a:buChar cha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a:rPr>
              <a:t>Cantidad de días que el estudiante asistió</a:t>
            </a:r>
          </a:p>
          <a:p>
            <a:pPr marL="342900" indent="-342900">
              <a:buSzPct val="100000"/>
              <a:buFont typeface="Arial" pitchFamily="34"/>
              <a:buChar cha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a:rPr>
              <a:t>Cantidad a pagar que es el resultado de costo x asistencia</a:t>
            </a:r>
          </a:p>
          <a:p>
            <a:pPr marL="342900" indent="-342900">
              <a:buSzPct val="100000"/>
              <a:buFont typeface="Arial" pitchFamily="34"/>
              <a:buChar char="•"/>
              <a:defRPr sz="1800" b="0" i="0" u="none" strike="noStrike" kern="0" cap="none" spc="0" baseline="0">
                <a:solidFill>
                  <a:srgbClr val="000000"/>
                </a:solidFill>
                <a:uFillTx/>
              </a:defRPr>
            </a:pPr>
            <a:endParaRPr lang="es-PR" kern="0" dirty="0">
              <a:solidFill>
                <a:srgbClr val="000000"/>
              </a:solidFill>
              <a:latin typeface="Lato"/>
              <a:ea typeface="Times New Roman" pitchFamily="18"/>
              <a:cs typeface="Times New Roman" pitchFamily="18"/>
            </a:endParaRPr>
          </a:p>
          <a:p>
            <a:pPr marL="342900" indent="-342900">
              <a:buSzPct val="100000"/>
              <a:buFont typeface="Arial" pitchFamily="34"/>
              <a:buChar char="•"/>
              <a:defRPr sz="1800" b="0" i="0" u="none" strike="noStrike" kern="0" cap="none" spc="0" baseline="0">
                <a:solidFill>
                  <a:srgbClr val="000000"/>
                </a:solidFill>
                <a:uFillTx/>
              </a:defRPr>
            </a:pPr>
            <a:endParaRPr lang="es-PR" kern="0" dirty="0">
              <a:solidFill>
                <a:srgbClr val="000000"/>
              </a:solidFill>
              <a:latin typeface="Lato"/>
              <a:ea typeface="Times New Roman" pitchFamily="18"/>
              <a:cs typeface="Times New Roman" pitchFamily="18"/>
            </a:endParaRPr>
          </a:p>
          <a:p>
            <a:pPr marL="342900" indent="-342900">
              <a:buSzPct val="100000"/>
              <a:buFont typeface="Arial" pitchFamily="34"/>
              <a:buChar char="•"/>
              <a:defRPr sz="1800" b="0" i="0" u="none" strike="noStrike" kern="0" cap="none" spc="0" baseline="0">
                <a:solidFill>
                  <a:srgbClr val="000000"/>
                </a:solidFill>
                <a:uFillTx/>
              </a:defRPr>
            </a:pPr>
            <a:endParaRPr lang="en-US" sz="2000" kern="0" dirty="0">
              <a:solidFill>
                <a:srgbClr val="000000"/>
              </a:solidFill>
              <a:ea typeface="Times New Roman" pitchFamily="18"/>
              <a:cs typeface="Times New Roman" pitchFamily="18"/>
            </a:endParaRPr>
          </a:p>
        </p:txBody>
      </p:sp>
    </p:spTree>
    <p:extLst>
      <p:ext uri="{BB962C8B-B14F-4D97-AF65-F5344CB8AC3E}">
        <p14:creationId xmlns:p14="http://schemas.microsoft.com/office/powerpoint/2010/main" val="96486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FE197C-F63B-5C95-6577-A3688F460A7B}"/>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DE72B407-DD26-D638-9270-F3595C5B8DF7}"/>
              </a:ext>
            </a:extLst>
          </p:cNvPr>
          <p:cNvSpPr txBox="1"/>
          <p:nvPr/>
        </p:nvSpPr>
        <p:spPr>
          <a:xfrm>
            <a:off x="1747710" y="1209734"/>
            <a:ext cx="3532038" cy="615553"/>
          </a:xfrm>
          <a:prstGeom prst="rect">
            <a:avLst/>
          </a:prstGeom>
          <a:noFill/>
        </p:spPr>
        <p:txBody>
          <a:bodyPr wrap="square">
            <a:spAutoFit/>
          </a:bodyPr>
          <a:lstStyle/>
          <a:p>
            <a:r>
              <a:rPr kumimoji="0" lang="es-PR" sz="3400" b="1" i="0" strike="noStrike" kern="1200" cap="none" spc="0" normalizeH="0" baseline="0" noProof="0" dirty="0">
                <a:ln>
                  <a:noFill/>
                </a:ln>
                <a:solidFill>
                  <a:srgbClr val="000000"/>
                </a:solidFill>
                <a:effectLst/>
                <a:uLnTx/>
                <a:uFillTx/>
                <a:latin typeface="Candara" panose="020E0502030303020204"/>
                <a:ea typeface="+mj-ea"/>
                <a:cs typeface="+mj-cs"/>
              </a:rPr>
              <a:t>Introducción</a:t>
            </a:r>
            <a:endParaRPr lang="en-US" sz="3400" b="1" dirty="0"/>
          </a:p>
        </p:txBody>
      </p:sp>
      <p:sp>
        <p:nvSpPr>
          <p:cNvPr id="6" name="TextBox 5">
            <a:extLst>
              <a:ext uri="{FF2B5EF4-FFF2-40B4-BE49-F238E27FC236}">
                <a16:creationId xmlns:a16="http://schemas.microsoft.com/office/drawing/2014/main" id="{D6691191-A109-FB9E-A561-D41D187F0D96}"/>
              </a:ext>
            </a:extLst>
          </p:cNvPr>
          <p:cNvSpPr txBox="1"/>
          <p:nvPr/>
        </p:nvSpPr>
        <p:spPr>
          <a:xfrm>
            <a:off x="1849310" y="2118585"/>
            <a:ext cx="9281085" cy="3596882"/>
          </a:xfrm>
          <a:prstGeom prst="rect">
            <a:avLst/>
          </a:prstGeom>
          <a:noFill/>
        </p:spPr>
        <p:txBody>
          <a:bodyPr wrap="square" lIns="91440" tIns="45720" rIns="91440" bIns="45720" anchor="t">
            <a:spAutoFit/>
          </a:bodyPr>
          <a:lstStyle/>
          <a:p>
            <a:pPr marL="228600" indent="-228600">
              <a:lnSpc>
                <a:spcPct val="90000"/>
              </a:lnSpc>
              <a:spcBef>
                <a:spcPts val="1000"/>
              </a:spcBef>
              <a:buFont typeface="Arial" panose="020B0604020202020204" pitchFamily="34" charset="0"/>
              <a:buChar char="•"/>
              <a:defRPr/>
            </a:pPr>
            <a:r>
              <a:rPr lang="es-PR" sz="2400" dirty="0">
                <a:solidFill>
                  <a:srgbClr val="000000"/>
                </a:solidFill>
                <a:latin typeface="Candara" panose="020E0502030303020204"/>
              </a:rPr>
              <a:t>Transportación</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 escolar es uno de los servicios relacionados </a:t>
            </a:r>
            <a:r>
              <a:rPr lang="es-PR" sz="2400" dirty="0">
                <a:solidFill>
                  <a:srgbClr val="000000"/>
                </a:solidFill>
                <a:latin typeface="Candara" panose="020E0502030303020204"/>
              </a:rPr>
              <a:t>se </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provee</a:t>
            </a:r>
            <a:r>
              <a:rPr lang="es-PR" sz="2400" dirty="0">
                <a:solidFill>
                  <a:srgbClr val="000000"/>
                </a:solidFill>
                <a:latin typeface="Candara" panose="020E0502030303020204"/>
              </a:rPr>
              <a:t> </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a los estudiantes </a:t>
            </a:r>
            <a:r>
              <a:rPr lang="es-PR" sz="2400" dirty="0">
                <a:solidFill>
                  <a:srgbClr val="000000"/>
                </a:solidFill>
                <a:latin typeface="Candara" panose="020E0502030303020204"/>
              </a:rPr>
              <a:t>de educación especial </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elegibles para este servicio.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228600" indent="-228600">
              <a:lnSpc>
                <a:spcPct val="90000"/>
              </a:lnSpc>
              <a:spcBef>
                <a:spcPts val="1000"/>
              </a:spcBef>
              <a:buFont typeface="Arial" panose="020B0604020202020204" pitchFamily="34" charset="0"/>
              <a:buChar char="•"/>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Su propósito es garantizar</a:t>
            </a:r>
            <a:r>
              <a:rPr lang="es-PR" sz="2400" dirty="0">
                <a:solidFill>
                  <a:srgbClr val="000000"/>
                </a:solidFill>
                <a:latin typeface="Candara" panose="020E0502030303020204"/>
              </a:rPr>
              <a:t> </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acceso a los servicios educativos y relacionados recomendados en </a:t>
            </a:r>
            <a:r>
              <a:rPr lang="es-PR" sz="2400" dirty="0">
                <a:solidFill>
                  <a:srgbClr val="000000"/>
                </a:solidFill>
                <a:latin typeface="Candara" panose="020E0502030303020204"/>
              </a:rPr>
              <a:t>el </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Programa Educativo Individualizado (PEI</a:t>
            </a:r>
            <a:r>
              <a:rPr lang="es-PR" sz="2400" dirty="0">
                <a:solidFill>
                  <a:srgbClr val="000000"/>
                </a:solidFill>
                <a:latin typeface="Candara" panose="020E0502030303020204"/>
              </a:rPr>
              <a:t>) del estudiante.</a:t>
            </a:r>
            <a:endParaRPr lang="es-PR" sz="2400" b="0" i="0" u="none" strike="noStrike" kern="1200" cap="none" spc="0" normalizeH="0" baseline="0" noProof="0" dirty="0">
              <a:ln>
                <a:noFill/>
              </a:ln>
              <a:solidFill>
                <a:srgbClr val="000000"/>
              </a:solidFill>
              <a:effectLst/>
              <a:uLnTx/>
              <a:uFillTx/>
              <a:latin typeface="Candara" panose="020E0502030303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La consideración de estas necesidades es individual.</a:t>
            </a:r>
          </a:p>
        </p:txBody>
      </p:sp>
    </p:spTree>
    <p:extLst>
      <p:ext uri="{BB962C8B-B14F-4D97-AF65-F5344CB8AC3E}">
        <p14:creationId xmlns:p14="http://schemas.microsoft.com/office/powerpoint/2010/main" val="1173035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D855A920-FF0D-5AD4-29FD-AE7C339A4BE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F96FF1-6CCC-6362-1206-3BD9BD69E584}"/>
              </a:ext>
            </a:extLst>
          </p:cNvPr>
          <p:cNvSpPr txBox="1">
            <a:spLocks/>
          </p:cNvSpPr>
          <p:nvPr/>
        </p:nvSpPr>
        <p:spPr>
          <a:xfrm>
            <a:off x="328592" y="537668"/>
            <a:ext cx="8980083" cy="100811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PR" sz="2800" b="1" dirty="0">
                <a:solidFill>
                  <a:srgbClr val="000000"/>
                </a:solidFill>
                <a:latin typeface="Candara" panose="020E0502030303020204"/>
              </a:rPr>
              <a:t>Certificación de asistencia a citas de terapias</a:t>
            </a:r>
            <a:endParaRPr lang="es-PR" sz="2800" b="1" i="0" u="sng" strike="noStrike" kern="1200" cap="none" spc="0" normalizeH="0" baseline="0" noProof="0" dirty="0">
              <a:ln>
                <a:noFill/>
              </a:ln>
              <a:solidFill>
                <a:srgbClr val="000000"/>
              </a:solidFill>
              <a:effectLst/>
              <a:uLnTx/>
              <a:uFillTx/>
              <a:latin typeface="Candara" panose="020E0502030303020204"/>
            </a:endParaRPr>
          </a:p>
        </p:txBody>
      </p:sp>
      <p:sp>
        <p:nvSpPr>
          <p:cNvPr id="4" name="Content Placeholder 2">
            <a:extLst>
              <a:ext uri="{FF2B5EF4-FFF2-40B4-BE49-F238E27FC236}">
                <a16:creationId xmlns:a16="http://schemas.microsoft.com/office/drawing/2014/main" id="{F87FDA44-6C42-B746-A259-48572171D849}"/>
              </a:ext>
            </a:extLst>
          </p:cNvPr>
          <p:cNvSpPr txBox="1">
            <a:spLocks/>
          </p:cNvSpPr>
          <p:nvPr/>
        </p:nvSpPr>
        <p:spPr>
          <a:xfrm>
            <a:off x="455104" y="2233120"/>
            <a:ext cx="10874424" cy="33992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a:lnSpc>
                <a:spcPct val="90000"/>
              </a:lnSpc>
              <a:spcBef>
                <a:spcPts val="500"/>
              </a:spcBef>
              <a:spcAft>
                <a:spcPts val="0"/>
              </a:spcAft>
              <a:buClrTx/>
              <a:buSzTx/>
              <a:buFont typeface="Arial" panose="020B0604020202020204" pitchFamily="34" charset="0"/>
              <a:buChar char="•"/>
              <a:tabLst/>
              <a:defRPr/>
            </a:pPr>
            <a:endParaRPr lang="es-PR" sz="2000" b="0" u="none" strike="noStrike" kern="1200" cap="none" spc="0" normalizeH="0" baseline="0" noProof="0" dirty="0">
              <a:ln>
                <a:noFill/>
              </a:ln>
              <a:solidFill>
                <a:srgbClr val="000000"/>
              </a:solidFill>
              <a:effectLst/>
              <a:uLnTx/>
              <a:uFillTx/>
              <a:latin typeface="Candara" panose="020E0502030303020204"/>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pic>
        <p:nvPicPr>
          <p:cNvPr id="3" name="Picture 5">
            <a:extLst>
              <a:ext uri="{FF2B5EF4-FFF2-40B4-BE49-F238E27FC236}">
                <a16:creationId xmlns:a16="http://schemas.microsoft.com/office/drawing/2014/main" id="{0A116D58-5117-92EF-6E69-A6EE8E07E8A6}"/>
              </a:ext>
            </a:extLst>
          </p:cNvPr>
          <p:cNvPicPr>
            <a:picLocks noChangeAspect="1"/>
          </p:cNvPicPr>
          <p:nvPr/>
        </p:nvPicPr>
        <p:blipFill>
          <a:blip r:embed="rId3"/>
          <a:stretch>
            <a:fillRect/>
          </a:stretch>
        </p:blipFill>
        <p:spPr>
          <a:xfrm>
            <a:off x="5096107" y="1330960"/>
            <a:ext cx="4580425" cy="4988560"/>
          </a:xfrm>
          <a:prstGeom prst="rect">
            <a:avLst/>
          </a:prstGeom>
        </p:spPr>
      </p:pic>
    </p:spTree>
    <p:extLst>
      <p:ext uri="{BB962C8B-B14F-4D97-AF65-F5344CB8AC3E}">
        <p14:creationId xmlns:p14="http://schemas.microsoft.com/office/powerpoint/2010/main" val="174806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1391" y="0"/>
            <a:ext cx="12305654" cy="6921930"/>
          </a:xfrm>
          <a:prstGeom prst="rect">
            <a:avLst/>
          </a:prstGeom>
        </p:spPr>
      </p:pic>
      <p:sp>
        <p:nvSpPr>
          <p:cNvPr id="2" name="Title 1">
            <a:extLst>
              <a:ext uri="{FF2B5EF4-FFF2-40B4-BE49-F238E27FC236}">
                <a16:creationId xmlns:a16="http://schemas.microsoft.com/office/drawing/2014/main" id="{6A2A08BC-BB07-B307-6893-CA0EE38C7D13}"/>
              </a:ext>
            </a:extLst>
          </p:cNvPr>
          <p:cNvSpPr txBox="1">
            <a:spLocks/>
          </p:cNvSpPr>
          <p:nvPr/>
        </p:nvSpPr>
        <p:spPr>
          <a:xfrm>
            <a:off x="973272" y="1206284"/>
            <a:ext cx="2502648" cy="2674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PR" sz="3400" b="1" dirty="0">
                <a:solidFill>
                  <a:srgbClr val="000000"/>
                </a:solidFill>
                <a:latin typeface="Candara" panose="020E0502030303020204"/>
              </a:rPr>
              <a:t>Proceso para el envío</a:t>
            </a: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 de </a:t>
            </a:r>
            <a:r>
              <a:rPr lang="es-PR" sz="3400" b="1" dirty="0">
                <a:solidFill>
                  <a:srgbClr val="000000"/>
                </a:solidFill>
                <a:latin typeface="Candara" panose="020E0502030303020204"/>
              </a:rPr>
              <a:t>nómina a la SAEE</a:t>
            </a:r>
            <a:endPar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endParaRPr>
          </a:p>
        </p:txBody>
      </p:sp>
      <p:sp>
        <p:nvSpPr>
          <p:cNvPr id="4" name="Content Placeholder 2">
            <a:extLst>
              <a:ext uri="{FF2B5EF4-FFF2-40B4-BE49-F238E27FC236}">
                <a16:creationId xmlns:a16="http://schemas.microsoft.com/office/drawing/2014/main" id="{1E32A7D6-32BD-CEFA-C2F3-AD88A0A083CC}"/>
              </a:ext>
            </a:extLst>
          </p:cNvPr>
          <p:cNvSpPr txBox="1">
            <a:spLocks/>
          </p:cNvSpPr>
          <p:nvPr/>
        </p:nvSpPr>
        <p:spPr>
          <a:xfrm>
            <a:off x="5230312" y="2494094"/>
            <a:ext cx="5988416" cy="32642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s-PR" sz="800" dirty="0">
              <a:solidFill>
                <a:srgbClr val="000000"/>
              </a:solidFill>
              <a:latin typeface="Candara" panose="020E0502030303020204"/>
            </a:endParaRPr>
          </a:p>
          <a:p>
            <a:pPr lvl="1">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Digitalizar </a:t>
            </a:r>
            <a:r>
              <a:rPr lang="es-PR" sz="2000" dirty="0">
                <a:solidFill>
                  <a:srgbClr val="000000"/>
                </a:solidFill>
                <a:latin typeface="Candara" panose="020E0502030303020204"/>
              </a:rPr>
              <a:t>y enviar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la nómina y la certificación de asistencia</a:t>
            </a:r>
            <a:r>
              <a:rPr lang="es-PR" sz="2000" dirty="0">
                <a:solidFill>
                  <a:srgbClr val="000000"/>
                </a:solidFill>
                <a:latin typeface="Candara" panose="020E0502030303020204"/>
              </a:rPr>
              <a:t> al</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correo electrónico</a:t>
            </a:r>
            <a:r>
              <a:rPr lang="es-PR" sz="2000" dirty="0">
                <a:solidFill>
                  <a:srgbClr val="000000"/>
                </a:solidFill>
                <a:latin typeface="Candara" panose="020E0502030303020204"/>
              </a:rPr>
              <a:t>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a</a:t>
            </a:r>
            <a:endParaRPr lang="es-PR" sz="2000" dirty="0">
              <a:solidFill>
                <a:srgbClr val="000000"/>
              </a:solidFill>
              <a:latin typeface="Candara" panose="020E0502030303020204"/>
            </a:endParaRPr>
          </a:p>
          <a:p>
            <a:pPr lvl="2">
              <a:defRPr/>
            </a:pPr>
            <a:r>
              <a:rPr lang="es-PR" sz="1600" u="sng" dirty="0">
                <a:solidFill>
                  <a:srgbClr val="000000"/>
                </a:solidFill>
                <a:latin typeface="Candara" panose="020E0502030303020204"/>
              </a:rPr>
              <a:t> </a:t>
            </a:r>
            <a:r>
              <a:rPr lang="es-PR" sz="1600" u="sng" dirty="0">
                <a:solidFill>
                  <a:srgbClr val="000000"/>
                </a:solidFill>
                <a:latin typeface="Candara" panose="020E0502030303020204"/>
                <a:hlinkClick r:id="rId3">
                  <a:extLst>
                    <a:ext uri="{A12FA001-AC4F-418D-AE19-62706E023703}">
                      <ahyp:hlinkClr xmlns:ahyp="http://schemas.microsoft.com/office/drawing/2018/hyperlinkcolor" val="tx"/>
                    </a:ext>
                  </a:extLst>
                </a:hlinkClick>
              </a:rPr>
              <a:t>beca-transportacion</a:t>
            </a:r>
            <a:r>
              <a:rPr kumimoji="0" lang="es-PR" sz="1600" b="0" i="0" u="sng" strike="noStrike" kern="1200" cap="none" spc="0" normalizeH="0" baseline="0" noProof="0" dirty="0">
                <a:ln>
                  <a:noFill/>
                </a:ln>
                <a:solidFill>
                  <a:srgbClr val="000000"/>
                </a:solidFill>
                <a:effectLst/>
                <a:uLnTx/>
                <a:uFillTx/>
                <a:latin typeface="Candara" panose="020E0502030303020204"/>
                <a:hlinkClick r:id="rId3">
                  <a:extLst>
                    <a:ext uri="{A12FA001-AC4F-418D-AE19-62706E023703}">
                      <ahyp:hlinkClr xmlns:ahyp="http://schemas.microsoft.com/office/drawing/2018/hyperlinkcolor" val="tx"/>
                    </a:ext>
                  </a:extLst>
                </a:hlinkClick>
              </a:rPr>
              <a:t>@de.pr.gov</a:t>
            </a:r>
            <a:endParaRPr lang="es-PR" sz="1600" b="0" i="0" u="sng" strike="noStrike" kern="1200" cap="none" spc="0" normalizeH="0" baseline="0" noProof="0" dirty="0">
              <a:ln>
                <a:noFill/>
              </a:ln>
              <a:solidFill>
                <a:srgbClr val="000000"/>
              </a:solidFill>
              <a:effectLst/>
              <a:uLnTx/>
              <a:uFillTx/>
              <a:latin typeface="Candara" panose="020E0502030303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lvl="1">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El correo electrónico deberá estar identificado con</a:t>
            </a:r>
            <a:r>
              <a:rPr lang="es-PR" sz="2000" dirty="0">
                <a:solidFill>
                  <a:srgbClr val="000000"/>
                </a:solidFill>
                <a:latin typeface="Candara" panose="020E0502030303020204"/>
              </a:rPr>
              <a:t>:</a:t>
            </a:r>
          </a:p>
          <a:p>
            <a:pPr lvl="2">
              <a:defRPr/>
            </a:pPr>
            <a:r>
              <a:rPr kumimoji="0" lang="es-PR" sz="1600" b="0" i="0" u="none" strike="noStrike" kern="1200" cap="none" spc="0" normalizeH="0" baseline="0" noProof="0" dirty="0">
                <a:ln>
                  <a:noFill/>
                </a:ln>
                <a:solidFill>
                  <a:srgbClr val="000000"/>
                </a:solidFill>
                <a:effectLst/>
                <a:uLnTx/>
                <a:uFillTx/>
                <a:latin typeface="Candara" panose="020E0502030303020204"/>
                <a:ea typeface="+mn-ea"/>
                <a:cs typeface="+mn-cs"/>
              </a:rPr>
              <a:t>Nombre del ORE</a:t>
            </a:r>
            <a:endParaRPr lang="es-PR" dirty="0">
              <a:solidFill>
                <a:srgbClr val="000000"/>
              </a:solidFill>
              <a:latin typeface="Calibri" panose="020F0502020204030204"/>
              <a:cs typeface="Calibri" panose="020F0502020204030204"/>
            </a:endParaRPr>
          </a:p>
          <a:p>
            <a:pPr lvl="2">
              <a:defRPr/>
            </a:pPr>
            <a:r>
              <a:rPr kumimoji="0" lang="es-PR" sz="1600" b="0" i="0" u="none" strike="noStrike" kern="1200" cap="none" spc="0" normalizeH="0" baseline="0" noProof="0" dirty="0">
                <a:ln>
                  <a:noFill/>
                </a:ln>
                <a:solidFill>
                  <a:srgbClr val="000000"/>
                </a:solidFill>
                <a:effectLst/>
                <a:uLnTx/>
                <a:uFillTx/>
                <a:latin typeface="Candara" panose="020E0502030303020204"/>
                <a:ea typeface="+mn-ea"/>
                <a:cs typeface="+mn-cs"/>
              </a:rPr>
              <a:t>SIE del </a:t>
            </a:r>
            <a:r>
              <a:rPr lang="es-PR" sz="1600" dirty="0">
                <a:solidFill>
                  <a:srgbClr val="000000"/>
                </a:solidFill>
                <a:latin typeface="Candara" panose="020E0502030303020204"/>
              </a:rPr>
              <a:t>estudiante</a:t>
            </a:r>
            <a:endParaRPr lang="es-PR" dirty="0">
              <a:solidFill>
                <a:srgbClr val="000000"/>
              </a:solidFill>
              <a:latin typeface="Calibri" panose="020F0502020204030204"/>
              <a:cs typeface="Calibri"/>
            </a:endParaRPr>
          </a:p>
          <a:p>
            <a:pPr lvl="2">
              <a:defRPr/>
            </a:pPr>
            <a:r>
              <a:rPr lang="es-PR" sz="1600" dirty="0">
                <a:solidFill>
                  <a:srgbClr val="000000"/>
                </a:solidFill>
                <a:latin typeface="Candara" panose="020E0502030303020204"/>
              </a:rPr>
              <a:t>breve</a:t>
            </a:r>
            <a:r>
              <a:rPr kumimoji="0" lang="es-PR" sz="1600" b="0" i="0" u="none" strike="noStrike" kern="1200" cap="none" spc="0" normalizeH="0" baseline="0" noProof="0" dirty="0">
                <a:ln>
                  <a:noFill/>
                </a:ln>
                <a:solidFill>
                  <a:srgbClr val="000000"/>
                </a:solidFill>
                <a:effectLst/>
                <a:uLnTx/>
                <a:uFillTx/>
                <a:latin typeface="Candara" panose="020E0502030303020204"/>
                <a:ea typeface="+mn-ea"/>
                <a:cs typeface="+mn-cs"/>
              </a:rPr>
              <a:t> asunto (</a:t>
            </a:r>
            <a:r>
              <a:rPr lang="es-PR" sz="1600" dirty="0">
                <a:solidFill>
                  <a:srgbClr val="000000"/>
                </a:solidFill>
                <a:latin typeface="Candara" panose="020E0502030303020204"/>
              </a:rPr>
              <a:t>Ej. </a:t>
            </a:r>
            <a:r>
              <a:rPr kumimoji="0" lang="es-PR" sz="1600" b="0" i="0" u="none" strike="noStrike" kern="1200" cap="none" spc="0" normalizeH="0" baseline="0" noProof="0" dirty="0">
                <a:ln>
                  <a:noFill/>
                </a:ln>
                <a:solidFill>
                  <a:srgbClr val="000000"/>
                </a:solidFill>
                <a:effectLst/>
                <a:uLnTx/>
                <a:uFillTx/>
                <a:latin typeface="Candara" panose="020E0502030303020204"/>
                <a:ea typeface="+mn-ea"/>
                <a:cs typeface="+mn-cs"/>
              </a:rPr>
              <a:t>Caguas, 01010101, </a:t>
            </a:r>
            <a:r>
              <a:rPr lang="es-PR" sz="1600" dirty="0">
                <a:solidFill>
                  <a:srgbClr val="000000"/>
                </a:solidFill>
                <a:latin typeface="Candara" panose="020E0502030303020204"/>
              </a:rPr>
              <a:t>Nómina</a:t>
            </a:r>
            <a:r>
              <a:rPr kumimoji="0" lang="es-PR" sz="1600" b="0" i="0" u="none" strike="noStrike" kern="1200" cap="none" spc="0" normalizeH="0" baseline="0" noProof="0" dirty="0">
                <a:ln>
                  <a:noFill/>
                </a:ln>
                <a:solidFill>
                  <a:srgbClr val="000000"/>
                </a:solidFill>
                <a:effectLst/>
                <a:uLnTx/>
                <a:uFillTx/>
                <a:latin typeface="Candara" panose="020E0502030303020204"/>
                <a:ea typeface="+mn-ea"/>
                <a:cs typeface="+mn-cs"/>
              </a:rPr>
              <a:t> junio 22</a:t>
            </a:r>
            <a:r>
              <a:rPr lang="es-PR" sz="1600" dirty="0">
                <a:solidFill>
                  <a:srgbClr val="000000"/>
                </a:solidFill>
                <a:latin typeface="Candara" panose="020E0502030303020204"/>
              </a:rPr>
              <a:t>)</a:t>
            </a:r>
            <a:endParaRPr lang="es-PR" dirty="0">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3912112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FC685387-3CFE-E258-CFCE-C99129AF482A}"/>
              </a:ext>
            </a:extLst>
          </p:cNvPr>
          <p:cNvPicPr>
            <a:picLocks noChangeAspect="1"/>
          </p:cNvPicPr>
          <p:nvPr/>
        </p:nvPicPr>
        <p:blipFill>
          <a:blip r:embed="rId2"/>
          <a:stretch>
            <a:fillRect/>
          </a:stretch>
        </p:blipFill>
        <p:spPr>
          <a:xfrm>
            <a:off x="0" y="0"/>
            <a:ext cx="12192000" cy="6974237"/>
          </a:xfrm>
          <a:prstGeom prst="rect">
            <a:avLst/>
          </a:prstGeom>
        </p:spPr>
      </p:pic>
      <p:sp>
        <p:nvSpPr>
          <p:cNvPr id="2" name="Content Placeholder 2">
            <a:extLst>
              <a:ext uri="{FF2B5EF4-FFF2-40B4-BE49-F238E27FC236}">
                <a16:creationId xmlns:a16="http://schemas.microsoft.com/office/drawing/2014/main" id="{23412765-EDDC-3CA9-38C0-46D460EA0F6F}"/>
              </a:ext>
            </a:extLst>
          </p:cNvPr>
          <p:cNvSpPr txBox="1">
            <a:spLocks/>
          </p:cNvSpPr>
          <p:nvPr/>
        </p:nvSpPr>
        <p:spPr>
          <a:xfrm>
            <a:off x="6166782" y="2753185"/>
            <a:ext cx="5662344" cy="32853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s-PR" sz="1800" dirty="0">
                <a:solidFill>
                  <a:srgbClr val="000000"/>
                </a:solidFill>
                <a:latin typeface="Candara" panose="020E0502030303020204"/>
              </a:rPr>
              <a:t>Depósito</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en una tarjeta de débito</a:t>
            </a:r>
            <a:endParaRPr lang="en-US" sz="1800">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s-PR" sz="1800" b="0" i="0" u="none" strike="noStrike" kern="1200" cap="none" spc="0" normalizeH="0" baseline="0" noProof="0" dirty="0">
              <a:ln>
                <a:noFill/>
              </a:ln>
              <a:solidFill>
                <a:srgbClr val="000000"/>
              </a:solidFill>
              <a:effectLst/>
              <a:uLnTx/>
              <a:uFillTx/>
              <a:latin typeface="Candara" panose="020E0502030303020204"/>
            </a:endParaRPr>
          </a:p>
          <a:p>
            <a:pPr lvl="1">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La tarjeta</a:t>
            </a:r>
            <a:r>
              <a:rPr lang="es-PR" sz="1800" dirty="0">
                <a:solidFill>
                  <a:srgbClr val="000000"/>
                </a:solidFill>
                <a:latin typeface="Candara" panose="020E0502030303020204"/>
              </a:rPr>
              <a:t> </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será entregada al padre</a:t>
            </a:r>
            <a:r>
              <a:rPr lang="es-PR" sz="1800" dirty="0">
                <a:solidFill>
                  <a:srgbClr val="000000"/>
                </a:solidFill>
                <a:latin typeface="Candara" panose="020E0502030303020204"/>
              </a:rPr>
              <a:t> al</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momento de la disponibilidad de la misma</a:t>
            </a:r>
            <a:endParaRPr lang="es-PR" sz="1800" b="0" i="0" u="none" strike="noStrike" kern="1200" cap="none" spc="0" normalizeH="0" baseline="0" noProof="0" dirty="0">
              <a:ln>
                <a:noFill/>
              </a:ln>
              <a:solidFill>
                <a:srgbClr val="000000"/>
              </a:solidFill>
              <a:effectLst/>
              <a:uLnTx/>
              <a:uFillTx/>
              <a:latin typeface="Candara" panose="020E0502030303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s-PR" sz="1800" b="0" i="0" u="none" strike="noStrike" kern="1200" cap="none" spc="0" normalizeH="0" baseline="0" noProof="0" dirty="0">
              <a:ln>
                <a:noFill/>
              </a:ln>
              <a:solidFill>
                <a:srgbClr val="000000"/>
              </a:solidFill>
              <a:effectLst/>
              <a:uLnTx/>
              <a:uFillTx/>
              <a:latin typeface="Candara" panose="020E0502030303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La tarjeta no tiene fecha de vencimiento</a:t>
            </a:r>
            <a:endParaRPr lang="es-PR" sz="1800" b="0" i="0" u="none" strike="noStrike" kern="1200" cap="none" spc="0" normalizeH="0" baseline="0" noProof="0" dirty="0">
              <a:ln>
                <a:noFill/>
              </a:ln>
              <a:solidFill>
                <a:srgbClr val="000000"/>
              </a:solidFill>
              <a:effectLst/>
              <a:uLnTx/>
              <a:uFillTx/>
              <a:latin typeface="Candara" panose="020E0502030303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s-PR" sz="1800" b="0" i="0" u="none" strike="noStrike" kern="1200" cap="none" spc="0" normalizeH="0" baseline="0" noProof="0" dirty="0">
              <a:ln>
                <a:noFill/>
              </a:ln>
              <a:solidFill>
                <a:srgbClr val="000000"/>
              </a:solidFill>
              <a:effectLst/>
              <a:uLnTx/>
              <a:uFillTx/>
              <a:latin typeface="Candara" panose="020E0502030303020204"/>
            </a:endParaRPr>
          </a:p>
          <a:p>
            <a:pPr lvl="1">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Del padre </a:t>
            </a:r>
            <a:r>
              <a:rPr lang="es-PR" sz="1800" dirty="0">
                <a:solidFill>
                  <a:srgbClr val="000000"/>
                </a:solidFill>
                <a:latin typeface="Candara" panose="020E0502030303020204"/>
              </a:rPr>
              <a:t>tener cualquier situación con la tarjeta </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deberá comunicarse a la SAEE para solicitar una tarjeta o PIN nuevo</a:t>
            </a:r>
            <a:endParaRPr lang="es-PR" sz="1800" b="0" i="0" u="none" strike="noStrike" kern="1200" cap="none" spc="0" normalizeH="0" baseline="0" noProof="0" dirty="0">
              <a:ln>
                <a:noFill/>
              </a:ln>
              <a:solidFill>
                <a:srgbClr val="000000"/>
              </a:solidFill>
              <a:effectLst/>
              <a:uLnTx/>
              <a:uFillTx/>
              <a:latin typeface="Candara" panose="020E0502030303020204"/>
            </a:endParaRPr>
          </a:p>
        </p:txBody>
      </p:sp>
      <p:sp>
        <p:nvSpPr>
          <p:cNvPr id="3" name="Title 1">
            <a:extLst>
              <a:ext uri="{FF2B5EF4-FFF2-40B4-BE49-F238E27FC236}">
                <a16:creationId xmlns:a16="http://schemas.microsoft.com/office/drawing/2014/main" id="{DC214277-50FC-3F18-70F4-16546AAF34A2}"/>
              </a:ext>
            </a:extLst>
          </p:cNvPr>
          <p:cNvSpPr txBox="1">
            <a:spLocks/>
          </p:cNvSpPr>
          <p:nvPr/>
        </p:nvSpPr>
        <p:spPr>
          <a:xfrm>
            <a:off x="507662" y="1715838"/>
            <a:ext cx="3071608" cy="2004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Pago de la beca de transportación</a:t>
            </a:r>
          </a:p>
        </p:txBody>
      </p:sp>
    </p:spTree>
    <p:extLst>
      <p:ext uri="{BB962C8B-B14F-4D97-AF65-F5344CB8AC3E}">
        <p14:creationId xmlns:p14="http://schemas.microsoft.com/office/powerpoint/2010/main" val="994595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69768F-A83C-C593-921D-F9F5227A143B}"/>
              </a:ext>
            </a:extLst>
          </p:cNvPr>
          <p:cNvSpPr txBox="1">
            <a:spLocks/>
          </p:cNvSpPr>
          <p:nvPr/>
        </p:nvSpPr>
        <p:spPr>
          <a:xfrm>
            <a:off x="1570384" y="1218937"/>
            <a:ext cx="9817848" cy="1008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Situaciones que afectan el pago de la beca</a:t>
            </a:r>
          </a:p>
        </p:txBody>
      </p:sp>
      <p:sp>
        <p:nvSpPr>
          <p:cNvPr id="4" name="Content Placeholder 2">
            <a:extLst>
              <a:ext uri="{FF2B5EF4-FFF2-40B4-BE49-F238E27FC236}">
                <a16:creationId xmlns:a16="http://schemas.microsoft.com/office/drawing/2014/main" id="{B56D5F79-F7F6-E3C0-54D1-A16DE2E105D1}"/>
              </a:ext>
            </a:extLst>
          </p:cNvPr>
          <p:cNvSpPr txBox="1">
            <a:spLocks/>
          </p:cNvSpPr>
          <p:nvPr/>
        </p:nvSpPr>
        <p:spPr>
          <a:xfrm>
            <a:off x="2119024" y="2171685"/>
            <a:ext cx="8893288" cy="346638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Millaje sin valor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Exceso de millaje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No disponible la información de la escuela en el SIE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Seguro </a:t>
            </a:r>
            <a:r>
              <a:rPr lang="es-PR" sz="2400" dirty="0">
                <a:solidFill>
                  <a:srgbClr val="000000"/>
                </a:solidFill>
                <a:latin typeface="Candara" panose="020E0502030303020204"/>
              </a:rPr>
              <a:t>Social</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 </a:t>
            </a:r>
            <a:r>
              <a:rPr lang="es-PR" sz="2400" dirty="0">
                <a:solidFill>
                  <a:srgbClr val="000000"/>
                </a:solidFill>
                <a:latin typeface="Candara" panose="020E0502030303020204"/>
              </a:rPr>
              <a:t>inválido</a:t>
            </a:r>
            <a:endParaRPr lang="es-PR" sz="2400" b="0" i="0" u="none" strike="noStrike" kern="1200" cap="none" spc="0" normalizeH="0" baseline="0" noProof="0" dirty="0">
              <a:ln>
                <a:noFill/>
              </a:ln>
              <a:solidFill>
                <a:srgbClr val="000000"/>
              </a:solidFill>
              <a:effectLst/>
              <a:uLnTx/>
              <a:uFillTx/>
              <a:latin typeface="Candara" panose="020E0502030303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Estudiante no tiene </a:t>
            </a:r>
            <a:r>
              <a:rPr lang="es-PR" sz="2400" dirty="0">
                <a:solidFill>
                  <a:srgbClr val="000000"/>
                </a:solidFill>
                <a:latin typeface="Candara" panose="020E0502030303020204"/>
              </a:rPr>
              <a:t>matrícula</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 activa o con más de una </a:t>
            </a:r>
            <a:r>
              <a:rPr lang="es-PR" sz="2400" dirty="0">
                <a:solidFill>
                  <a:srgbClr val="000000"/>
                </a:solidFill>
                <a:latin typeface="Candara" panose="020E0502030303020204"/>
              </a:rPr>
              <a:t>matrícula</a:t>
            </a: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 activa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El PEI no se encuentra en estatus firmado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rPr>
              <a:t>Existencia de cruce de fechas entre el PEI original y sus enmiendas</a:t>
            </a:r>
          </a:p>
        </p:txBody>
      </p:sp>
    </p:spTree>
    <p:extLst>
      <p:ext uri="{BB962C8B-B14F-4D97-AF65-F5344CB8AC3E}">
        <p14:creationId xmlns:p14="http://schemas.microsoft.com/office/powerpoint/2010/main" val="2811981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60960" y="0"/>
            <a:ext cx="12192000" cy="6858000"/>
          </a:xfrm>
          <a:prstGeom prst="rect">
            <a:avLst/>
          </a:prstGeom>
        </p:spPr>
      </p:pic>
      <p:sp>
        <p:nvSpPr>
          <p:cNvPr id="2" name="Title 1">
            <a:extLst>
              <a:ext uri="{FF2B5EF4-FFF2-40B4-BE49-F238E27FC236}">
                <a16:creationId xmlns:a16="http://schemas.microsoft.com/office/drawing/2014/main" id="{F069768F-A83C-C593-921D-F9F5227A143B}"/>
              </a:ext>
            </a:extLst>
          </p:cNvPr>
          <p:cNvSpPr txBox="1">
            <a:spLocks/>
          </p:cNvSpPr>
          <p:nvPr/>
        </p:nvSpPr>
        <p:spPr>
          <a:xfrm>
            <a:off x="4598064" y="629657"/>
            <a:ext cx="5601448" cy="5305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s-PR" b="1" dirty="0">
              <a:solidFill>
                <a:srgbClr val="000000"/>
              </a:solidFill>
              <a:latin typeface="Candara" panose="020E0502030303020204"/>
            </a:endParaRPr>
          </a:p>
          <a:p>
            <a:pPr>
              <a:defRPr/>
            </a:pPr>
            <a:r>
              <a:rPr lang="es-PR" b="1" dirty="0">
                <a:solidFill>
                  <a:srgbClr val="000000"/>
                </a:solidFill>
                <a:latin typeface="Candara" panose="020E0502030303020204"/>
              </a:rPr>
              <a:t>Cruce </a:t>
            </a:r>
            <a:r>
              <a:rPr kumimoji="0" lang="es-PR" b="1" i="0" u="none" strike="noStrike" kern="1200" cap="none" spc="0" normalizeH="0" baseline="0" noProof="0" dirty="0">
                <a:ln>
                  <a:noFill/>
                </a:ln>
                <a:solidFill>
                  <a:srgbClr val="000000"/>
                </a:solidFill>
                <a:effectLst/>
                <a:uLnTx/>
                <a:uFillTx/>
                <a:latin typeface="Candara" panose="020E0502030303020204"/>
                <a:ea typeface="+mj-ea"/>
                <a:cs typeface="+mj-cs"/>
              </a:rPr>
              <a:t>de </a:t>
            </a:r>
            <a:r>
              <a:rPr lang="es-PR" b="1" dirty="0">
                <a:solidFill>
                  <a:srgbClr val="000000"/>
                </a:solidFill>
                <a:latin typeface="Candara" panose="020E0502030303020204"/>
              </a:rPr>
              <a:t>fechas</a:t>
            </a:r>
            <a:endParaRPr lang="es-PR" dirty="0">
              <a:ea typeface="+mj-lt"/>
              <a:cs typeface="+mj-lt"/>
            </a:endParaRPr>
          </a:p>
          <a:p>
            <a:pPr marL="0" marR="0" lvl="0" indent="0" algn="l" defTabSz="914400">
              <a:lnSpc>
                <a:spcPct val="90000"/>
              </a:lnSpc>
              <a:spcBef>
                <a:spcPct val="0"/>
              </a:spcBef>
              <a:spcAft>
                <a:spcPts val="0"/>
              </a:spcAft>
              <a:buClrTx/>
              <a:buSzTx/>
              <a:buFontTx/>
              <a:buNone/>
              <a:tabLst/>
              <a:defRPr/>
            </a:pPr>
            <a:endParaRPr lang="es-PR" sz="3400" b="1" i="0" u="none" strike="noStrike" kern="1200" cap="none" spc="0" normalizeH="0" baseline="0" noProof="0" dirty="0">
              <a:ln>
                <a:noFill/>
              </a:ln>
              <a:solidFill>
                <a:srgbClr val="000000"/>
              </a:solidFill>
              <a:effectLst/>
              <a:uLnTx/>
              <a:uFillTx/>
              <a:latin typeface="Candara" panose="020E0502030303020204"/>
            </a:endParaRPr>
          </a:p>
        </p:txBody>
      </p:sp>
      <p:sp>
        <p:nvSpPr>
          <p:cNvPr id="6" name="Text Box 47">
            <a:extLst>
              <a:ext uri="{FF2B5EF4-FFF2-40B4-BE49-F238E27FC236}">
                <a16:creationId xmlns:a16="http://schemas.microsoft.com/office/drawing/2014/main" id="{F2F71F95-473E-FE43-0D54-96024B7ED773}"/>
              </a:ext>
            </a:extLst>
          </p:cNvPr>
          <p:cNvSpPr txBox="1">
            <a:spLocks/>
          </p:cNvSpPr>
          <p:nvPr/>
        </p:nvSpPr>
        <p:spPr>
          <a:xfrm>
            <a:off x="1484635" y="1439873"/>
            <a:ext cx="8791575" cy="922159"/>
          </a:xfrm>
          <a:prstGeom prst="rect">
            <a:avLst/>
          </a:prstGeom>
          <a:noFill/>
          <a:ln cap="flat">
            <a:noFill/>
          </a:ln>
        </p:spPr>
        <p:txBody>
          <a:bodyPr vert="horz" wrap="square" lIns="91440" tIns="45720" rIns="91440" bIns="45720" rtlCol="0" anchor="t"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sz="1800" b="0" i="0" u="none" strike="noStrike" kern="0" cap="none" spc="0" baseline="0">
                <a:solidFill>
                  <a:srgbClr val="000000"/>
                </a:solidFill>
                <a:uFillTx/>
              </a:defRPr>
            </a:pPr>
            <a:r>
              <a:rPr lang="es-PR" sz="2000" dirty="0">
                <a:solidFill>
                  <a:srgbClr val="000000"/>
                </a:solidFill>
                <a:latin typeface="Candara"/>
                <a:ea typeface="Times New Roman" pitchFamily="18"/>
                <a:cs typeface="Times New Roman"/>
              </a:rPr>
              <a:t>El cruce de fechas surge cuando la </a:t>
            </a:r>
            <a:r>
              <a:rPr lang="es-PR" sz="2000" u="sng" dirty="0">
                <a:solidFill>
                  <a:srgbClr val="000000"/>
                </a:solidFill>
                <a:latin typeface="Candara"/>
                <a:ea typeface="Times New Roman" pitchFamily="18"/>
                <a:cs typeface="Times New Roman"/>
              </a:rPr>
              <a:t>fecha proyectada de inicio</a:t>
            </a:r>
            <a:r>
              <a:rPr lang="es-PR" sz="2000" dirty="0">
                <a:solidFill>
                  <a:srgbClr val="000000"/>
                </a:solidFill>
                <a:latin typeface="Candara"/>
                <a:ea typeface="Times New Roman" pitchFamily="18"/>
                <a:cs typeface="Times New Roman"/>
              </a:rPr>
              <a:t> en el PEI original y sus enmiendas no siguen un orden cronológico </a:t>
            </a:r>
            <a:endParaRPr lang="es-PR" sz="2000" dirty="0">
              <a:solidFill>
                <a:srgbClr val="000000"/>
              </a:solidFill>
              <a:latin typeface="Candara" panose="020E0502030303020204" pitchFamily="34" charset="0"/>
              <a:ea typeface="Times New Roman" pitchFamily="18"/>
              <a:cs typeface="Times New Roman" pitchFamily="18"/>
            </a:endParaRPr>
          </a:p>
        </p:txBody>
      </p:sp>
      <p:sp>
        <p:nvSpPr>
          <p:cNvPr id="8" name="Text Box 5">
            <a:extLst>
              <a:ext uri="{FF2B5EF4-FFF2-40B4-BE49-F238E27FC236}">
                <a16:creationId xmlns:a16="http://schemas.microsoft.com/office/drawing/2014/main" id="{E17A0DD7-4593-985D-0B19-482D104E1ED5}"/>
              </a:ext>
            </a:extLst>
          </p:cNvPr>
          <p:cNvSpPr txBox="1"/>
          <p:nvPr/>
        </p:nvSpPr>
        <p:spPr>
          <a:xfrm>
            <a:off x="749466" y="2726570"/>
            <a:ext cx="3417912" cy="393932"/>
          </a:xfrm>
          <a:prstGeom prst="rect">
            <a:avLst/>
          </a:prstGeom>
          <a:solidFill>
            <a:srgbClr val="F1F3F6"/>
          </a:solid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es-PR" sz="2000" b="1" dirty="0">
                <a:solidFill>
                  <a:srgbClr val="2DB782"/>
                </a:solidFill>
                <a:latin typeface="Lato"/>
                <a:ea typeface="Times New Roman" pitchFamily="18"/>
                <a:cs typeface="Times New Roman" pitchFamily="18"/>
              </a:rPr>
              <a:t>PEI con cruce de </a:t>
            </a:r>
            <a:r>
              <a:rPr lang="es-PR" sz="2000" b="1" kern="0" dirty="0">
                <a:solidFill>
                  <a:srgbClr val="2DB782"/>
                </a:solidFill>
                <a:latin typeface="Lato"/>
                <a:ea typeface="Times New Roman" pitchFamily="18"/>
                <a:cs typeface="Times New Roman" pitchFamily="18"/>
              </a:rPr>
              <a:t>f</a:t>
            </a:r>
            <a:r>
              <a:rPr lang="es-PR" sz="2000" b="1" dirty="0">
                <a:solidFill>
                  <a:srgbClr val="2DB782"/>
                </a:solidFill>
                <a:latin typeface="Lato"/>
                <a:ea typeface="Times New Roman" pitchFamily="18"/>
                <a:cs typeface="Times New Roman" pitchFamily="18"/>
              </a:rPr>
              <a:t>echa</a:t>
            </a:r>
            <a:endParaRPr lang="es-PR" sz="2400" dirty="0">
              <a:solidFill>
                <a:srgbClr val="000000"/>
              </a:solidFill>
              <a:ea typeface="Times New Roman" pitchFamily="18"/>
              <a:cs typeface="Times New Roman" pitchFamily="18"/>
            </a:endParaRPr>
          </a:p>
        </p:txBody>
      </p:sp>
      <p:sp>
        <p:nvSpPr>
          <p:cNvPr id="10" name="Text Box 5">
            <a:extLst>
              <a:ext uri="{FF2B5EF4-FFF2-40B4-BE49-F238E27FC236}">
                <a16:creationId xmlns:a16="http://schemas.microsoft.com/office/drawing/2014/main" id="{187D31B3-12EA-7BF1-6475-515015F70721}"/>
              </a:ext>
            </a:extLst>
          </p:cNvPr>
          <p:cNvSpPr txBox="1"/>
          <p:nvPr/>
        </p:nvSpPr>
        <p:spPr>
          <a:xfrm>
            <a:off x="749466" y="4712997"/>
            <a:ext cx="3417912" cy="667413"/>
          </a:xfrm>
          <a:prstGeom prst="rect">
            <a:avLst/>
          </a:prstGeom>
          <a:solidFill>
            <a:srgbClr val="F1F3F6"/>
          </a:solid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es-PR" sz="2000" b="1" dirty="0">
                <a:solidFill>
                  <a:srgbClr val="2DB782"/>
                </a:solidFill>
                <a:latin typeface="Lato"/>
                <a:ea typeface="Times New Roman" pitchFamily="18"/>
                <a:cs typeface="Times New Roman" pitchFamily="18"/>
              </a:rPr>
              <a:t>Orden correcto de fechas</a:t>
            </a:r>
            <a:endParaRPr lang="es-PR" sz="2400" dirty="0">
              <a:solidFill>
                <a:srgbClr val="000000"/>
              </a:solidFill>
              <a:ea typeface="Times New Roman" pitchFamily="18"/>
              <a:cs typeface="Times New Roman" pitchFamily="18"/>
            </a:endParaRPr>
          </a:p>
        </p:txBody>
      </p:sp>
      <p:grpSp>
        <p:nvGrpSpPr>
          <p:cNvPr id="21" name="Group 7">
            <a:extLst>
              <a:ext uri="{FF2B5EF4-FFF2-40B4-BE49-F238E27FC236}">
                <a16:creationId xmlns:a16="http://schemas.microsoft.com/office/drawing/2014/main" id="{559BC5A6-1F2A-3890-F5B6-632DB6ECF180}"/>
              </a:ext>
            </a:extLst>
          </p:cNvPr>
          <p:cNvGrpSpPr/>
          <p:nvPr/>
        </p:nvGrpSpPr>
        <p:grpSpPr>
          <a:xfrm>
            <a:off x="4552987" y="2260693"/>
            <a:ext cx="6318723" cy="1337673"/>
            <a:chOff x="2936641" y="3320625"/>
            <a:chExt cx="6318723" cy="1152128"/>
          </a:xfrm>
        </p:grpSpPr>
        <p:cxnSp>
          <p:nvCxnSpPr>
            <p:cNvPr id="14" name="Straight Connector 8">
              <a:extLst>
                <a:ext uri="{FF2B5EF4-FFF2-40B4-BE49-F238E27FC236}">
                  <a16:creationId xmlns:a16="http://schemas.microsoft.com/office/drawing/2014/main" id="{82471763-3DB0-3174-9183-E190C7912A0E}"/>
                </a:ext>
              </a:extLst>
            </p:cNvPr>
            <p:cNvCxnSpPr/>
            <p:nvPr/>
          </p:nvCxnSpPr>
          <p:spPr>
            <a:xfrm>
              <a:off x="4010530" y="3327721"/>
              <a:ext cx="10635" cy="618271"/>
            </a:xfrm>
            <a:prstGeom prst="straightConnector1">
              <a:avLst/>
            </a:prstGeom>
            <a:noFill/>
            <a:ln w="6345" cap="flat">
              <a:solidFill>
                <a:srgbClr val="549E39"/>
              </a:solidFill>
              <a:prstDash val="solid"/>
              <a:miter/>
            </a:ln>
          </p:spPr>
        </p:cxnSp>
        <p:sp>
          <p:nvSpPr>
            <p:cNvPr id="15" name="Text Box 47">
              <a:extLst>
                <a:ext uri="{FF2B5EF4-FFF2-40B4-BE49-F238E27FC236}">
                  <a16:creationId xmlns:a16="http://schemas.microsoft.com/office/drawing/2014/main" id="{10F5BED8-EB57-8EC7-9D9C-262EB0342518}"/>
                </a:ext>
              </a:extLst>
            </p:cNvPr>
            <p:cNvSpPr txBox="1"/>
            <p:nvPr/>
          </p:nvSpPr>
          <p:spPr>
            <a:xfrm>
              <a:off x="2990668" y="3661324"/>
              <a:ext cx="2006010" cy="811429"/>
            </a:xfrm>
            <a:prstGeom prst="rect">
              <a:avLst/>
            </a:prstGeom>
            <a:solidFill>
              <a:srgbClr val="F7F7F7"/>
            </a:solid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en-US" sz="1600" dirty="0">
                  <a:solidFill>
                    <a:srgbClr val="000000"/>
                  </a:solidFill>
                  <a:latin typeface="Candara" panose="020E0502030303020204"/>
                  <a:ea typeface="Times New Roman" pitchFamily="18"/>
                  <a:cs typeface="Times New Roman" pitchFamily="18"/>
                </a:rPr>
                <a:t>PEI </a:t>
              </a:r>
              <a:r>
                <a:rPr lang="es-PR" sz="1600" dirty="0">
                  <a:solidFill>
                    <a:srgbClr val="000000"/>
                  </a:solidFill>
                  <a:latin typeface="Candara" panose="020E0502030303020204"/>
                  <a:ea typeface="Times New Roman" pitchFamily="18"/>
                  <a:cs typeface="Times New Roman" pitchFamily="18"/>
                </a:rPr>
                <a:t>Inicial</a:t>
              </a:r>
            </a:p>
            <a:p>
              <a:pPr algn="ctr">
                <a:defRPr sz="1800" b="0" i="0" u="none" strike="noStrike" kern="0" cap="none" spc="0" baseline="0">
                  <a:solidFill>
                    <a:srgbClr val="000000"/>
                  </a:solidFill>
                  <a:uFillTx/>
                </a:defRPr>
              </a:pPr>
              <a:endParaRPr lang="en-US" sz="1600" dirty="0">
                <a:solidFill>
                  <a:srgbClr val="000000"/>
                </a:solidFill>
                <a:latin typeface="Candara" panose="020E0502030303020204"/>
                <a:ea typeface="Times New Roman" pitchFamily="18"/>
                <a:cs typeface="Times New Roman" pitchFamily="18"/>
              </a:endParaRPr>
            </a:p>
            <a:p>
              <a:pPr algn="ctr">
                <a:defRPr sz="1800" b="0" i="0" u="none" strike="noStrike" kern="0" cap="none" spc="0" baseline="0">
                  <a:solidFill>
                    <a:srgbClr val="000000"/>
                  </a:solidFill>
                  <a:uFillTx/>
                </a:defRPr>
              </a:pPr>
              <a:r>
                <a:rPr lang="en-US" sz="1600" dirty="0">
                  <a:solidFill>
                    <a:srgbClr val="000000"/>
                  </a:solidFill>
                  <a:latin typeface="Candara" panose="020E0502030303020204"/>
                  <a:ea typeface="Times New Roman" pitchFamily="18"/>
                  <a:cs typeface="Times New Roman" pitchFamily="18"/>
                </a:rPr>
                <a:t>10-agosto-2020</a:t>
              </a:r>
            </a:p>
          </p:txBody>
        </p:sp>
        <p:cxnSp>
          <p:nvCxnSpPr>
            <p:cNvPr id="16" name="Straight Connector 10">
              <a:extLst>
                <a:ext uri="{FF2B5EF4-FFF2-40B4-BE49-F238E27FC236}">
                  <a16:creationId xmlns:a16="http://schemas.microsoft.com/office/drawing/2014/main" id="{8AB9C71A-7B91-B493-7E5F-0F4FF9AE681E}"/>
                </a:ext>
              </a:extLst>
            </p:cNvPr>
            <p:cNvCxnSpPr/>
            <p:nvPr/>
          </p:nvCxnSpPr>
          <p:spPr>
            <a:xfrm flipV="1">
              <a:off x="2936641" y="3391518"/>
              <a:ext cx="6209407" cy="21269"/>
            </a:xfrm>
            <a:prstGeom prst="straightConnector1">
              <a:avLst/>
            </a:prstGeom>
            <a:noFill/>
            <a:ln w="19046" cap="flat">
              <a:solidFill>
                <a:srgbClr val="549E39"/>
              </a:solidFill>
              <a:prstDash val="solid"/>
              <a:miter/>
            </a:ln>
          </p:spPr>
        </p:cxnSp>
        <p:cxnSp>
          <p:nvCxnSpPr>
            <p:cNvPr id="17" name="Straight Connector 11">
              <a:extLst>
                <a:ext uri="{FF2B5EF4-FFF2-40B4-BE49-F238E27FC236}">
                  <a16:creationId xmlns:a16="http://schemas.microsoft.com/office/drawing/2014/main" id="{62BCCEC5-7239-9418-EF9C-2FAC6E555DC7}"/>
                </a:ext>
              </a:extLst>
            </p:cNvPr>
            <p:cNvCxnSpPr/>
            <p:nvPr/>
          </p:nvCxnSpPr>
          <p:spPr>
            <a:xfrm>
              <a:off x="5970465" y="3331259"/>
              <a:ext cx="10634" cy="618281"/>
            </a:xfrm>
            <a:prstGeom prst="straightConnector1">
              <a:avLst/>
            </a:prstGeom>
            <a:noFill/>
            <a:ln w="6345" cap="flat">
              <a:solidFill>
                <a:srgbClr val="549E39"/>
              </a:solidFill>
              <a:prstDash val="solid"/>
              <a:miter/>
            </a:ln>
          </p:spPr>
        </p:cxnSp>
        <p:sp>
          <p:nvSpPr>
            <p:cNvPr id="18" name="Text Box 47">
              <a:extLst>
                <a:ext uri="{FF2B5EF4-FFF2-40B4-BE49-F238E27FC236}">
                  <a16:creationId xmlns:a16="http://schemas.microsoft.com/office/drawing/2014/main" id="{E0534135-C2DE-3A73-6313-44FF523E11E2}"/>
                </a:ext>
              </a:extLst>
            </p:cNvPr>
            <p:cNvSpPr txBox="1"/>
            <p:nvPr/>
          </p:nvSpPr>
          <p:spPr>
            <a:xfrm>
              <a:off x="5092997" y="3632719"/>
              <a:ext cx="2006010" cy="811429"/>
            </a:xfrm>
            <a:prstGeom prst="rect">
              <a:avLst/>
            </a:prstGeom>
            <a:solidFill>
              <a:srgbClr val="F7F7F7"/>
            </a:solid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pitchFamily="18"/>
                </a:rPr>
                <a:t>Enmienda</a:t>
              </a:r>
              <a:r>
                <a:rPr lang="en-US" sz="1600" kern="0" dirty="0">
                  <a:solidFill>
                    <a:srgbClr val="000000"/>
                  </a:solidFill>
                  <a:latin typeface="Candara" panose="020E0502030303020204"/>
                  <a:ea typeface="Times New Roman" pitchFamily="18"/>
                  <a:cs typeface="Times New Roman" pitchFamily="18"/>
                </a:rPr>
                <a:t> 01</a:t>
              </a:r>
              <a:r>
                <a:rPr lang="en-US" sz="1600" dirty="0">
                  <a:solidFill>
                    <a:srgbClr val="000000"/>
                  </a:solidFill>
                  <a:latin typeface="Candara" panose="020E0502030303020204"/>
                  <a:ea typeface="Times New Roman" pitchFamily="18"/>
                  <a:cs typeface="Times New Roman" pitchFamily="18"/>
                </a:rPr>
                <a:t> </a:t>
              </a:r>
            </a:p>
            <a:p>
              <a:pPr algn="ctr">
                <a:defRPr sz="1800" b="0" i="0" u="none" strike="noStrike" kern="0" cap="none" spc="0" baseline="0">
                  <a:solidFill>
                    <a:srgbClr val="000000"/>
                  </a:solidFill>
                  <a:uFillTx/>
                </a:defRPr>
              </a:pPr>
              <a:endParaRPr lang="en-US" sz="1600" dirty="0">
                <a:solidFill>
                  <a:srgbClr val="000000"/>
                </a:solidFill>
                <a:latin typeface="Candara" panose="020E0502030303020204"/>
                <a:ea typeface="Times New Roman" pitchFamily="18"/>
                <a:cs typeface="Times New Roman" pitchFamily="18"/>
              </a:endParaRPr>
            </a:p>
            <a:p>
              <a:pPr algn="ctr">
                <a:defRPr sz="1800" b="0" i="0" u="none" strike="noStrike" kern="0" cap="none" spc="0" baseline="0">
                  <a:solidFill>
                    <a:srgbClr val="000000"/>
                  </a:solidFill>
                  <a:uFillTx/>
                </a:defRPr>
              </a:pPr>
              <a:r>
                <a:rPr lang="en-US" sz="1600" kern="0" dirty="0">
                  <a:solidFill>
                    <a:srgbClr val="000000"/>
                  </a:solidFill>
                  <a:latin typeface="Candara" panose="020E0502030303020204"/>
                  <a:ea typeface="Times New Roman" pitchFamily="18"/>
                  <a:cs typeface="Times New Roman" pitchFamily="18"/>
                </a:rPr>
                <a:t>9</a:t>
              </a:r>
              <a:r>
                <a:rPr lang="en-US" sz="1600" dirty="0">
                  <a:solidFill>
                    <a:srgbClr val="000000"/>
                  </a:solidFill>
                  <a:latin typeface="Candara" panose="020E0502030303020204"/>
                  <a:ea typeface="Times New Roman" pitchFamily="18"/>
                  <a:cs typeface="Times New Roman" pitchFamily="18"/>
                </a:rPr>
                <a:t>-agosto-2020</a:t>
              </a:r>
              <a:endParaRPr lang="en-US" sz="1400" dirty="0">
                <a:solidFill>
                  <a:srgbClr val="000000"/>
                </a:solidFill>
                <a:latin typeface="Candara" panose="020E0502030303020204"/>
                <a:ea typeface="Times New Roman" pitchFamily="18"/>
                <a:cs typeface="Times New Roman" pitchFamily="18"/>
              </a:endParaRPr>
            </a:p>
          </p:txBody>
        </p:sp>
        <p:cxnSp>
          <p:nvCxnSpPr>
            <p:cNvPr id="19" name="Straight Connector 13">
              <a:extLst>
                <a:ext uri="{FF2B5EF4-FFF2-40B4-BE49-F238E27FC236}">
                  <a16:creationId xmlns:a16="http://schemas.microsoft.com/office/drawing/2014/main" id="{03AB05F5-ECC6-B138-EDB2-856FD6AEF051}"/>
                </a:ext>
              </a:extLst>
            </p:cNvPr>
            <p:cNvCxnSpPr/>
            <p:nvPr/>
          </p:nvCxnSpPr>
          <p:spPr>
            <a:xfrm>
              <a:off x="8139522" y="3320625"/>
              <a:ext cx="10634" cy="618271"/>
            </a:xfrm>
            <a:prstGeom prst="straightConnector1">
              <a:avLst/>
            </a:prstGeom>
            <a:noFill/>
            <a:ln w="6345" cap="flat">
              <a:solidFill>
                <a:srgbClr val="549E39"/>
              </a:solidFill>
              <a:prstDash val="solid"/>
              <a:miter/>
            </a:ln>
          </p:spPr>
        </p:cxnSp>
        <p:sp>
          <p:nvSpPr>
            <p:cNvPr id="20" name="Text Box 47">
              <a:extLst>
                <a:ext uri="{FF2B5EF4-FFF2-40B4-BE49-F238E27FC236}">
                  <a16:creationId xmlns:a16="http://schemas.microsoft.com/office/drawing/2014/main" id="{0AF0CD1A-17E8-CB73-A756-DB594B2C2CD9}"/>
                </a:ext>
              </a:extLst>
            </p:cNvPr>
            <p:cNvSpPr txBox="1"/>
            <p:nvPr/>
          </p:nvSpPr>
          <p:spPr>
            <a:xfrm>
              <a:off x="7249354" y="3625349"/>
              <a:ext cx="2006010" cy="811429"/>
            </a:xfrm>
            <a:prstGeom prst="rect">
              <a:avLst/>
            </a:prstGeom>
            <a:solidFill>
              <a:srgbClr val="F7F7F7"/>
            </a:solid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es-PR" sz="1600" dirty="0">
                  <a:solidFill>
                    <a:srgbClr val="000000"/>
                  </a:solidFill>
                  <a:latin typeface="Candara" panose="020E0502030303020204"/>
                  <a:ea typeface="Times New Roman" pitchFamily="18"/>
                  <a:cs typeface="Times New Roman" pitchFamily="18"/>
                </a:rPr>
                <a:t>Enmienda 02</a:t>
              </a:r>
            </a:p>
            <a:p>
              <a:pPr algn="ctr">
                <a:defRPr sz="1800" b="0" i="0" u="none" strike="noStrike" kern="0" cap="none" spc="0" baseline="0">
                  <a:solidFill>
                    <a:srgbClr val="000000"/>
                  </a:solidFill>
                  <a:uFillTx/>
                </a:defRPr>
              </a:pPr>
              <a:endParaRPr lang="es-PR" sz="1600" dirty="0">
                <a:solidFill>
                  <a:srgbClr val="000000"/>
                </a:solidFill>
                <a:latin typeface="Candara" panose="020E0502030303020204"/>
                <a:ea typeface="Times New Roman" pitchFamily="18"/>
                <a:cs typeface="Times New Roman" pitchFamily="18"/>
              </a:endParaRPr>
            </a:p>
            <a:p>
              <a:pPr algn="ct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pitchFamily="18"/>
                </a:rPr>
                <a:t>10</a:t>
              </a:r>
              <a:r>
                <a:rPr lang="es-PR" sz="1600" dirty="0">
                  <a:solidFill>
                    <a:srgbClr val="000000"/>
                  </a:solidFill>
                  <a:latin typeface="Candara" panose="020E0502030303020204"/>
                  <a:ea typeface="Times New Roman" pitchFamily="18"/>
                  <a:cs typeface="Times New Roman" pitchFamily="18"/>
                </a:rPr>
                <a:t>-agosto-2020</a:t>
              </a:r>
            </a:p>
          </p:txBody>
        </p:sp>
      </p:grpSp>
      <p:grpSp>
        <p:nvGrpSpPr>
          <p:cNvPr id="30" name="Group 15">
            <a:extLst>
              <a:ext uri="{FF2B5EF4-FFF2-40B4-BE49-F238E27FC236}">
                <a16:creationId xmlns:a16="http://schemas.microsoft.com/office/drawing/2014/main" id="{61849769-A45D-512F-22CA-5DC20979EA90}"/>
              </a:ext>
            </a:extLst>
          </p:cNvPr>
          <p:cNvGrpSpPr/>
          <p:nvPr/>
        </p:nvGrpSpPr>
        <p:grpSpPr>
          <a:xfrm>
            <a:off x="4601343" y="4202454"/>
            <a:ext cx="6318723" cy="1351051"/>
            <a:chOff x="2936641" y="5186220"/>
            <a:chExt cx="6318723" cy="1135026"/>
          </a:xfrm>
        </p:grpSpPr>
        <p:cxnSp>
          <p:nvCxnSpPr>
            <p:cNvPr id="23" name="Straight Connector 16">
              <a:extLst>
                <a:ext uri="{FF2B5EF4-FFF2-40B4-BE49-F238E27FC236}">
                  <a16:creationId xmlns:a16="http://schemas.microsoft.com/office/drawing/2014/main" id="{B91F7288-7ED1-09E1-54FF-41A3686A82DD}"/>
                </a:ext>
              </a:extLst>
            </p:cNvPr>
            <p:cNvCxnSpPr/>
            <p:nvPr/>
          </p:nvCxnSpPr>
          <p:spPr>
            <a:xfrm>
              <a:off x="4010530" y="5193316"/>
              <a:ext cx="10635" cy="618272"/>
            </a:xfrm>
            <a:prstGeom prst="straightConnector1">
              <a:avLst/>
            </a:prstGeom>
            <a:noFill/>
            <a:ln w="6345" cap="flat">
              <a:solidFill>
                <a:srgbClr val="549E39"/>
              </a:solidFill>
              <a:prstDash val="solid"/>
              <a:miter/>
            </a:ln>
          </p:spPr>
        </p:cxnSp>
        <p:sp>
          <p:nvSpPr>
            <p:cNvPr id="24" name="Text Box 47">
              <a:extLst>
                <a:ext uri="{FF2B5EF4-FFF2-40B4-BE49-F238E27FC236}">
                  <a16:creationId xmlns:a16="http://schemas.microsoft.com/office/drawing/2014/main" id="{46472F3C-0FE8-4DC1-9AC9-AE98EFA3AE78}"/>
                </a:ext>
              </a:extLst>
            </p:cNvPr>
            <p:cNvSpPr txBox="1"/>
            <p:nvPr/>
          </p:nvSpPr>
          <p:spPr>
            <a:xfrm>
              <a:off x="2936641" y="5509817"/>
              <a:ext cx="2006010" cy="811429"/>
            </a:xfrm>
            <a:prstGeom prst="rect">
              <a:avLst/>
            </a:prstGeom>
            <a:solidFill>
              <a:srgbClr val="F7F7F7"/>
            </a:solid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es-PR" sz="1600" dirty="0">
                  <a:solidFill>
                    <a:srgbClr val="000000"/>
                  </a:solidFill>
                  <a:latin typeface="Candara" panose="020E0502030303020204"/>
                  <a:ea typeface="Times New Roman" pitchFamily="18"/>
                  <a:cs typeface="Times New Roman" pitchFamily="18"/>
                </a:rPr>
                <a:t>PEI Inicial</a:t>
              </a:r>
            </a:p>
            <a:p>
              <a:pPr algn="ctr">
                <a:defRPr sz="1800" b="0" i="0" u="none" strike="noStrike" kern="0" cap="none" spc="0" baseline="0">
                  <a:solidFill>
                    <a:srgbClr val="000000"/>
                  </a:solidFill>
                  <a:uFillTx/>
                </a:defRPr>
              </a:pPr>
              <a:endParaRPr lang="en-US" sz="1600" dirty="0">
                <a:solidFill>
                  <a:srgbClr val="000000"/>
                </a:solidFill>
                <a:latin typeface="Candara" panose="020E0502030303020204"/>
                <a:ea typeface="Times New Roman" pitchFamily="18"/>
                <a:cs typeface="Times New Roman" pitchFamily="18"/>
              </a:endParaRPr>
            </a:p>
            <a:p>
              <a:pPr algn="ctr">
                <a:defRPr sz="1800" b="0" i="0" u="none" strike="noStrike" kern="0" cap="none" spc="0" baseline="0">
                  <a:solidFill>
                    <a:srgbClr val="000000"/>
                  </a:solidFill>
                  <a:uFillTx/>
                </a:defRPr>
              </a:pPr>
              <a:r>
                <a:rPr lang="en-US" sz="1600" kern="0" dirty="0">
                  <a:solidFill>
                    <a:srgbClr val="000000"/>
                  </a:solidFill>
                  <a:latin typeface="Candara" panose="020E0502030303020204"/>
                  <a:ea typeface="Times New Roman" pitchFamily="18"/>
                  <a:cs typeface="Times New Roman" pitchFamily="18"/>
                </a:rPr>
                <a:t>10</a:t>
              </a:r>
              <a:r>
                <a:rPr lang="en-US" sz="1600" dirty="0">
                  <a:solidFill>
                    <a:srgbClr val="000000"/>
                  </a:solidFill>
                  <a:latin typeface="Candara" panose="020E0502030303020204"/>
                  <a:ea typeface="Times New Roman" pitchFamily="18"/>
                  <a:cs typeface="Times New Roman" pitchFamily="18"/>
                </a:rPr>
                <a:t>-agosto-2020</a:t>
              </a:r>
            </a:p>
          </p:txBody>
        </p:sp>
        <p:cxnSp>
          <p:nvCxnSpPr>
            <p:cNvPr id="25" name="Straight Connector 18">
              <a:extLst>
                <a:ext uri="{FF2B5EF4-FFF2-40B4-BE49-F238E27FC236}">
                  <a16:creationId xmlns:a16="http://schemas.microsoft.com/office/drawing/2014/main" id="{2C863340-260E-D8D6-9EFB-BCD4430622CE}"/>
                </a:ext>
              </a:extLst>
            </p:cNvPr>
            <p:cNvCxnSpPr/>
            <p:nvPr/>
          </p:nvCxnSpPr>
          <p:spPr>
            <a:xfrm flipV="1">
              <a:off x="2936641" y="5222195"/>
              <a:ext cx="6209407" cy="21260"/>
            </a:xfrm>
            <a:prstGeom prst="straightConnector1">
              <a:avLst/>
            </a:prstGeom>
            <a:noFill/>
            <a:ln w="19046" cap="flat">
              <a:solidFill>
                <a:srgbClr val="549E39"/>
              </a:solidFill>
              <a:prstDash val="solid"/>
              <a:miter/>
            </a:ln>
          </p:spPr>
        </p:cxnSp>
        <p:cxnSp>
          <p:nvCxnSpPr>
            <p:cNvPr id="26" name="Straight Connector 19">
              <a:extLst>
                <a:ext uri="{FF2B5EF4-FFF2-40B4-BE49-F238E27FC236}">
                  <a16:creationId xmlns:a16="http://schemas.microsoft.com/office/drawing/2014/main" id="{78214417-1986-C031-9FB2-A75DC9CB14DB}"/>
                </a:ext>
              </a:extLst>
            </p:cNvPr>
            <p:cNvCxnSpPr/>
            <p:nvPr/>
          </p:nvCxnSpPr>
          <p:spPr>
            <a:xfrm>
              <a:off x="5970465" y="5196855"/>
              <a:ext cx="10634" cy="618271"/>
            </a:xfrm>
            <a:prstGeom prst="straightConnector1">
              <a:avLst/>
            </a:prstGeom>
            <a:noFill/>
            <a:ln w="6345" cap="flat">
              <a:solidFill>
                <a:srgbClr val="549E39"/>
              </a:solidFill>
              <a:prstDash val="solid"/>
              <a:miter/>
            </a:ln>
          </p:spPr>
        </p:cxnSp>
        <p:sp>
          <p:nvSpPr>
            <p:cNvPr id="27" name="Text Box 47">
              <a:extLst>
                <a:ext uri="{FF2B5EF4-FFF2-40B4-BE49-F238E27FC236}">
                  <a16:creationId xmlns:a16="http://schemas.microsoft.com/office/drawing/2014/main" id="{5244C6C6-599F-27FB-7904-7660F272571C}"/>
                </a:ext>
              </a:extLst>
            </p:cNvPr>
            <p:cNvSpPr txBox="1"/>
            <p:nvPr/>
          </p:nvSpPr>
          <p:spPr>
            <a:xfrm>
              <a:off x="5092997" y="5498305"/>
              <a:ext cx="2006010" cy="811429"/>
            </a:xfrm>
            <a:prstGeom prst="rect">
              <a:avLst/>
            </a:prstGeom>
            <a:solidFill>
              <a:srgbClr val="F7F7F7"/>
            </a:solid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es-PR" sz="1600" dirty="0">
                  <a:solidFill>
                    <a:srgbClr val="000000"/>
                  </a:solidFill>
                  <a:latin typeface="Candara" panose="020E0502030303020204"/>
                  <a:ea typeface="Times New Roman" pitchFamily="18"/>
                  <a:cs typeface="Times New Roman" pitchFamily="18"/>
                </a:rPr>
                <a:t>Enmienda 01</a:t>
              </a:r>
            </a:p>
            <a:p>
              <a:pPr algn="ctr">
                <a:defRPr sz="1800" b="0" i="0" u="none" strike="noStrike" kern="0" cap="none" spc="0" baseline="0">
                  <a:solidFill>
                    <a:srgbClr val="000000"/>
                  </a:solidFill>
                  <a:uFillTx/>
                </a:defRPr>
              </a:pPr>
              <a:endParaRPr lang="es-PR" sz="1600" dirty="0">
                <a:solidFill>
                  <a:srgbClr val="000000"/>
                </a:solidFill>
                <a:latin typeface="Candara" panose="020E0502030303020204"/>
                <a:ea typeface="Times New Roman" pitchFamily="18"/>
                <a:cs typeface="Times New Roman" pitchFamily="18"/>
              </a:endParaRPr>
            </a:p>
            <a:p>
              <a:pPr algn="ct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pitchFamily="18"/>
                </a:rPr>
                <a:t>10</a:t>
              </a:r>
              <a:r>
                <a:rPr lang="es-PR" sz="1600" dirty="0">
                  <a:solidFill>
                    <a:srgbClr val="000000"/>
                  </a:solidFill>
                  <a:latin typeface="Candara" panose="020E0502030303020204"/>
                  <a:ea typeface="Times New Roman" pitchFamily="18"/>
                  <a:cs typeface="Times New Roman" pitchFamily="18"/>
                </a:rPr>
                <a:t>-agosto-2020</a:t>
              </a:r>
            </a:p>
          </p:txBody>
        </p:sp>
        <p:cxnSp>
          <p:nvCxnSpPr>
            <p:cNvPr id="28" name="Straight Connector 21">
              <a:extLst>
                <a:ext uri="{FF2B5EF4-FFF2-40B4-BE49-F238E27FC236}">
                  <a16:creationId xmlns:a16="http://schemas.microsoft.com/office/drawing/2014/main" id="{90A3F8E8-A7BA-6C23-3FEF-014A51679482}"/>
                </a:ext>
              </a:extLst>
            </p:cNvPr>
            <p:cNvCxnSpPr/>
            <p:nvPr/>
          </p:nvCxnSpPr>
          <p:spPr>
            <a:xfrm>
              <a:off x="8139522" y="5186220"/>
              <a:ext cx="10634" cy="618272"/>
            </a:xfrm>
            <a:prstGeom prst="straightConnector1">
              <a:avLst/>
            </a:prstGeom>
            <a:noFill/>
            <a:ln w="6345" cap="flat">
              <a:solidFill>
                <a:srgbClr val="549E39"/>
              </a:solidFill>
              <a:prstDash val="solid"/>
              <a:miter/>
            </a:ln>
          </p:spPr>
        </p:cxnSp>
        <p:sp>
          <p:nvSpPr>
            <p:cNvPr id="29" name="Text Box 47">
              <a:extLst>
                <a:ext uri="{FF2B5EF4-FFF2-40B4-BE49-F238E27FC236}">
                  <a16:creationId xmlns:a16="http://schemas.microsoft.com/office/drawing/2014/main" id="{EDB02873-C152-4368-8D0F-966E43B30A7A}"/>
                </a:ext>
              </a:extLst>
            </p:cNvPr>
            <p:cNvSpPr txBox="1"/>
            <p:nvPr/>
          </p:nvSpPr>
          <p:spPr>
            <a:xfrm>
              <a:off x="7249354" y="5490935"/>
              <a:ext cx="2006010" cy="811429"/>
            </a:xfrm>
            <a:prstGeom prst="rect">
              <a:avLst/>
            </a:prstGeom>
            <a:solidFill>
              <a:srgbClr val="F7F7F7"/>
            </a:solidFill>
            <a:ln cap="flat">
              <a:noFill/>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es-PR" sz="1600" dirty="0">
                  <a:solidFill>
                    <a:srgbClr val="000000"/>
                  </a:solidFill>
                  <a:latin typeface="Candara" panose="020E0502030303020204"/>
                  <a:ea typeface="Times New Roman" pitchFamily="18"/>
                  <a:cs typeface="Times New Roman" pitchFamily="18"/>
                </a:rPr>
                <a:t>Enmienda 02</a:t>
              </a:r>
            </a:p>
            <a:p>
              <a:pPr algn="ctr">
                <a:defRPr sz="1800" b="0" i="0" u="none" strike="noStrike" kern="0" cap="none" spc="0" baseline="0">
                  <a:solidFill>
                    <a:srgbClr val="000000"/>
                  </a:solidFill>
                  <a:uFillTx/>
                </a:defRPr>
              </a:pPr>
              <a:endParaRPr lang="es-PR" sz="1600" dirty="0">
                <a:solidFill>
                  <a:srgbClr val="000000"/>
                </a:solidFill>
                <a:latin typeface="Candara" panose="020E0502030303020204"/>
                <a:ea typeface="Times New Roman" pitchFamily="18"/>
                <a:cs typeface="Times New Roman" pitchFamily="18"/>
              </a:endParaRPr>
            </a:p>
            <a:p>
              <a:pPr algn="ctr">
                <a:defRPr sz="1800" b="0" i="0" u="none" strike="noStrike" kern="0" cap="none" spc="0" baseline="0">
                  <a:solidFill>
                    <a:srgbClr val="000000"/>
                  </a:solidFill>
                  <a:uFillTx/>
                </a:defRPr>
              </a:pPr>
              <a:r>
                <a:rPr lang="es-PR" sz="1600" kern="0" dirty="0">
                  <a:solidFill>
                    <a:srgbClr val="000000"/>
                  </a:solidFill>
                  <a:latin typeface="Candara" panose="020E0502030303020204"/>
                  <a:ea typeface="Times New Roman" pitchFamily="18"/>
                  <a:cs typeface="Times New Roman" pitchFamily="18"/>
                </a:rPr>
                <a:t>10</a:t>
              </a:r>
              <a:r>
                <a:rPr lang="es-PR" sz="1600" dirty="0">
                  <a:solidFill>
                    <a:srgbClr val="000000"/>
                  </a:solidFill>
                  <a:latin typeface="Candara" panose="020E0502030303020204"/>
                  <a:ea typeface="Times New Roman" pitchFamily="18"/>
                  <a:cs typeface="Times New Roman" pitchFamily="18"/>
                </a:rPr>
                <a:t>-agosto-2020</a:t>
              </a:r>
            </a:p>
          </p:txBody>
        </p:sp>
      </p:grpSp>
    </p:spTree>
    <p:extLst>
      <p:ext uri="{BB962C8B-B14F-4D97-AF65-F5344CB8AC3E}">
        <p14:creationId xmlns:p14="http://schemas.microsoft.com/office/powerpoint/2010/main" val="3269153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36CCBD-898B-D6D9-23F5-D413514968D9}"/>
              </a:ext>
            </a:extLst>
          </p:cNvPr>
          <p:cNvPicPr>
            <a:picLocks noChangeAspect="1"/>
          </p:cNvPicPr>
          <p:nvPr/>
        </p:nvPicPr>
        <p:blipFill>
          <a:blip r:embed="rId2"/>
          <a:stretch>
            <a:fillRect/>
          </a:stretch>
        </p:blipFill>
        <p:spPr>
          <a:xfrm>
            <a:off x="0" y="0"/>
            <a:ext cx="12305654" cy="6921930"/>
          </a:xfrm>
          <a:prstGeom prst="rect">
            <a:avLst/>
          </a:prstGeom>
        </p:spPr>
      </p:pic>
      <p:sp>
        <p:nvSpPr>
          <p:cNvPr id="2" name="Title 1">
            <a:extLst>
              <a:ext uri="{FF2B5EF4-FFF2-40B4-BE49-F238E27FC236}">
                <a16:creationId xmlns:a16="http://schemas.microsoft.com/office/drawing/2014/main" id="{F47F6669-E6C4-635B-9310-3C563EC7C938}"/>
              </a:ext>
            </a:extLst>
          </p:cNvPr>
          <p:cNvSpPr txBox="1">
            <a:spLocks/>
          </p:cNvSpPr>
          <p:nvPr/>
        </p:nvSpPr>
        <p:spPr>
          <a:xfrm>
            <a:off x="1023784" y="643780"/>
            <a:ext cx="7093672" cy="73324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PR" sz="4400" b="1" i="0" u="none" strike="noStrike" kern="1200" cap="none" spc="0" normalizeH="0" baseline="0" noProof="0" dirty="0">
                <a:ln>
                  <a:noFill/>
                </a:ln>
                <a:solidFill>
                  <a:srgbClr val="000000"/>
                </a:solidFill>
                <a:effectLst/>
                <a:uLnTx/>
                <a:uFillTx/>
                <a:latin typeface="Candara" panose="020E0502030303020204"/>
                <a:ea typeface="+mj-ea"/>
                <a:cs typeface="+mj-cs"/>
              </a:rPr>
              <a:t>Corrección de cruce de fecha</a:t>
            </a:r>
          </a:p>
        </p:txBody>
      </p:sp>
      <p:sp>
        <p:nvSpPr>
          <p:cNvPr id="3" name="Text Box 47">
            <a:extLst>
              <a:ext uri="{FF2B5EF4-FFF2-40B4-BE49-F238E27FC236}">
                <a16:creationId xmlns:a16="http://schemas.microsoft.com/office/drawing/2014/main" id="{596EC80A-133D-3F44-F764-26D465DCD1D9}"/>
              </a:ext>
            </a:extLst>
          </p:cNvPr>
          <p:cNvSpPr txBox="1"/>
          <p:nvPr/>
        </p:nvSpPr>
        <p:spPr>
          <a:xfrm>
            <a:off x="1204940" y="1685525"/>
            <a:ext cx="3895976" cy="1775440"/>
          </a:xfrm>
          <a:prstGeom prst="rect">
            <a:avLst/>
          </a:prstGeom>
          <a:solidFill>
            <a:srgbClr val="E6E6E6"/>
          </a:solidFill>
          <a:ln cap="flat">
            <a:noFill/>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r>
              <a:rPr lang="es-PR" sz="2000" kern="0" dirty="0">
                <a:solidFill>
                  <a:srgbClr val="000000"/>
                </a:solidFill>
                <a:latin typeface="Candara" panose="020E0502030303020204"/>
                <a:ea typeface="Times New Roman" pitchFamily="18"/>
                <a:cs typeface="Times New Roman"/>
              </a:rPr>
              <a:t>Escuela debe completar el </a:t>
            </a:r>
            <a:r>
              <a:rPr lang="es-PR" sz="2000" i="1" kern="0" dirty="0">
                <a:solidFill>
                  <a:srgbClr val="000000"/>
                </a:solidFill>
                <a:latin typeface="Candara" panose="020E0502030303020204"/>
                <a:ea typeface="Times New Roman" pitchFamily="18"/>
                <a:cs typeface="Times New Roman"/>
              </a:rPr>
              <a:t>Formulario Análisis de Fechas Cruzadas</a:t>
            </a:r>
            <a:r>
              <a:rPr lang="es-PR" sz="2000" kern="0" dirty="0">
                <a:solidFill>
                  <a:srgbClr val="000000"/>
                </a:solidFill>
                <a:latin typeface="Candara" panose="020E0502030303020204"/>
                <a:ea typeface="Times New Roman" pitchFamily="18"/>
                <a:cs typeface="Times New Roman"/>
              </a:rPr>
              <a:t> y enviarlo a la SAEE por correo electrónico, para realizar la corrección en MiPE.</a:t>
            </a:r>
          </a:p>
        </p:txBody>
      </p:sp>
      <p:sp>
        <p:nvSpPr>
          <p:cNvPr id="4" name="Text Box 47">
            <a:extLst>
              <a:ext uri="{FF2B5EF4-FFF2-40B4-BE49-F238E27FC236}">
                <a16:creationId xmlns:a16="http://schemas.microsoft.com/office/drawing/2014/main" id="{629386CC-0316-7B27-222E-86B1DB644F5B}"/>
              </a:ext>
            </a:extLst>
          </p:cNvPr>
          <p:cNvSpPr txBox="1"/>
          <p:nvPr/>
        </p:nvSpPr>
        <p:spPr>
          <a:xfrm>
            <a:off x="1204939" y="3829138"/>
            <a:ext cx="3895975" cy="1439272"/>
          </a:xfrm>
          <a:prstGeom prst="rect">
            <a:avLst/>
          </a:prstGeom>
          <a:solidFill>
            <a:srgbClr val="E6E6E6"/>
          </a:solidFill>
          <a:ln cap="flat">
            <a:noFill/>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r>
              <a:rPr lang="es-PR" sz="2000" kern="0" dirty="0">
                <a:solidFill>
                  <a:srgbClr val="000000"/>
                </a:solidFill>
                <a:latin typeface="Candara" panose="020E0502030303020204"/>
                <a:ea typeface="Times New Roman" pitchFamily="18"/>
                <a:cs typeface="Times New Roman"/>
              </a:rPr>
              <a:t>El formulario debe contener toda la información solicitada, incluyendo la del PEI original y todas las enmiendas realizadas.</a:t>
            </a:r>
          </a:p>
        </p:txBody>
      </p:sp>
      <p:pic>
        <p:nvPicPr>
          <p:cNvPr id="6" name="Picture 6">
            <a:extLst>
              <a:ext uri="{FF2B5EF4-FFF2-40B4-BE49-F238E27FC236}">
                <a16:creationId xmlns:a16="http://schemas.microsoft.com/office/drawing/2014/main" id="{0DF9686B-FFBD-59AD-9D70-4C3863E2511F}"/>
              </a:ext>
            </a:extLst>
          </p:cNvPr>
          <p:cNvPicPr>
            <a:picLocks noChangeAspect="1"/>
          </p:cNvPicPr>
          <p:nvPr/>
        </p:nvPicPr>
        <p:blipFill>
          <a:blip r:embed="rId3"/>
          <a:srcRect l="14429" t="14509" r="50130" b="5865"/>
          <a:stretch>
            <a:fillRect/>
          </a:stretch>
        </p:blipFill>
        <p:spPr>
          <a:xfrm>
            <a:off x="5375235" y="1320743"/>
            <a:ext cx="4361120" cy="4896544"/>
          </a:xfrm>
          <a:prstGeom prst="rect">
            <a:avLst/>
          </a:prstGeom>
          <a:noFill/>
          <a:ln cap="flat">
            <a:noFill/>
          </a:ln>
        </p:spPr>
      </p:pic>
    </p:spTree>
    <p:extLst>
      <p:ext uri="{BB962C8B-B14F-4D97-AF65-F5344CB8AC3E}">
        <p14:creationId xmlns:p14="http://schemas.microsoft.com/office/powerpoint/2010/main" val="1322013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28BF35-F205-C0C2-73D3-710811CA9B3C}"/>
              </a:ext>
            </a:extLst>
          </p:cNvPr>
          <p:cNvSpPr txBox="1">
            <a:spLocks/>
          </p:cNvSpPr>
          <p:nvPr/>
        </p:nvSpPr>
        <p:spPr>
          <a:xfrm>
            <a:off x="514436" y="901764"/>
            <a:ext cx="6129439" cy="112179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PR" b="1" dirty="0">
                <a:solidFill>
                  <a:srgbClr val="000000"/>
                </a:solidFill>
                <a:latin typeface="Candara" panose="020E0502030303020204"/>
              </a:rPr>
              <a:t>Ejemplo de corrección</a:t>
            </a:r>
            <a:r>
              <a:rPr kumimoji="0" lang="es-PR" sz="4400" b="1" i="0" u="none" strike="noStrike" kern="1200" cap="none" spc="0" normalizeH="0" baseline="0" noProof="0" dirty="0">
                <a:ln>
                  <a:noFill/>
                </a:ln>
                <a:solidFill>
                  <a:srgbClr val="000000"/>
                </a:solidFill>
                <a:effectLst/>
                <a:uLnTx/>
                <a:uFillTx/>
                <a:latin typeface="Candara" panose="020E0502030303020204"/>
                <a:ea typeface="+mj-ea"/>
                <a:cs typeface="+mj-cs"/>
              </a:rPr>
              <a:t> de cruce de fecha</a:t>
            </a:r>
          </a:p>
        </p:txBody>
      </p:sp>
      <p:pic>
        <p:nvPicPr>
          <p:cNvPr id="3" name="Picture 2">
            <a:extLst>
              <a:ext uri="{FF2B5EF4-FFF2-40B4-BE49-F238E27FC236}">
                <a16:creationId xmlns:a16="http://schemas.microsoft.com/office/drawing/2014/main" id="{7D57E056-0022-34BF-470B-A1AA70013096}"/>
              </a:ext>
            </a:extLst>
          </p:cNvPr>
          <p:cNvPicPr>
            <a:picLocks noChangeAspect="1"/>
          </p:cNvPicPr>
          <p:nvPr/>
        </p:nvPicPr>
        <p:blipFill>
          <a:blip r:embed="rId3"/>
          <a:stretch>
            <a:fillRect/>
          </a:stretch>
        </p:blipFill>
        <p:spPr>
          <a:xfrm>
            <a:off x="5731492" y="1403794"/>
            <a:ext cx="4788803" cy="5029512"/>
          </a:xfrm>
          <a:prstGeom prst="rect">
            <a:avLst/>
          </a:prstGeom>
        </p:spPr>
      </p:pic>
      <p:graphicFrame>
        <p:nvGraphicFramePr>
          <p:cNvPr id="4" name="Table 3">
            <a:extLst>
              <a:ext uri="{FF2B5EF4-FFF2-40B4-BE49-F238E27FC236}">
                <a16:creationId xmlns:a16="http://schemas.microsoft.com/office/drawing/2014/main" id="{452A346C-71A5-F92F-28FB-E32DEAC9F8FD}"/>
              </a:ext>
            </a:extLst>
          </p:cNvPr>
          <p:cNvGraphicFramePr>
            <a:graphicFrameLocks noGrp="1"/>
          </p:cNvGraphicFramePr>
          <p:nvPr>
            <p:extLst>
              <p:ext uri="{D42A27DB-BD31-4B8C-83A1-F6EECF244321}">
                <p14:modId xmlns:p14="http://schemas.microsoft.com/office/powerpoint/2010/main" val="4049156383"/>
              </p:ext>
            </p:extLst>
          </p:nvPr>
        </p:nvGraphicFramePr>
        <p:xfrm>
          <a:off x="508000" y="2540000"/>
          <a:ext cx="5144818" cy="1412386"/>
        </p:xfrm>
        <a:graphic>
          <a:graphicData uri="http://schemas.openxmlformats.org/drawingml/2006/table">
            <a:tbl>
              <a:tblPr/>
              <a:tblGrid>
                <a:gridCol w="1164353">
                  <a:extLst>
                    <a:ext uri="{9D8B030D-6E8A-4147-A177-3AD203B41FA5}">
                      <a16:colId xmlns:a16="http://schemas.microsoft.com/office/drawing/2014/main" val="3388155650"/>
                    </a:ext>
                  </a:extLst>
                </a:gridCol>
                <a:gridCol w="1150815">
                  <a:extLst>
                    <a:ext uri="{9D8B030D-6E8A-4147-A177-3AD203B41FA5}">
                      <a16:colId xmlns:a16="http://schemas.microsoft.com/office/drawing/2014/main" val="4120979919"/>
                    </a:ext>
                  </a:extLst>
                </a:gridCol>
                <a:gridCol w="1164353">
                  <a:extLst>
                    <a:ext uri="{9D8B030D-6E8A-4147-A177-3AD203B41FA5}">
                      <a16:colId xmlns:a16="http://schemas.microsoft.com/office/drawing/2014/main" val="2509393827"/>
                    </a:ext>
                  </a:extLst>
                </a:gridCol>
                <a:gridCol w="1665297">
                  <a:extLst>
                    <a:ext uri="{9D8B030D-6E8A-4147-A177-3AD203B41FA5}">
                      <a16:colId xmlns:a16="http://schemas.microsoft.com/office/drawing/2014/main" val="1406138101"/>
                    </a:ext>
                  </a:extLst>
                </a:gridCol>
              </a:tblGrid>
              <a:tr h="537456">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1" i="0" u="none" strike="noStrike" dirty="0">
                          <a:solidFill>
                            <a:srgbClr val="FFFFFF"/>
                          </a:solidFill>
                          <a:effectLst/>
                          <a:latin typeface="Calibri" panose="020F0502020204030204" pitchFamily="34" charset="0"/>
                        </a:rPr>
                        <a:t>Número de PEI</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1" i="0" u="none" strike="noStrike" dirty="0">
                          <a:solidFill>
                            <a:srgbClr val="FFFFFF"/>
                          </a:solidFill>
                          <a:effectLst/>
                          <a:latin typeface="Calibri" panose="020F0502020204030204" pitchFamily="34" charset="0"/>
                        </a:rPr>
                        <a:t>Fecha de firma</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1" i="0" u="none" strike="noStrike" dirty="0">
                          <a:solidFill>
                            <a:srgbClr val="FFFFFF"/>
                          </a:solidFill>
                          <a:effectLst/>
                          <a:latin typeface="Calibri" panose="020F0502020204030204" pitchFamily="34" charset="0"/>
                        </a:rPr>
                        <a:t>Fecha de Inicio</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1" i="0" u="none" strike="noStrike" dirty="0">
                          <a:solidFill>
                            <a:srgbClr val="FFFFFF"/>
                          </a:solidFill>
                          <a:effectLst/>
                          <a:latin typeface="Calibri" panose="020F0502020204030204" pitchFamily="34" charset="0"/>
                        </a:rPr>
                        <a:t>Servicio transportación</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75194825"/>
                  </a:ext>
                </a:extLst>
              </a:tr>
              <a:tr h="437465">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0" i="0" u="none" strike="noStrike" dirty="0">
                          <a:solidFill>
                            <a:srgbClr val="000000"/>
                          </a:solidFill>
                          <a:effectLst/>
                          <a:latin typeface="+mj-lt"/>
                        </a:rPr>
                        <a:t>00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0" i="0" u="none" strike="noStrike" dirty="0">
                          <a:solidFill>
                            <a:srgbClr val="000000"/>
                          </a:solidFill>
                          <a:effectLst/>
                          <a:latin typeface="+mj-lt"/>
                        </a:rPr>
                        <a:t>18/</a:t>
                      </a:r>
                      <a:r>
                        <a:rPr lang="es-PR" sz="1400" b="0" i="0" u="none" strike="noStrike" dirty="0" err="1">
                          <a:solidFill>
                            <a:srgbClr val="000000"/>
                          </a:solidFill>
                          <a:effectLst/>
                          <a:latin typeface="+mj-lt"/>
                        </a:rPr>
                        <a:t>may</a:t>
                      </a:r>
                      <a:r>
                        <a:rPr lang="es-PR" sz="1400" b="0" i="0" u="none" strike="noStrike" dirty="0">
                          <a:solidFill>
                            <a:srgbClr val="000000"/>
                          </a:solidFill>
                          <a:effectLst/>
                          <a:latin typeface="+mj-lt"/>
                        </a:rPr>
                        <a:t>./2021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0" i="0" u="none" strike="noStrike" dirty="0">
                          <a:solidFill>
                            <a:srgbClr val="000000"/>
                          </a:solidFill>
                          <a:effectLst/>
                          <a:latin typeface="+mj-lt"/>
                        </a:rPr>
                        <a:t>09/ago./2021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0" i="0" u="none" strike="noStrike" dirty="0">
                          <a:solidFill>
                            <a:srgbClr val="000000"/>
                          </a:solidFill>
                          <a:effectLst/>
                          <a:latin typeface="+mj-lt"/>
                        </a:rPr>
                        <a:t>No es necesario</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D9E1F2"/>
                    </a:solidFill>
                  </a:tcPr>
                </a:tc>
                <a:extLst>
                  <a:ext uri="{0D108BD9-81ED-4DB2-BD59-A6C34878D82A}">
                    <a16:rowId xmlns:a16="http://schemas.microsoft.com/office/drawing/2014/main" val="3285696309"/>
                  </a:ext>
                </a:extLst>
              </a:tr>
              <a:tr h="437465">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0" i="0" u="none" strike="noStrike" dirty="0">
                          <a:solidFill>
                            <a:srgbClr val="000000"/>
                          </a:solidFill>
                          <a:effectLst/>
                          <a:latin typeface="+mj-lt"/>
                        </a:rPr>
                        <a:t>01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0" i="0" u="none" strike="noStrike" dirty="0">
                          <a:solidFill>
                            <a:srgbClr val="000000"/>
                          </a:solidFill>
                          <a:effectLst/>
                          <a:latin typeface="+mj-lt"/>
                        </a:rPr>
                        <a:t>01/dic./2021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0" i="0" u="none" strike="noStrike" dirty="0">
                          <a:solidFill>
                            <a:srgbClr val="000000"/>
                          </a:solidFill>
                          <a:effectLst/>
                          <a:latin typeface="+mj-lt"/>
                        </a:rPr>
                        <a:t>07/ago./2021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ndara" panose="020E0502030303020204"/>
                        </a:defRPr>
                      </a:lvl1pPr>
                      <a:lvl2pPr marL="457200" algn="l" defTabSz="914400" rtl="0" eaLnBrk="1" latinLnBrk="0" hangingPunct="1">
                        <a:defRPr sz="1800" kern="1200">
                          <a:solidFill>
                            <a:schemeClr val="tx1"/>
                          </a:solidFill>
                          <a:latin typeface="Candara" panose="020E0502030303020204"/>
                        </a:defRPr>
                      </a:lvl2pPr>
                      <a:lvl3pPr marL="914400" algn="l" defTabSz="914400" rtl="0" eaLnBrk="1" latinLnBrk="0" hangingPunct="1">
                        <a:defRPr sz="1800" kern="1200">
                          <a:solidFill>
                            <a:schemeClr val="tx1"/>
                          </a:solidFill>
                          <a:latin typeface="Candara" panose="020E0502030303020204"/>
                        </a:defRPr>
                      </a:lvl3pPr>
                      <a:lvl4pPr marL="1371600" algn="l" defTabSz="914400" rtl="0" eaLnBrk="1" latinLnBrk="0" hangingPunct="1">
                        <a:defRPr sz="1800" kern="1200">
                          <a:solidFill>
                            <a:schemeClr val="tx1"/>
                          </a:solidFill>
                          <a:latin typeface="Candara" panose="020E0502030303020204"/>
                        </a:defRPr>
                      </a:lvl4pPr>
                      <a:lvl5pPr marL="1828800" algn="l" defTabSz="914400" rtl="0" eaLnBrk="1" latinLnBrk="0" hangingPunct="1">
                        <a:defRPr sz="1800" kern="1200">
                          <a:solidFill>
                            <a:schemeClr val="tx1"/>
                          </a:solidFill>
                          <a:latin typeface="Candara" panose="020E0502030303020204"/>
                        </a:defRPr>
                      </a:lvl5pPr>
                      <a:lvl6pPr marL="2286000" algn="l" defTabSz="914400" rtl="0" eaLnBrk="1" latinLnBrk="0" hangingPunct="1">
                        <a:defRPr sz="1800" kern="1200">
                          <a:solidFill>
                            <a:schemeClr val="tx1"/>
                          </a:solidFill>
                          <a:latin typeface="Candara" panose="020E0502030303020204"/>
                        </a:defRPr>
                      </a:lvl6pPr>
                      <a:lvl7pPr marL="2743200" algn="l" defTabSz="914400" rtl="0" eaLnBrk="1" latinLnBrk="0" hangingPunct="1">
                        <a:defRPr sz="1800" kern="1200">
                          <a:solidFill>
                            <a:schemeClr val="tx1"/>
                          </a:solidFill>
                          <a:latin typeface="Candara" panose="020E0502030303020204"/>
                        </a:defRPr>
                      </a:lvl7pPr>
                      <a:lvl8pPr marL="3200400" algn="l" defTabSz="914400" rtl="0" eaLnBrk="1" latinLnBrk="0" hangingPunct="1">
                        <a:defRPr sz="1800" kern="1200">
                          <a:solidFill>
                            <a:schemeClr val="tx1"/>
                          </a:solidFill>
                          <a:latin typeface="Candara" panose="020E0502030303020204"/>
                        </a:defRPr>
                      </a:lvl8pPr>
                      <a:lvl9pPr marL="3657600" algn="l" defTabSz="914400" rtl="0" eaLnBrk="1" latinLnBrk="0" hangingPunct="1">
                        <a:defRPr sz="1800" kern="1200">
                          <a:solidFill>
                            <a:schemeClr val="tx1"/>
                          </a:solidFill>
                          <a:latin typeface="Candara" panose="020E0502030303020204"/>
                        </a:defRPr>
                      </a:lvl9pPr>
                    </a:lstStyle>
                    <a:p>
                      <a:pPr algn="ctr" fontAlgn="b"/>
                      <a:r>
                        <a:rPr lang="es-PR" sz="1400" b="0" i="0" u="none" strike="noStrike" dirty="0">
                          <a:solidFill>
                            <a:srgbClr val="000000"/>
                          </a:solidFill>
                          <a:effectLst/>
                          <a:latin typeface="+mj-lt"/>
                        </a:rPr>
                        <a:t>TO</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1852882"/>
                  </a:ext>
                </a:extLst>
              </a:tr>
            </a:tbl>
          </a:graphicData>
        </a:graphic>
      </p:graphicFrame>
    </p:spTree>
    <p:extLst>
      <p:ext uri="{BB962C8B-B14F-4D97-AF65-F5344CB8AC3E}">
        <p14:creationId xmlns:p14="http://schemas.microsoft.com/office/powerpoint/2010/main" val="3238479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B225A7-4D72-8C41-4609-5A8FEB9F247B}"/>
              </a:ext>
            </a:extLst>
          </p:cNvPr>
          <p:cNvPicPr>
            <a:picLocks noChangeAspect="1"/>
          </p:cNvPicPr>
          <p:nvPr/>
        </p:nvPicPr>
        <p:blipFill>
          <a:blip r:embed="rId2"/>
          <a:stretch>
            <a:fillRect/>
          </a:stretch>
        </p:blipFill>
        <p:spPr>
          <a:xfrm>
            <a:off x="0" y="0"/>
            <a:ext cx="12192000" cy="6858000"/>
          </a:xfrm>
          <a:prstGeom prst="rect">
            <a:avLst/>
          </a:prstGeom>
        </p:spPr>
      </p:pic>
      <p:sp>
        <p:nvSpPr>
          <p:cNvPr id="2" name="Content Placeholder 2">
            <a:extLst>
              <a:ext uri="{FF2B5EF4-FFF2-40B4-BE49-F238E27FC236}">
                <a16:creationId xmlns:a16="http://schemas.microsoft.com/office/drawing/2014/main" id="{35F44E9F-7576-6CC7-0E2A-560807D6DBDE}"/>
              </a:ext>
            </a:extLst>
          </p:cNvPr>
          <p:cNvSpPr txBox="1">
            <a:spLocks/>
          </p:cNvSpPr>
          <p:nvPr/>
        </p:nvSpPr>
        <p:spPr>
          <a:xfrm>
            <a:off x="6191475" y="2740486"/>
            <a:ext cx="5479528" cy="3592089"/>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s-PR" sz="1800" dirty="0">
              <a:solidFill>
                <a:srgbClr val="000000"/>
              </a:solidFill>
              <a:latin typeface="Candara" panose="020E0502030303020204"/>
            </a:endParaRPr>
          </a:p>
          <a:p>
            <a:pPr marL="228600" marR="0" lvl="0" indent="-228600" algn="l" defTabSz="914400">
              <a:lnSpc>
                <a:spcPct val="90000"/>
              </a:lnSpc>
              <a:spcBef>
                <a:spcPts val="1000"/>
              </a:spcBef>
              <a:spcAft>
                <a:spcPts val="0"/>
              </a:spcAft>
              <a:buClrTx/>
              <a:buSzTx/>
              <a:buFont typeface="Arial" panose="020B0604020202020204" pitchFamily="34" charset="0"/>
              <a:buChar char="•"/>
              <a:tabLst/>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Pago de beca educativa 60 días finalizado el mes escolar</a:t>
            </a:r>
            <a:endParaRPr lang="es-PR"/>
          </a:p>
          <a:p>
            <a:pPr>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Pago de terapias 60 días una vez el </a:t>
            </a:r>
            <a:r>
              <a:rPr lang="es-PR" sz="1800" dirty="0">
                <a:solidFill>
                  <a:srgbClr val="000000"/>
                </a:solidFill>
                <a:latin typeface="Candara" panose="020E0502030303020204"/>
              </a:rPr>
              <a:t>padre </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entrega la certificación de asistencia</a:t>
            </a:r>
            <a:r>
              <a:rPr lang="es-PR" sz="1800" dirty="0">
                <a:solidFill>
                  <a:srgbClr val="000000"/>
                </a:solidFill>
                <a:latin typeface="Candara" panose="020E0502030303020204"/>
              </a:rPr>
              <a:t> para</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los estudiantes no públicos</a:t>
            </a:r>
            <a:endParaRPr lang="es-PR" sz="1800" b="0" i="0" u="none" strike="noStrike" kern="1200" cap="none" spc="0" normalizeH="0" baseline="0" noProof="0" dirty="0">
              <a:ln>
                <a:noFill/>
              </a:ln>
              <a:solidFill>
                <a:srgbClr val="000000"/>
              </a:solidFill>
              <a:effectLst/>
              <a:uLnTx/>
              <a:uFillTx/>
              <a:latin typeface="Candara" panose="020E0502030303020204"/>
            </a:endParaRPr>
          </a:p>
          <a:p>
            <a:pPr>
              <a:defRPr/>
            </a:pPr>
            <a:r>
              <a:rPr lang="es-PR" sz="1800" dirty="0">
                <a:solidFill>
                  <a:srgbClr val="000000"/>
                </a:solidFill>
                <a:latin typeface="Candara" panose="020E0502030303020204"/>
              </a:rPr>
              <a:t>Padre debe</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entregar en 5 días las certificaciones una vez finalizado el mes</a:t>
            </a:r>
            <a:endParaRPr lang="es-PR" sz="1800" b="0" i="0" u="none" strike="noStrike" kern="1200" cap="none" spc="0" normalizeH="0" baseline="0" noProof="0" dirty="0">
              <a:ln>
                <a:noFill/>
              </a:ln>
              <a:solidFill>
                <a:srgbClr val="000000"/>
              </a:solidFill>
              <a:effectLst/>
              <a:uLnTx/>
              <a:uFillTx/>
              <a:latin typeface="Candara" panose="020E0502030303020204"/>
            </a:endParaRPr>
          </a:p>
          <a:p>
            <a:pPr>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Director</a:t>
            </a:r>
            <a:r>
              <a:rPr lang="es-PR" sz="1800" dirty="0">
                <a:solidFill>
                  <a:srgbClr val="000000"/>
                </a:solidFill>
                <a:latin typeface="Candara" panose="020E0502030303020204"/>
              </a:rPr>
              <a:t> </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tiene 15 días para preparar </a:t>
            </a:r>
            <a:r>
              <a:rPr lang="es-PR" sz="1800" dirty="0">
                <a:solidFill>
                  <a:srgbClr val="000000"/>
                </a:solidFill>
                <a:latin typeface="Candara" panose="020E0502030303020204"/>
              </a:rPr>
              <a:t>nóminas</a:t>
            </a:r>
            <a:r>
              <a:rPr kumimoji="0" lang="es-PR" sz="1800" b="0" i="0" u="none" strike="noStrike" kern="1200" cap="none" spc="0" normalizeH="0" baseline="0" noProof="0" dirty="0">
                <a:ln>
                  <a:noFill/>
                </a:ln>
                <a:solidFill>
                  <a:srgbClr val="000000"/>
                </a:solidFill>
                <a:effectLst/>
                <a:uLnTx/>
                <a:uFillTx/>
                <a:latin typeface="Candara" panose="020E0502030303020204"/>
                <a:ea typeface="+mn-ea"/>
                <a:cs typeface="+mn-cs"/>
              </a:rPr>
              <a:t> y someter </a:t>
            </a:r>
            <a:r>
              <a:rPr lang="es-PR" sz="1800" dirty="0">
                <a:solidFill>
                  <a:srgbClr val="000000"/>
                </a:solidFill>
                <a:latin typeface="Candara" panose="020E0502030303020204"/>
              </a:rPr>
              <a:t>a la SAEE</a:t>
            </a:r>
            <a:endParaRPr lang="es-PR" sz="1800" b="0" i="0" u="none" strike="noStrike" kern="1200" cap="none" spc="0" normalizeH="0" baseline="0" noProof="0" dirty="0">
              <a:ln>
                <a:noFill/>
              </a:ln>
              <a:solidFill>
                <a:srgbClr val="000000"/>
              </a:solidFill>
              <a:effectLst/>
              <a:uLnTx/>
              <a:uFillTx/>
              <a:latin typeface="Candara" panose="020E0502030303020204"/>
            </a:endParaRPr>
          </a:p>
        </p:txBody>
      </p:sp>
      <p:sp>
        <p:nvSpPr>
          <p:cNvPr id="4" name="Title 1">
            <a:extLst>
              <a:ext uri="{FF2B5EF4-FFF2-40B4-BE49-F238E27FC236}">
                <a16:creationId xmlns:a16="http://schemas.microsoft.com/office/drawing/2014/main" id="{3167A6CB-303C-AF76-378B-D62791D0A0D9}"/>
              </a:ext>
            </a:extLst>
          </p:cNvPr>
          <p:cNvSpPr txBox="1">
            <a:spLocks/>
          </p:cNvSpPr>
          <p:nvPr/>
        </p:nvSpPr>
        <p:spPr>
          <a:xfrm>
            <a:off x="471395" y="1650274"/>
            <a:ext cx="3151508" cy="29592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Términos para el pago de beca de trasportación</a:t>
            </a:r>
          </a:p>
        </p:txBody>
      </p:sp>
    </p:spTree>
    <p:extLst>
      <p:ext uri="{BB962C8B-B14F-4D97-AF65-F5344CB8AC3E}">
        <p14:creationId xmlns:p14="http://schemas.microsoft.com/office/powerpoint/2010/main" val="3267357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nvPicPr>
        <p:blipFill>
          <a:blip r:embed="rId2"/>
          <a:stretch>
            <a:fillRect/>
          </a:stretch>
        </p:blipFill>
        <p:spPr>
          <a:xfrm>
            <a:off x="60385" y="0"/>
            <a:ext cx="12192000" cy="6858000"/>
          </a:xfrm>
          <a:prstGeom prst="rect">
            <a:avLst/>
          </a:prstGeom>
        </p:spPr>
      </p:pic>
      <p:sp>
        <p:nvSpPr>
          <p:cNvPr id="7" name="Title 1">
            <a:extLst>
              <a:ext uri="{FF2B5EF4-FFF2-40B4-BE49-F238E27FC236}">
                <a16:creationId xmlns:a16="http://schemas.microsoft.com/office/drawing/2014/main" id="{5CC529F4-D5F6-3700-E643-1CAA9E4774F7}"/>
              </a:ext>
            </a:extLst>
          </p:cNvPr>
          <p:cNvSpPr txBox="1">
            <a:spLocks/>
          </p:cNvSpPr>
          <p:nvPr/>
        </p:nvSpPr>
        <p:spPr>
          <a:xfrm>
            <a:off x="4671636" y="1267184"/>
            <a:ext cx="5277396" cy="728833"/>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s-PR" sz="4400" b="1" i="0" u="none" strike="noStrike" kern="1200" cap="none" spc="0" normalizeH="0" baseline="0" noProof="0" dirty="0">
                <a:ln>
                  <a:noFill/>
                </a:ln>
                <a:solidFill>
                  <a:srgbClr val="000000"/>
                </a:solidFill>
                <a:effectLst/>
                <a:uLnTx/>
                <a:uFillTx/>
                <a:latin typeface="Candara" panose="020E0502030303020204"/>
                <a:ea typeface="+mj-ea"/>
                <a:cs typeface="+mj-cs"/>
              </a:rPr>
              <a:t>Cumplimiento con RLV</a:t>
            </a:r>
          </a:p>
        </p:txBody>
      </p:sp>
      <p:sp>
        <p:nvSpPr>
          <p:cNvPr id="8" name="Content Placeholder 2">
            <a:extLst>
              <a:ext uri="{FF2B5EF4-FFF2-40B4-BE49-F238E27FC236}">
                <a16:creationId xmlns:a16="http://schemas.microsoft.com/office/drawing/2014/main" id="{E757178B-037F-5362-FD2A-FEE36B568641}"/>
              </a:ext>
            </a:extLst>
          </p:cNvPr>
          <p:cNvSpPr txBox="1">
            <a:spLocks/>
          </p:cNvSpPr>
          <p:nvPr/>
        </p:nvSpPr>
        <p:spPr>
          <a:xfrm>
            <a:off x="4783396" y="2245992"/>
            <a:ext cx="6402436" cy="32845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PR" dirty="0">
                <a:solidFill>
                  <a:srgbClr val="000000"/>
                </a:solidFill>
                <a:latin typeface="Candara" panose="020E0502030303020204"/>
              </a:rPr>
              <a:t>Beca</a:t>
            </a: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 de transportación</a:t>
            </a:r>
            <a:endParaRPr lang="en-US">
              <a:cs typeface="Calibri" panose="020F0502020204030204"/>
            </a:endParaRPr>
          </a:p>
          <a:p>
            <a:pPr lvl="1">
              <a:defRPr/>
            </a:pPr>
            <a:r>
              <a:rPr lang="es-PR" dirty="0">
                <a:solidFill>
                  <a:srgbClr val="000000"/>
                </a:solidFill>
                <a:latin typeface="Candara" panose="020E0502030303020204"/>
              </a:rPr>
              <a:t>Casos pendientes de pagos por errores</a:t>
            </a:r>
            <a:endParaRPr lang="es-PR" b="0" i="0" u="none" strike="noStrike" kern="1200" cap="none" spc="0" normalizeH="0" baseline="0" noProof="0" dirty="0">
              <a:ln>
                <a:noFill/>
              </a:ln>
              <a:solidFill>
                <a:srgbClr val="000000"/>
              </a:solidFill>
              <a:effectLst/>
              <a:uLnTx/>
              <a:uFillTx/>
              <a:latin typeface="Candara" panose="020E0502030303020204"/>
            </a:endParaRPr>
          </a:p>
          <a:p>
            <a:pPr lvl="1">
              <a:defRPr/>
            </a:pPr>
            <a:r>
              <a:rPr lang="es-PR" dirty="0">
                <a:solidFill>
                  <a:srgbClr val="000000"/>
                </a:solidFill>
                <a:latin typeface="Candara" panose="020E0502030303020204"/>
              </a:rPr>
              <a:t>Casos pendientes de pago por falta de asistencia </a:t>
            </a:r>
          </a:p>
          <a:p>
            <a:pPr>
              <a:defRPr/>
            </a:pPr>
            <a:endParaRPr lang="es-PR" dirty="0">
              <a:solidFill>
                <a:srgbClr val="000000"/>
              </a:solidFill>
              <a:latin typeface="Candara" panose="020E0502030303020204"/>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PEI en Sistema MIPE</a:t>
            </a:r>
          </a:p>
          <a:p>
            <a:pPr lvl="1">
              <a:defRPr/>
            </a:pPr>
            <a:r>
              <a:rPr lang="es-PR" dirty="0">
                <a:solidFill>
                  <a:srgbClr val="000000"/>
                </a:solidFill>
                <a:latin typeface="Candara" panose="020E0502030303020204"/>
              </a:rPr>
              <a:t>Todos los PEI deben estar en MIPE</a:t>
            </a:r>
            <a:endParaRPr lang="es-PR" b="0" i="0" u="none" strike="noStrike" kern="1200" cap="none" spc="0" normalizeH="0" baseline="0" noProof="0" dirty="0">
              <a:ln>
                <a:noFill/>
              </a:ln>
              <a:solidFill>
                <a:srgbClr val="000000"/>
              </a:solidFill>
              <a:effectLst/>
              <a:uLnTx/>
              <a:uFillTx/>
              <a:latin typeface="Candara" panose="020E0502030303020204"/>
            </a:endParaRPr>
          </a:p>
          <a:p>
            <a:pPr>
              <a:defRPr/>
            </a:pPr>
            <a:endParaRPr lang="es-PR" dirty="0">
              <a:solidFill>
                <a:srgbClr val="000000"/>
              </a:solidFill>
              <a:latin typeface="Candara" panose="020E0502030303020204"/>
            </a:endParaRPr>
          </a:p>
        </p:txBody>
      </p:sp>
    </p:spTree>
    <p:extLst>
      <p:ext uri="{BB962C8B-B14F-4D97-AF65-F5344CB8AC3E}">
        <p14:creationId xmlns:p14="http://schemas.microsoft.com/office/powerpoint/2010/main" val="345243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4D1ADC-190B-B9C1-1388-7AEE5605DC4D}"/>
              </a:ext>
            </a:extLst>
          </p:cNvPr>
          <p:cNvSpPr txBox="1">
            <a:spLocks/>
          </p:cNvSpPr>
          <p:nvPr/>
        </p:nvSpPr>
        <p:spPr>
          <a:xfrm>
            <a:off x="830215" y="759151"/>
            <a:ext cx="10153128" cy="1008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rPr>
              <a:t>Resumen</a:t>
            </a:r>
          </a:p>
        </p:txBody>
      </p:sp>
      <p:sp>
        <p:nvSpPr>
          <p:cNvPr id="7" name="Content Placeholder 2">
            <a:extLst>
              <a:ext uri="{FF2B5EF4-FFF2-40B4-BE49-F238E27FC236}">
                <a16:creationId xmlns:a16="http://schemas.microsoft.com/office/drawing/2014/main" id="{7897DFA9-69F8-FAA5-DDAD-1FDB1EF264DF}"/>
              </a:ext>
            </a:extLst>
          </p:cNvPr>
          <p:cNvSpPr txBox="1">
            <a:spLocks/>
          </p:cNvSpPr>
          <p:nvPr/>
        </p:nvSpPr>
        <p:spPr>
          <a:xfrm>
            <a:off x="4589415" y="1510920"/>
            <a:ext cx="6932408" cy="4226595"/>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PEI del estudiante en MIPE y </a:t>
            </a:r>
            <a:r>
              <a:rPr lang="es-PR" dirty="0">
                <a:solidFill>
                  <a:srgbClr val="000000"/>
                </a:solidFill>
                <a:latin typeface="Candara" panose="020E0502030303020204"/>
              </a:rPr>
              <a:t>estatus firmado</a:t>
            </a: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PR" dirty="0">
                <a:solidFill>
                  <a:srgbClr val="000000"/>
                </a:solidFill>
                <a:latin typeface="Candara" panose="020E0502030303020204"/>
              </a:rPr>
              <a:t>Mantener</a:t>
            </a: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 asistencia actualizada en SIE</a:t>
            </a:r>
            <a:endParaRPr lang="es-PR" sz="2800" b="0" i="0" u="none" strike="noStrike" kern="1200" cap="none" spc="0" normalizeH="0" baseline="0" noProof="0" dirty="0">
              <a:ln>
                <a:noFill/>
              </a:ln>
              <a:solidFill>
                <a:srgbClr val="000000"/>
              </a:solidFill>
              <a:effectLst/>
              <a:uLnTx/>
              <a:uFillTx/>
              <a:latin typeface="Candara" panose="020E0502030303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a:defRPr/>
            </a:pP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Cambios en</a:t>
            </a:r>
            <a:r>
              <a:rPr lang="es-PR" dirty="0">
                <a:solidFill>
                  <a:srgbClr val="000000"/>
                </a:solidFill>
                <a:latin typeface="Candara" panose="020E0502030303020204"/>
              </a:rPr>
              <a:t> la</a:t>
            </a: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 elegibilidad se realicen con prontitud en el PEI en MIPE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No cruce de fechas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Cantidad de millas correcto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a:defRPr/>
            </a:pP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Información demográfica del </a:t>
            </a:r>
            <a:r>
              <a:rPr lang="es-PR" dirty="0">
                <a:solidFill>
                  <a:srgbClr val="000000"/>
                </a:solidFill>
                <a:latin typeface="Candara" panose="020E0502030303020204"/>
              </a:rPr>
              <a:t>estudiante actualizada</a:t>
            </a: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 en el SIE</a:t>
            </a:r>
            <a:endParaRPr lang="es-PR" sz="2800" b="0" i="0" u="none" strike="noStrike" kern="1200" cap="none" spc="0" normalizeH="0" baseline="0" noProof="0" dirty="0">
              <a:ln>
                <a:noFill/>
              </a:ln>
              <a:solidFill>
                <a:srgbClr val="000000"/>
              </a:solidFill>
              <a:effectLst/>
              <a:uLnTx/>
              <a:uFillTx/>
              <a:latin typeface="Candara" panose="020E0502030303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a:defRPr/>
            </a:pPr>
            <a:r>
              <a:rPr lang="es-PR" dirty="0">
                <a:solidFill>
                  <a:srgbClr val="000000"/>
                </a:solidFill>
                <a:latin typeface="Candara" panose="020E0502030303020204"/>
              </a:rPr>
              <a:t>Enviar las</a:t>
            </a: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 </a:t>
            </a:r>
            <a:r>
              <a:rPr lang="es-PR" dirty="0">
                <a:solidFill>
                  <a:srgbClr val="000000"/>
                </a:solidFill>
                <a:latin typeface="Candara" panose="020E0502030303020204"/>
              </a:rPr>
              <a:t>nóminas</a:t>
            </a: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 </a:t>
            </a:r>
            <a:r>
              <a:rPr lang="es-PR" dirty="0">
                <a:solidFill>
                  <a:srgbClr val="000000"/>
                </a:solidFill>
                <a:latin typeface="Candara" panose="020E0502030303020204"/>
              </a:rPr>
              <a:t>a</a:t>
            </a: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 la SAEE</a:t>
            </a:r>
            <a:endParaRPr lang="es-PR" sz="2800" b="0" i="0" u="none" strike="noStrike" kern="1200" cap="none" spc="0" normalizeH="0" baseline="0" noProof="0" dirty="0">
              <a:ln>
                <a:noFill/>
              </a:ln>
              <a:solidFill>
                <a:srgbClr val="000000"/>
              </a:solidFill>
              <a:effectLst/>
              <a:uLnTx/>
              <a:uFillTx/>
              <a:latin typeface="Candara" panose="020E0502030303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405079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08D57C-A4B1-E54D-C31E-078B18ED23DA}"/>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75BB1EDA-32AE-7158-1B2F-8E4862C01BD6}"/>
              </a:ext>
            </a:extLst>
          </p:cNvPr>
          <p:cNvSpPr txBox="1"/>
          <p:nvPr/>
        </p:nvSpPr>
        <p:spPr>
          <a:xfrm>
            <a:off x="1137807" y="936388"/>
            <a:ext cx="4958193" cy="615553"/>
          </a:xfrm>
          <a:prstGeom prst="rect">
            <a:avLst/>
          </a:prstGeom>
          <a:noFill/>
        </p:spPr>
        <p:txBody>
          <a:bodyPr wrap="square" lIns="91440" tIns="45720" rIns="91440" bIns="45720" anchor="t">
            <a:spAutoFit/>
          </a:bodyPr>
          <a:lstStyle/>
          <a:p>
            <a:r>
              <a:rPr kumimoji="0" lang="es-PR" sz="3400" b="1" i="0" strike="noStrike" kern="1200" cap="none" spc="0" normalizeH="0" baseline="0" noProof="0" dirty="0">
                <a:ln>
                  <a:noFill/>
                </a:ln>
                <a:solidFill>
                  <a:srgbClr val="000000"/>
                </a:solidFill>
                <a:effectLst/>
                <a:uLnTx/>
                <a:uFillTx/>
                <a:latin typeface="Candara" panose="020E0502030303020204"/>
                <a:ea typeface="+mj-ea"/>
                <a:cs typeface="+mj-cs"/>
              </a:rPr>
              <a:t>Propósito del </a:t>
            </a:r>
            <a:r>
              <a:rPr lang="es-PR" sz="3400" b="1" dirty="0">
                <a:solidFill>
                  <a:srgbClr val="000000"/>
                </a:solidFill>
                <a:latin typeface="Candara" panose="020E0502030303020204"/>
                <a:ea typeface="+mj-ea"/>
                <a:cs typeface="+mj-cs"/>
              </a:rPr>
              <a:t>taller</a:t>
            </a:r>
            <a:endParaRPr lang="en-US" sz="3400" b="1" dirty="0"/>
          </a:p>
        </p:txBody>
      </p:sp>
      <p:sp>
        <p:nvSpPr>
          <p:cNvPr id="8" name="TextBox 7">
            <a:extLst>
              <a:ext uri="{FF2B5EF4-FFF2-40B4-BE49-F238E27FC236}">
                <a16:creationId xmlns:a16="http://schemas.microsoft.com/office/drawing/2014/main" id="{5DD12E02-7578-F147-E788-89F086830707}"/>
              </a:ext>
            </a:extLst>
          </p:cNvPr>
          <p:cNvSpPr txBox="1"/>
          <p:nvPr/>
        </p:nvSpPr>
        <p:spPr>
          <a:xfrm>
            <a:off x="4258844" y="1995088"/>
            <a:ext cx="6684223" cy="3939540"/>
          </a:xfrm>
          <a:prstGeom prst="rect">
            <a:avLst/>
          </a:prstGeom>
          <a:noFill/>
        </p:spPr>
        <p:txBody>
          <a:bodyPr wrap="square" lIns="91440" tIns="45720" rIns="91440" bIns="45720" anchor="t">
            <a:spAutoFit/>
          </a:bodyPr>
          <a:lstStyle/>
          <a:p>
            <a:pPr marL="914400" lvl="1" indent="-457200">
              <a:spcBef>
                <a:spcPts val="500"/>
              </a:spcBef>
              <a:spcAft>
                <a:spcPts val="700"/>
              </a:spcAft>
              <a:buAutoNum type="arabicPeriod"/>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Repasar </a:t>
            </a:r>
            <a:r>
              <a:rPr lang="es-PR" sz="2000" dirty="0">
                <a:solidFill>
                  <a:srgbClr val="000000"/>
                </a:solidFill>
                <a:latin typeface="Candara" panose="020E0502030303020204"/>
              </a:rPr>
              <a:t>la determinación de</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elegibilidad</a:t>
            </a:r>
            <a:endParaRPr lang="en-US">
              <a:ea typeface="+mn-ea"/>
              <a:cs typeface="+mn-cs"/>
            </a:endParaRPr>
          </a:p>
          <a:p>
            <a:pPr marL="914400" lvl="1" indent="-457200">
              <a:spcBef>
                <a:spcPts val="500"/>
              </a:spcBef>
              <a:spcAft>
                <a:spcPts val="700"/>
              </a:spcAft>
              <a:buAutoNum type="arabicPeriod"/>
              <a:defRPr/>
            </a:pPr>
            <a:r>
              <a:rPr lang="es-PR" sz="2000" dirty="0">
                <a:solidFill>
                  <a:srgbClr val="000000"/>
                </a:solidFill>
                <a:latin typeface="Candara" panose="020E0502030303020204"/>
              </a:rPr>
              <a:t>Asistente (acompañante)</a:t>
            </a:r>
          </a:p>
          <a:p>
            <a:pPr marL="914400" lvl="1" indent="-457200">
              <a:spcBef>
                <a:spcPts val="500"/>
              </a:spcBef>
              <a:spcAft>
                <a:spcPts val="700"/>
              </a:spcAft>
              <a:buAutoNum type="arabicPeriod"/>
              <a:defRPr/>
            </a:pPr>
            <a:r>
              <a:rPr lang="es-PR" sz="2000" dirty="0">
                <a:solidFill>
                  <a:srgbClr val="000000"/>
                </a:solidFill>
                <a:latin typeface="Candara" panose="020E0502030303020204"/>
              </a:rPr>
              <a:t>Información para la </a:t>
            </a:r>
            <a:r>
              <a:rPr lang="es-PR" sz="2000" i="1" dirty="0">
                <a:solidFill>
                  <a:srgbClr val="000000"/>
                </a:solidFill>
                <a:latin typeface="Candara" panose="020E0502030303020204"/>
              </a:rPr>
              <a:t>Hoja de Acuerdo de millaje y tarifa</a:t>
            </a:r>
            <a:r>
              <a:rPr lang="es-PR" sz="2000" dirty="0">
                <a:solidFill>
                  <a:srgbClr val="000000"/>
                </a:solidFill>
                <a:latin typeface="Candara" panose="020E0502030303020204"/>
              </a:rPr>
              <a:t> </a:t>
            </a:r>
            <a:endParaRPr lang="es-PR">
              <a:solidFill>
                <a:srgbClr val="000000"/>
              </a:solidFill>
              <a:latin typeface="Calibri" panose="020F0502020204030204"/>
              <a:cs typeface="Calibri" panose="020F0502020204030204"/>
            </a:endParaRPr>
          </a:p>
          <a:p>
            <a:pPr marL="914400" lvl="1" indent="-457200">
              <a:spcBef>
                <a:spcPts val="500"/>
              </a:spcBef>
              <a:spcAft>
                <a:spcPts val="700"/>
              </a:spcAft>
              <a:buAutoNum type="arabicPeriod"/>
              <a:defRPr/>
            </a:pPr>
            <a:r>
              <a:rPr lang="es-PR" sz="2000" dirty="0">
                <a:solidFill>
                  <a:srgbClr val="000000"/>
                </a:solidFill>
                <a:latin typeface="Candara" panose="020E0502030303020204"/>
              </a:rPr>
              <a:t>Cálculo de millaje</a:t>
            </a:r>
            <a:endParaRPr lang="en-US" sz="2000" dirty="0">
              <a:ea typeface="+mn-lt"/>
              <a:cs typeface="+mn-lt"/>
            </a:endParaRPr>
          </a:p>
          <a:p>
            <a:pPr marL="914400" lvl="1" indent="-457200">
              <a:spcBef>
                <a:spcPts val="500"/>
              </a:spcBef>
              <a:spcAft>
                <a:spcPts val="700"/>
              </a:spcAft>
              <a:buAutoNum type="arabicPeriod"/>
              <a:defRPr/>
            </a:pPr>
            <a:r>
              <a:rPr lang="es-PR" sz="2000" dirty="0">
                <a:solidFill>
                  <a:srgbClr val="000000"/>
                </a:solidFill>
                <a:latin typeface="Candara" panose="020E0502030303020204"/>
              </a:rPr>
              <a:t>Pago de la beca de transportación</a:t>
            </a:r>
            <a:endParaRPr lang="es-PR" dirty="0">
              <a:solidFill>
                <a:srgbClr val="000000"/>
              </a:solidFill>
              <a:latin typeface="Calibri" panose="020F0502020204030204"/>
              <a:cs typeface="Calibri"/>
            </a:endParaRPr>
          </a:p>
          <a:p>
            <a:pPr marL="914400" lvl="1" indent="-457200">
              <a:spcBef>
                <a:spcPts val="500"/>
              </a:spcBef>
              <a:spcAft>
                <a:spcPts val="700"/>
              </a:spcAft>
              <a:buAutoNum type="arabicPeriod"/>
              <a:defRPr/>
            </a:pPr>
            <a:r>
              <a:rPr lang="es-PR" sz="2000" dirty="0">
                <a:solidFill>
                  <a:srgbClr val="000000"/>
                </a:solidFill>
                <a:latin typeface="Candara" panose="020E0502030303020204"/>
              </a:rPr>
              <a:t>Nóminas</a:t>
            </a:r>
            <a:endParaRPr lang="en-US" sz="2000" dirty="0">
              <a:ea typeface="+mn-lt"/>
              <a:cs typeface="+mn-lt"/>
            </a:endParaRPr>
          </a:p>
          <a:p>
            <a:pPr marL="914400" lvl="1" indent="-457200">
              <a:spcBef>
                <a:spcPts val="500"/>
              </a:spcBef>
              <a:spcAft>
                <a:spcPts val="700"/>
              </a:spcAft>
              <a:buAutoNum type="arabicPeriod"/>
              <a:defRPr/>
            </a:pPr>
            <a:r>
              <a:rPr lang="es-PR" sz="2000" dirty="0">
                <a:solidFill>
                  <a:srgbClr val="000000"/>
                </a:solidFill>
                <a:latin typeface="Candara" panose="020E0502030303020204"/>
              </a:rPr>
              <a:t>Efectos</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de las enmiendas al </a:t>
            </a:r>
            <a:r>
              <a:rPr lang="es-PR" sz="2000" dirty="0">
                <a:solidFill>
                  <a:srgbClr val="000000"/>
                </a:solidFill>
                <a:latin typeface="Candara" panose="020E0502030303020204"/>
              </a:rPr>
              <a:t>PEI</a:t>
            </a:r>
            <a:endParaRPr lang="es-PR" dirty="0">
              <a:cs typeface="Calibri"/>
            </a:endParaRPr>
          </a:p>
          <a:p>
            <a:pPr marL="914400" lvl="1" indent="-457200">
              <a:spcBef>
                <a:spcPts val="500"/>
              </a:spcBef>
              <a:spcAft>
                <a:spcPts val="700"/>
              </a:spcAft>
              <a:buAutoNum type="arabicPeriod"/>
              <a:defRPr/>
            </a:pPr>
            <a:r>
              <a:rPr lang="es-PR" sz="2000" dirty="0">
                <a:solidFill>
                  <a:srgbClr val="000000"/>
                </a:solidFill>
                <a:latin typeface="Candara" panose="020E0502030303020204"/>
              </a:rPr>
              <a:t>Cruces</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de fecha</a:t>
            </a:r>
            <a:r>
              <a:rPr lang="es-PR" sz="2000" dirty="0">
                <a:solidFill>
                  <a:srgbClr val="000000"/>
                </a:solidFill>
                <a:latin typeface="Candara" panose="020E0502030303020204"/>
              </a:rPr>
              <a:t> </a:t>
            </a:r>
            <a:endParaRPr lang="es-PR" sz="2000" b="0" i="0" u="none" strike="noStrike" kern="1200" cap="none" spc="0" normalizeH="0" baseline="0" noProof="0" dirty="0">
              <a:ln>
                <a:noFill/>
              </a:ln>
              <a:solidFill>
                <a:srgbClr val="000000"/>
              </a:solidFill>
              <a:effectLst/>
              <a:uLnTx/>
              <a:uFillTx/>
              <a:latin typeface="Candara" panose="020E0502030303020204"/>
            </a:endParaRPr>
          </a:p>
        </p:txBody>
      </p:sp>
    </p:spTree>
    <p:extLst>
      <p:ext uri="{BB962C8B-B14F-4D97-AF65-F5344CB8AC3E}">
        <p14:creationId xmlns:p14="http://schemas.microsoft.com/office/powerpoint/2010/main" val="4272590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FC685387-3CFE-E258-CFCE-C99129AF482A}"/>
              </a:ext>
            </a:extLst>
          </p:cNvPr>
          <p:cNvPicPr>
            <a:picLocks noChangeAspect="1"/>
          </p:cNvPicPr>
          <p:nvPr/>
        </p:nvPicPr>
        <p:blipFill>
          <a:blip r:embed="rId2"/>
          <a:stretch>
            <a:fillRect/>
          </a:stretch>
        </p:blipFill>
        <p:spPr>
          <a:xfrm>
            <a:off x="0" y="0"/>
            <a:ext cx="12192000" cy="6974237"/>
          </a:xfrm>
          <a:prstGeom prst="rect">
            <a:avLst/>
          </a:prstGeom>
        </p:spPr>
      </p:pic>
      <p:sp>
        <p:nvSpPr>
          <p:cNvPr id="4" name="Title 1">
            <a:extLst>
              <a:ext uri="{FF2B5EF4-FFF2-40B4-BE49-F238E27FC236}">
                <a16:creationId xmlns:a16="http://schemas.microsoft.com/office/drawing/2014/main" id="{E5E19D21-D61B-68FC-99BF-A8623B5410A8}"/>
              </a:ext>
            </a:extLst>
          </p:cNvPr>
          <p:cNvSpPr txBox="1">
            <a:spLocks/>
          </p:cNvSpPr>
          <p:nvPr/>
        </p:nvSpPr>
        <p:spPr>
          <a:xfrm>
            <a:off x="519173" y="1927292"/>
            <a:ext cx="2746488" cy="1008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R" sz="4400" b="1" i="0" u="none" strike="noStrike" kern="1200" cap="none" spc="0" normalizeH="0" baseline="0" noProof="0" dirty="0">
                <a:ln>
                  <a:noFill/>
                </a:ln>
                <a:solidFill>
                  <a:srgbClr val="000000"/>
                </a:solidFill>
                <a:effectLst/>
                <a:uLnTx/>
                <a:uFillTx/>
                <a:latin typeface="Candara" panose="020E0502030303020204"/>
                <a:ea typeface="+mj-ea"/>
                <a:cs typeface="+mj-cs"/>
              </a:rPr>
              <a:t>Contactos</a:t>
            </a:r>
            <a:r>
              <a:rPr kumimoji="0" lang="es-PR" sz="4400" b="0" i="0" u="none" strike="noStrike" kern="1200" cap="none" spc="0" normalizeH="0" baseline="0" noProof="0" dirty="0">
                <a:ln>
                  <a:noFill/>
                </a:ln>
                <a:solidFill>
                  <a:srgbClr val="000000"/>
                </a:solidFill>
                <a:effectLst/>
                <a:uLnTx/>
                <a:uFillTx/>
                <a:latin typeface="Candara" panose="020E0502030303020204"/>
                <a:ea typeface="+mj-ea"/>
                <a:cs typeface="+mj-cs"/>
              </a:rPr>
              <a:t> </a:t>
            </a:r>
          </a:p>
        </p:txBody>
      </p:sp>
      <p:sp>
        <p:nvSpPr>
          <p:cNvPr id="6" name="Content Placeholder 2">
            <a:extLst>
              <a:ext uri="{FF2B5EF4-FFF2-40B4-BE49-F238E27FC236}">
                <a16:creationId xmlns:a16="http://schemas.microsoft.com/office/drawing/2014/main" id="{25415787-6AE2-A3B4-0EFE-55E3816C5404}"/>
              </a:ext>
            </a:extLst>
          </p:cNvPr>
          <p:cNvSpPr txBox="1">
            <a:spLocks/>
          </p:cNvSpPr>
          <p:nvPr/>
        </p:nvSpPr>
        <p:spPr>
          <a:xfrm>
            <a:off x="6340853" y="2725571"/>
            <a:ext cx="5560744" cy="336121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Enid Díaz Nieves, directora</a:t>
            </a:r>
            <a:r>
              <a:rPr lang="es-PR" sz="2000" dirty="0">
                <a:solidFill>
                  <a:srgbClr val="000000"/>
                </a:solidFill>
                <a:latin typeface="Candara" panose="020E0502030303020204"/>
              </a:rPr>
              <a:t>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787-773-6208	diaz_enid@de.pr.gov</a:t>
            </a:r>
          </a:p>
          <a:p>
            <a:pPr>
              <a:defRPr/>
            </a:pPr>
            <a:endParaRPr lang="es-PR" sz="2000" u="sng" dirty="0">
              <a:solidFill>
                <a:srgbClr val="000000"/>
              </a:solidFill>
              <a:latin typeface="Candara" panose="020E0502030303020204"/>
            </a:endParaRPr>
          </a:p>
          <a:p>
            <a:pPr marL="228600" marR="0" lvl="0" indent="-228600" algn="l" defTabSz="914400">
              <a:lnSpc>
                <a:spcPct val="90000"/>
              </a:lnSpc>
              <a:spcBef>
                <a:spcPts val="1000"/>
              </a:spcBef>
              <a:spcAft>
                <a:spcPts val="0"/>
              </a:spcAft>
              <a:buClrTx/>
              <a:buSzTx/>
              <a:buFont typeface="Arial" panose="020B0604020202020204" pitchFamily="34" charset="0"/>
              <a:buChar char="•"/>
              <a:tabLst/>
              <a:defRPr/>
            </a:pPr>
            <a:r>
              <a:rPr kumimoji="0" lang="es-PR" sz="2000" b="0" i="0" u="sng" strike="noStrike" kern="1200" cap="none" spc="0" normalizeH="0" baseline="0" noProof="0" dirty="0">
                <a:ln>
                  <a:noFill/>
                </a:ln>
                <a:solidFill>
                  <a:srgbClr val="000000"/>
                </a:solidFill>
                <a:effectLst/>
                <a:uLnTx/>
                <a:uFillTx/>
                <a:latin typeface="Candara" panose="020E0502030303020204"/>
                <a:ea typeface="+mn-ea"/>
                <a:cs typeface="+mn-cs"/>
              </a:rPr>
              <a:t>Beca de </a:t>
            </a:r>
            <a:r>
              <a:rPr kumimoji="0" lang="es-PR" sz="2000" b="0" i="0" u="sng" strike="noStrike" kern="1200" cap="none" spc="0" normalizeH="0" baseline="0" noProof="0" dirty="0" err="1">
                <a:ln>
                  <a:noFill/>
                </a:ln>
                <a:solidFill>
                  <a:srgbClr val="000000"/>
                </a:solidFill>
                <a:effectLst/>
                <a:uLnTx/>
                <a:uFillTx/>
                <a:latin typeface="Candara" panose="020E0502030303020204"/>
                <a:ea typeface="+mn-ea"/>
                <a:cs typeface="+mn-cs"/>
              </a:rPr>
              <a:t>Transportacion</a:t>
            </a:r>
            <a:r>
              <a:rPr kumimoji="0" lang="es-PR" sz="2000" b="0" i="0" u="sng" strike="noStrike" kern="1200" cap="none" spc="0" normalizeH="0" baseline="0" noProof="0" dirty="0">
                <a:ln>
                  <a:noFill/>
                </a:ln>
                <a:solidFill>
                  <a:srgbClr val="000000"/>
                </a:solidFill>
                <a:effectLst/>
                <a:uLnTx/>
                <a:uFillTx/>
                <a:latin typeface="Candara" panose="020E0502030303020204"/>
                <a:ea typeface="+mn-ea"/>
                <a:cs typeface="+mn-cs"/>
              </a:rPr>
              <a:t> SAEE</a:t>
            </a:r>
            <a:endParaRPr lang="es-PR">
              <a:ea typeface="+mn-ea"/>
              <a:cs typeface="+mn-cs"/>
            </a:endParaRPr>
          </a:p>
          <a:p>
            <a:pPr lvl="1">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Arecibo y </a:t>
            </a:r>
            <a:r>
              <a:rPr lang="es-PR" sz="2000" dirty="0">
                <a:solidFill>
                  <a:srgbClr val="000000"/>
                </a:solidFill>
                <a:latin typeface="Candara" panose="020E0502030303020204"/>
              </a:rPr>
              <a:t>Mayagüez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787-773-6217</a:t>
            </a:r>
            <a:endParaRPr lang="es-PR" sz="2000" b="0" i="0" u="none" strike="noStrike" kern="1200" cap="none" spc="0" normalizeH="0" baseline="0" noProof="0" dirty="0">
              <a:ln>
                <a:noFill/>
              </a:ln>
              <a:solidFill>
                <a:srgbClr val="000000"/>
              </a:solidFill>
              <a:effectLst/>
              <a:uLnTx/>
              <a:uFillTx/>
              <a:latin typeface="Candara" panose="020E0502030303020204"/>
            </a:endParaRPr>
          </a:p>
          <a:p>
            <a:pPr lvl="1">
              <a:defRPr/>
            </a:pPr>
            <a:r>
              <a:rPr lang="es-PR" sz="2000" dirty="0">
                <a:solidFill>
                  <a:srgbClr val="000000"/>
                </a:solidFill>
                <a:latin typeface="Candara" panose="020E0502030303020204"/>
              </a:rPr>
              <a:t>Bayamón</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 y Humacao</a:t>
            </a:r>
            <a:r>
              <a:rPr lang="es-PR" sz="2000" dirty="0">
                <a:solidFill>
                  <a:srgbClr val="000000"/>
                </a:solidFill>
                <a:latin typeface="Candara" panose="020E0502030303020204"/>
              </a:rPr>
              <a:t>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787-773-6216</a:t>
            </a:r>
            <a:endParaRPr lang="es-PR" sz="2000" b="0" i="0" u="none" strike="noStrike" kern="1200" cap="none" spc="0" normalizeH="0" baseline="0" noProof="0" dirty="0">
              <a:ln>
                <a:noFill/>
              </a:ln>
              <a:solidFill>
                <a:srgbClr val="000000"/>
              </a:solidFill>
              <a:effectLst/>
              <a:uLnTx/>
              <a:uFillTx/>
              <a:latin typeface="Candara" panose="020E0502030303020204"/>
            </a:endParaRPr>
          </a:p>
          <a:p>
            <a:pPr lvl="1">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Caguas y Ponce</a:t>
            </a:r>
            <a:r>
              <a:rPr lang="es-PR" sz="2000" dirty="0">
                <a:solidFill>
                  <a:srgbClr val="000000"/>
                </a:solidFill>
                <a:latin typeface="Candara" panose="020E0502030303020204"/>
              </a:rPr>
              <a:t>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787-773-6215</a:t>
            </a:r>
            <a:endParaRPr lang="es-PR" sz="2000" b="0" i="0" u="none" strike="noStrike" kern="1200" cap="none" spc="0" normalizeH="0" baseline="0" noProof="0" dirty="0">
              <a:ln>
                <a:noFill/>
              </a:ln>
              <a:solidFill>
                <a:srgbClr val="000000"/>
              </a:solidFill>
              <a:effectLst/>
              <a:uLnTx/>
              <a:uFillTx/>
              <a:latin typeface="Candara" panose="020E0502030303020204"/>
            </a:endParaRPr>
          </a:p>
          <a:p>
            <a:pPr lvl="1">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San Juan</a:t>
            </a:r>
            <a:r>
              <a:rPr lang="es-PR" sz="2000" dirty="0">
                <a:solidFill>
                  <a:srgbClr val="000000"/>
                </a:solidFill>
                <a:latin typeface="Candara" panose="020E0502030303020204"/>
              </a:rPr>
              <a:t>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787-773-2453	</a:t>
            </a:r>
            <a:endParaRPr kumimoji="0" lang="es-PR" sz="2000" b="0" i="0" u="sng" strike="noStrike" kern="1200" cap="none" spc="0" normalizeH="0" baseline="0" noProof="0" dirty="0">
              <a:ln>
                <a:noFill/>
              </a:ln>
              <a:solidFill>
                <a:srgbClr val="000000"/>
              </a:solidFill>
              <a:effectLst/>
              <a:uLnTx/>
              <a:uFillTx/>
              <a:latin typeface="Candara" panose="020E0502030303020204"/>
              <a:ea typeface="+mn-ea"/>
              <a:cs typeface="+mn-cs"/>
            </a:endParaRPr>
          </a:p>
          <a:p>
            <a:pPr>
              <a:defRPr/>
            </a:pPr>
            <a:endParaRPr lang="es-PR" sz="2000" u="sng" dirty="0">
              <a:solidFill>
                <a:srgbClr val="000000"/>
              </a:solidFill>
              <a:latin typeface="Candara" panose="020E0502030303020204"/>
            </a:endParaRPr>
          </a:p>
          <a:p>
            <a:pPr marL="228600" marR="0" lvl="0" indent="-228600" algn="l" defTabSz="914400">
              <a:lnSpc>
                <a:spcPct val="90000"/>
              </a:lnSpc>
              <a:spcBef>
                <a:spcPts val="1000"/>
              </a:spcBef>
              <a:spcAft>
                <a:spcPts val="0"/>
              </a:spcAft>
              <a:buClrTx/>
              <a:buSzTx/>
              <a:buFont typeface="Arial" panose="020B0604020202020204" pitchFamily="34" charset="0"/>
              <a:buChar char="•"/>
              <a:tabLst/>
              <a:defRPr/>
            </a:pPr>
            <a:r>
              <a:rPr kumimoji="0" lang="es-PR" sz="2000" b="0" i="0" u="sng" strike="noStrike" kern="1200" cap="none" spc="0" normalizeH="0" baseline="0" noProof="0" dirty="0">
                <a:ln>
                  <a:noFill/>
                </a:ln>
                <a:solidFill>
                  <a:srgbClr val="000000"/>
                </a:solidFill>
                <a:effectLst/>
                <a:uLnTx/>
                <a:uFillTx/>
                <a:latin typeface="Candara" panose="020E0502030303020204"/>
                <a:ea typeface="+mn-ea"/>
                <a:cs typeface="+mn-cs"/>
              </a:rPr>
              <a:t>Transportación Regular y Porteador</a:t>
            </a:r>
            <a:endParaRPr lang="es-PR" dirty="0">
              <a:ea typeface="+mn-ea"/>
              <a:cs typeface="+mn-cs"/>
            </a:endParaRPr>
          </a:p>
          <a:p>
            <a:pPr lvl="1">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José J. Ramos, director</a:t>
            </a:r>
            <a:r>
              <a:rPr lang="es-PR" sz="2000" dirty="0">
                <a:solidFill>
                  <a:srgbClr val="000000"/>
                </a:solidFill>
                <a:latin typeface="Candara" panose="020E0502030303020204"/>
              </a:rPr>
              <a:t>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rPr>
              <a:t>787-773-4102 </a:t>
            </a:r>
            <a:r>
              <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hlinkClick r:id="rId3"/>
              </a:rPr>
              <a:t>ramosdj@de.pr.gov</a:t>
            </a:r>
            <a:endParaRPr kumimoji="0" lang="es-PR" sz="20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PR" sz="2400" b="0" i="0" u="none" strike="noStrike" kern="1200" cap="none" spc="0" normalizeH="0" baseline="0" noProof="0" dirty="0">
              <a:ln>
                <a:noFill/>
              </a:ln>
              <a:solidFill>
                <a:srgbClr val="000000"/>
              </a:solidFill>
              <a:effectLst/>
              <a:uLnTx/>
              <a:uFillTx/>
              <a:latin typeface="Candara" panose="020E0502030303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819839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966EF2CA-A45F-0E15-2470-FD7D80EC948D}"/>
              </a:ext>
            </a:extLst>
          </p:cNvPr>
          <p:cNvPicPr>
            <a:picLocks noChangeAspect="1"/>
          </p:cNvPicPr>
          <p:nvPr/>
        </p:nvPicPr>
        <p:blipFill>
          <a:blip r:embed="rId2"/>
          <a:stretch>
            <a:fillRect/>
          </a:stretch>
        </p:blipFill>
        <p:spPr>
          <a:xfrm>
            <a:off x="-123986" y="0"/>
            <a:ext cx="12315986" cy="6858000"/>
          </a:xfrm>
          <a:prstGeom prst="rect">
            <a:avLst/>
          </a:prstGeom>
        </p:spPr>
      </p:pic>
    </p:spTree>
    <p:extLst>
      <p:ext uri="{BB962C8B-B14F-4D97-AF65-F5344CB8AC3E}">
        <p14:creationId xmlns:p14="http://schemas.microsoft.com/office/powerpoint/2010/main" val="336129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F1946-5D6C-A0AB-490E-6BB200C1DCCA}"/>
              </a:ext>
            </a:extLst>
          </p:cNvPr>
          <p:cNvPicPr>
            <a:picLocks noChangeAspect="1"/>
          </p:cNvPicPr>
          <p:nvPr/>
        </p:nvPicPr>
        <p:blipFill>
          <a:blip r:embed="rId2"/>
          <a:stretch>
            <a:fillRect/>
          </a:stretch>
        </p:blipFill>
        <p:spPr>
          <a:xfrm>
            <a:off x="0" y="377"/>
            <a:ext cx="12192000" cy="6857245"/>
          </a:xfrm>
          <a:prstGeom prst="rect">
            <a:avLst/>
          </a:prstGeom>
        </p:spPr>
      </p:pic>
      <p:sp>
        <p:nvSpPr>
          <p:cNvPr id="3" name="TextBox 2">
            <a:extLst>
              <a:ext uri="{FF2B5EF4-FFF2-40B4-BE49-F238E27FC236}">
                <a16:creationId xmlns:a16="http://schemas.microsoft.com/office/drawing/2014/main" id="{A47C7F6D-C974-96D2-A6A0-7CEC634EF163}"/>
              </a:ext>
            </a:extLst>
          </p:cNvPr>
          <p:cNvSpPr txBox="1"/>
          <p:nvPr/>
        </p:nvSpPr>
        <p:spPr>
          <a:xfrm>
            <a:off x="4767580" y="4069950"/>
            <a:ext cx="6202680" cy="996170"/>
          </a:xfrm>
          <a:prstGeom prst="rect">
            <a:avLst/>
          </a:prstGeom>
          <a:noFill/>
        </p:spPr>
        <p:txBody>
          <a:bodyPr wrap="square" lIns="91440" tIns="45720" rIns="91440" bIns="4572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Presentación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rPr>
              <a:t>Directrices de Transportación 22-23</a:t>
            </a:r>
          </a:p>
        </p:txBody>
      </p:sp>
      <p:sp>
        <p:nvSpPr>
          <p:cNvPr id="6" name="TextBox 5">
            <a:extLst>
              <a:ext uri="{FF2B5EF4-FFF2-40B4-BE49-F238E27FC236}">
                <a16:creationId xmlns:a16="http://schemas.microsoft.com/office/drawing/2014/main" id="{93EC6869-C598-DDAE-3119-7F0717B1C3F1}"/>
              </a:ext>
            </a:extLst>
          </p:cNvPr>
          <p:cNvSpPr txBox="1"/>
          <p:nvPr/>
        </p:nvSpPr>
        <p:spPr>
          <a:xfrm>
            <a:off x="967740" y="1103543"/>
            <a:ext cx="6202680" cy="615553"/>
          </a:xfrm>
          <a:prstGeom prst="rect">
            <a:avLst/>
          </a:prstGeom>
          <a:noFill/>
        </p:spPr>
        <p:txBody>
          <a:bodyPr wrap="square">
            <a:spAutoFit/>
          </a:bodyPr>
          <a:lstStyle/>
          <a:p>
            <a:r>
              <a:rPr kumimoji="0" lang="es-PR" sz="3400" b="1" i="0" strike="noStrike" kern="1200" cap="none" spc="0" normalizeH="0" baseline="0" noProof="0" dirty="0">
                <a:ln>
                  <a:noFill/>
                </a:ln>
                <a:solidFill>
                  <a:srgbClr val="000000"/>
                </a:solidFill>
                <a:uLnTx/>
                <a:uFillTx/>
                <a:latin typeface="Candara" panose="020E0502030303020204"/>
                <a:ea typeface="+mj-ea"/>
                <a:cs typeface="+mj-cs"/>
              </a:rPr>
              <a:t>Referencia</a:t>
            </a:r>
            <a:endParaRPr lang="en-US" sz="3400" b="1" dirty="0"/>
          </a:p>
        </p:txBody>
      </p:sp>
    </p:spTree>
    <p:extLst>
      <p:ext uri="{BB962C8B-B14F-4D97-AF65-F5344CB8AC3E}">
        <p14:creationId xmlns:p14="http://schemas.microsoft.com/office/powerpoint/2010/main" val="13813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D978C7-6FC3-1229-838A-501BE968F73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4BA852-FEA2-F74E-8449-60C107915D6D}"/>
              </a:ext>
            </a:extLst>
          </p:cNvPr>
          <p:cNvSpPr txBox="1">
            <a:spLocks/>
          </p:cNvSpPr>
          <p:nvPr/>
        </p:nvSpPr>
        <p:spPr>
          <a:xfrm>
            <a:off x="706409" y="1862004"/>
            <a:ext cx="3369942" cy="1363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R" sz="3400" b="1" dirty="0">
                <a:latin typeface="Candara" panose="020E0502030303020204" pitchFamily="34" charset="0"/>
              </a:rPr>
              <a:t>Tipos de transportación</a:t>
            </a:r>
          </a:p>
        </p:txBody>
      </p:sp>
      <p:sp>
        <p:nvSpPr>
          <p:cNvPr id="4" name="Content Placeholder 2">
            <a:extLst>
              <a:ext uri="{FF2B5EF4-FFF2-40B4-BE49-F238E27FC236}">
                <a16:creationId xmlns:a16="http://schemas.microsoft.com/office/drawing/2014/main" id="{3EA9D202-3717-6FA5-8238-B9B7F1C82C20}"/>
              </a:ext>
            </a:extLst>
          </p:cNvPr>
          <p:cNvSpPr txBox="1">
            <a:spLocks/>
          </p:cNvSpPr>
          <p:nvPr/>
        </p:nvSpPr>
        <p:spPr>
          <a:xfrm>
            <a:off x="5051246" y="3595715"/>
            <a:ext cx="6001109" cy="305925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428750" lvl="2" indent="-514350" algn="l">
              <a:buFont typeface="+mj-lt"/>
              <a:buAutoNum type="arabicPeriod"/>
            </a:pPr>
            <a:r>
              <a:rPr lang="es-PR" sz="2800" dirty="0">
                <a:latin typeface="+mj-lt"/>
              </a:rPr>
              <a:t>Regular</a:t>
            </a:r>
          </a:p>
          <a:p>
            <a:pPr marL="1428750" lvl="2" indent="-514350" algn="l">
              <a:buFont typeface="+mj-lt"/>
              <a:buAutoNum type="arabicPeriod"/>
            </a:pPr>
            <a:endParaRPr lang="es-PR" sz="2800" dirty="0">
              <a:latin typeface="+mj-lt"/>
            </a:endParaRPr>
          </a:p>
          <a:p>
            <a:pPr marL="1428750" lvl="2" indent="-514350" algn="l">
              <a:buFont typeface="+mj-lt"/>
              <a:buAutoNum type="arabicPeriod"/>
            </a:pPr>
            <a:r>
              <a:rPr lang="es-PR" sz="2800" dirty="0">
                <a:latin typeface="+mj-lt"/>
              </a:rPr>
              <a:t>Transportación por porteador</a:t>
            </a:r>
          </a:p>
          <a:p>
            <a:pPr marL="1428750" lvl="2" indent="-514350" algn="l">
              <a:buFont typeface="+mj-lt"/>
              <a:buAutoNum type="arabicPeriod"/>
            </a:pPr>
            <a:endParaRPr lang="es-PR" sz="2800" dirty="0">
              <a:latin typeface="+mj-lt"/>
            </a:endParaRPr>
          </a:p>
          <a:p>
            <a:pPr marL="1428750" lvl="2" indent="-514350" algn="l">
              <a:buFont typeface="+mj-lt"/>
              <a:buAutoNum type="arabicPeriod"/>
            </a:pPr>
            <a:r>
              <a:rPr lang="es-PR" sz="2800" b="1" dirty="0">
                <a:latin typeface="+mj-lt"/>
              </a:rPr>
              <a:t>Beca de transportación</a:t>
            </a:r>
            <a:endParaRPr lang="es-PR" sz="2800" b="1" dirty="0">
              <a:latin typeface="+mj-lt"/>
              <a:cs typeface="Calibri Light"/>
            </a:endParaRPr>
          </a:p>
          <a:p>
            <a:endParaRPr lang="es-PR" dirty="0"/>
          </a:p>
        </p:txBody>
      </p:sp>
    </p:spTree>
    <p:extLst>
      <p:ext uri="{BB962C8B-B14F-4D97-AF65-F5344CB8AC3E}">
        <p14:creationId xmlns:p14="http://schemas.microsoft.com/office/powerpoint/2010/main" val="156527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E26093-9C90-C050-052E-69AB3BC62D83}"/>
              </a:ext>
            </a:extLst>
          </p:cNvPr>
          <p:cNvPicPr>
            <a:picLocks noChangeAspect="1"/>
          </p:cNvPicPr>
          <p:nvPr/>
        </p:nvPicPr>
        <p:blipFill>
          <a:blip r:embed="rId2"/>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A2172523-DC41-E38D-FFAE-74F640A83122}"/>
              </a:ext>
            </a:extLst>
          </p:cNvPr>
          <p:cNvSpPr txBox="1">
            <a:spLocks/>
          </p:cNvSpPr>
          <p:nvPr/>
        </p:nvSpPr>
        <p:spPr>
          <a:xfrm>
            <a:off x="3498215" y="773692"/>
            <a:ext cx="6539308" cy="6443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R" sz="3400" b="1" dirty="0">
                <a:latin typeface="Candara" panose="020E0502030303020204" pitchFamily="34" charset="0"/>
              </a:rPr>
              <a:t>Criterios de elegibilidad</a:t>
            </a:r>
          </a:p>
        </p:txBody>
      </p:sp>
      <p:sp>
        <p:nvSpPr>
          <p:cNvPr id="9" name="TextBox 8">
            <a:extLst>
              <a:ext uri="{FF2B5EF4-FFF2-40B4-BE49-F238E27FC236}">
                <a16:creationId xmlns:a16="http://schemas.microsoft.com/office/drawing/2014/main" id="{2D948B8D-A237-D571-3042-E6D7379D1EF2}"/>
              </a:ext>
            </a:extLst>
          </p:cNvPr>
          <p:cNvSpPr txBox="1"/>
          <p:nvPr/>
        </p:nvSpPr>
        <p:spPr>
          <a:xfrm>
            <a:off x="1334135" y="1839679"/>
            <a:ext cx="9605010" cy="3976473"/>
          </a:xfrm>
          <a:prstGeom prst="rect">
            <a:avLst/>
          </a:prstGeom>
          <a:noFill/>
        </p:spPr>
        <p:txBody>
          <a:bodyPr wrap="square" lIns="91440" tIns="45720" rIns="91440" bIns="45720" anchor="t">
            <a:spAutoFit/>
          </a:bodyPr>
          <a:lstStyle/>
          <a:p>
            <a:pPr algn="just">
              <a:lnSpc>
                <a:spcPct val="90000"/>
              </a:lnSpc>
              <a:defRPr/>
            </a:pPr>
            <a:r>
              <a:rPr lang="es-PR" sz="2000" dirty="0">
                <a:solidFill>
                  <a:srgbClr val="000000"/>
                </a:solidFill>
                <a:latin typeface="Candara" panose="020E0502030303020204"/>
                <a:ea typeface="Calibri" panose="020F0502020204030204" pitchFamily="34" charset="0"/>
              </a:rPr>
              <a:t>El</a:t>
            </a: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Comité de Programación y ubicación (COMPU) debe considerar:</a:t>
            </a:r>
            <a:endParaRPr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800100" marR="0" lvl="1" indent="-342900" algn="l" defTabSz="914400" rtl="0" eaLnBrk="1" fontAlgn="auto" latinLnBrk="0" hangingPunct="1">
              <a:lnSpc>
                <a:spcPct val="200000"/>
              </a:lnSpc>
              <a:spcBef>
                <a:spcPts val="0"/>
              </a:spcBef>
              <a:spcAft>
                <a:spcPts val="0"/>
              </a:spcAft>
              <a:buClrTx/>
              <a:buSzTx/>
              <a:buFont typeface="+mj-lt"/>
              <a:buAutoNum type="arabicPeriod"/>
              <a:tabLst>
                <a:tab pos="685800" algn="l"/>
              </a:tabLst>
              <a:defRPr/>
            </a:pPr>
            <a:r>
              <a:rPr kumimoji="0" lang="en-US"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la </a:t>
            </a: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necesidad del servicio;</a:t>
            </a:r>
            <a:endParaRPr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800100" marR="0" lvl="1" indent="-342900" algn="l" defTabSz="914400" rtl="0" eaLnBrk="1" fontAlgn="auto" latinLnBrk="0" hangingPunct="1">
              <a:lnSpc>
                <a:spcPct val="200000"/>
              </a:lnSpc>
              <a:spcBef>
                <a:spcPts val="0"/>
              </a:spcBef>
              <a:spcAft>
                <a:spcPts val="0"/>
              </a:spcAft>
              <a:buClrTx/>
              <a:buSzTx/>
              <a:buFont typeface="+mj-lt"/>
              <a:buAutoNum type="arabicPeriod"/>
              <a:tabLst>
                <a:tab pos="685800" algn="l"/>
              </a:tabLst>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la naturaleza y severidad del </a:t>
            </a:r>
            <a:r>
              <a:rPr lang="es-PR" sz="2000" dirty="0">
                <a:solidFill>
                  <a:srgbClr val="000000"/>
                </a:solidFill>
                <a:latin typeface="Candara" panose="020E0502030303020204"/>
                <a:ea typeface="Calibri" panose="020F0502020204030204" pitchFamily="34" charset="0"/>
              </a:rPr>
              <a:t>impedimento</a:t>
            </a: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a:t>
            </a:r>
            <a:endParaRPr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800100" marR="0" lvl="1" indent="-342900" algn="l" defTabSz="914400" rtl="0" eaLnBrk="1" fontAlgn="auto" latinLnBrk="0" hangingPunct="1">
              <a:lnSpc>
                <a:spcPct val="200000"/>
              </a:lnSpc>
              <a:spcBef>
                <a:spcPts val="0"/>
              </a:spcBef>
              <a:spcAft>
                <a:spcPts val="0"/>
              </a:spcAft>
              <a:buClrTx/>
              <a:buSzTx/>
              <a:buFont typeface="+mj-lt"/>
              <a:buAutoNum type="arabicPeriod"/>
              <a:tabLst>
                <a:tab pos="685800" algn="l"/>
              </a:tabLst>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la distancia entre la escuela o centro de servicio y el </a:t>
            </a:r>
            <a:r>
              <a:rPr lang="es-PR" sz="2000" dirty="0">
                <a:solidFill>
                  <a:srgbClr val="000000"/>
                </a:solidFill>
                <a:latin typeface="Candara" panose="020E0502030303020204"/>
                <a:ea typeface="Calibri" panose="020F0502020204030204" pitchFamily="34" charset="0"/>
              </a:rPr>
              <a:t>hogar</a:t>
            </a: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a:t>
            </a:r>
            <a:endParaRPr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800100" marR="0" lvl="1" indent="-342900" algn="just" defTabSz="914400" rtl="0" eaLnBrk="1" fontAlgn="auto" latinLnBrk="0" hangingPunct="1">
              <a:lnSpc>
                <a:spcPct val="200000"/>
              </a:lnSpc>
              <a:spcBef>
                <a:spcPts val="0"/>
              </a:spcBef>
              <a:spcAft>
                <a:spcPts val="0"/>
              </a:spcAft>
              <a:buClrTx/>
              <a:buSzTx/>
              <a:buFont typeface="+mj-lt"/>
              <a:buAutoNum type="arabicPeriod"/>
              <a:tabLst>
                <a:tab pos="685800" algn="l"/>
              </a:tabLst>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la disponibilidad del servicio de transportación pública en el área geográfica considerada; </a:t>
            </a:r>
            <a:endParaRPr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800100" marR="0" lvl="1" indent="-342900" algn="just" defTabSz="914400" rtl="0" eaLnBrk="1" fontAlgn="auto" latinLnBrk="0" hangingPunct="1">
              <a:lnSpc>
                <a:spcPct val="200000"/>
              </a:lnSpc>
              <a:spcBef>
                <a:spcPts val="0"/>
              </a:spcBef>
              <a:spcAft>
                <a:spcPts val="0"/>
              </a:spcAft>
              <a:buClrTx/>
              <a:buSzTx/>
              <a:buFont typeface="+mj-lt"/>
              <a:buAutoNum type="arabicPeriod"/>
              <a:tabLst>
                <a:tab pos="685800" algn="l"/>
              </a:tabLst>
              <a:defRPr/>
            </a:pP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la capacidad y disponibilidad del </a:t>
            </a:r>
            <a:r>
              <a:rPr lang="es-PR" sz="2000" dirty="0">
                <a:solidFill>
                  <a:srgbClr val="000000"/>
                </a:solidFill>
                <a:latin typeface="Candara" panose="020E0502030303020204"/>
                <a:ea typeface="Calibri" panose="020F0502020204030204" pitchFamily="34" charset="0"/>
              </a:rPr>
              <a:t>padre</a:t>
            </a:r>
            <a:r>
              <a:rPr kumimoji="0"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en proveer la transportación necesaria.</a:t>
            </a:r>
            <a:endParaRPr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p:txBody>
      </p:sp>
    </p:spTree>
    <p:extLst>
      <p:ext uri="{BB962C8B-B14F-4D97-AF65-F5344CB8AC3E}">
        <p14:creationId xmlns:p14="http://schemas.microsoft.com/office/powerpoint/2010/main" val="266479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9749CE-C881-EF16-C902-7AEEC6E2CE12}"/>
              </a:ext>
            </a:extLst>
          </p:cNvPr>
          <p:cNvPicPr>
            <a:picLocks noChangeAspect="1"/>
          </p:cNvPicPr>
          <p:nvPr/>
        </p:nvPicPr>
        <p:blipFill>
          <a:blip r:embed="rId2"/>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23C3350-3B6B-66F7-F7B6-1C3877A636BE}"/>
              </a:ext>
            </a:extLst>
          </p:cNvPr>
          <p:cNvSpPr txBox="1">
            <a:spLocks/>
          </p:cNvSpPr>
          <p:nvPr/>
        </p:nvSpPr>
        <p:spPr>
          <a:xfrm>
            <a:off x="1340664" y="916529"/>
            <a:ext cx="8569743" cy="86652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lang="es-PR" sz="2800" b="0" i="0" u="none" strike="noStrike" kern="1200" cap="none" spc="0" normalizeH="0" baseline="0" noProof="0" dirty="0">
                <a:ln>
                  <a:noFill/>
                </a:ln>
                <a:effectLst/>
                <a:uLnTx/>
                <a:uFillTx/>
                <a:latin typeface="Candara" panose="020E0502030303020204"/>
                <a:ea typeface="Calibri" panose="020F0502020204030204" pitchFamily="34" charset="0"/>
              </a:rPr>
            </a:br>
            <a:r>
              <a:rPr kumimoji="0" lang="es-PR" sz="2800" b="1"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j-cs"/>
              </a:rPr>
              <a:t>¿Cuándo puede </a:t>
            </a:r>
            <a:r>
              <a:rPr kumimoji="0" lang="es-PR" sz="2800" b="1" u="sng"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j-cs"/>
              </a:rPr>
              <a:t>no</a:t>
            </a:r>
            <a:r>
              <a:rPr kumimoji="0" lang="es-PR" sz="2800" b="1"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j-cs"/>
              </a:rPr>
              <a:t> ser necesario el servicio de transportación?</a:t>
            </a:r>
            <a:r>
              <a:rPr kumimoji="0" lang="es-PR" sz="3400" b="1"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j-cs"/>
              </a:rPr>
              <a:t> </a:t>
            </a:r>
            <a:br>
              <a:rPr lang="es-PR" sz="2800" b="1" u="none" strike="noStrike" kern="1200" cap="none" spc="0" normalizeH="0" baseline="0" noProof="0" dirty="0">
                <a:ln>
                  <a:noFill/>
                </a:ln>
                <a:effectLst/>
                <a:uLnTx/>
                <a:uFillTx/>
                <a:latin typeface="Candara" panose="020E0502030303020204"/>
                <a:ea typeface="Calibri" panose="020F0502020204030204" pitchFamily="34" charset="0"/>
              </a:rPr>
            </a:br>
            <a:endParaRPr kumimoji="0" lang="es-PR" sz="2800" b="1" u="none" strike="noStrike" kern="1200" cap="none" spc="0" normalizeH="0" baseline="0" noProof="0" dirty="0">
              <a:ln>
                <a:noFill/>
              </a:ln>
              <a:solidFill>
                <a:srgbClr val="000000"/>
              </a:solidFill>
              <a:effectLst/>
              <a:uLnTx/>
              <a:uFillTx/>
              <a:latin typeface="Candara" panose="020E0502030303020204"/>
              <a:ea typeface="+mj-ea"/>
              <a:cs typeface="+mj-cs"/>
            </a:endParaRPr>
          </a:p>
        </p:txBody>
      </p:sp>
      <p:sp>
        <p:nvSpPr>
          <p:cNvPr id="6" name="Content Placeholder 2">
            <a:extLst>
              <a:ext uri="{FF2B5EF4-FFF2-40B4-BE49-F238E27FC236}">
                <a16:creationId xmlns:a16="http://schemas.microsoft.com/office/drawing/2014/main" id="{DA3C82B9-8F16-4AE0-22AB-81EDBBEC7087}"/>
              </a:ext>
            </a:extLst>
          </p:cNvPr>
          <p:cNvSpPr txBox="1">
            <a:spLocks/>
          </p:cNvSpPr>
          <p:nvPr/>
        </p:nvSpPr>
        <p:spPr>
          <a:xfrm>
            <a:off x="4072548" y="2206460"/>
            <a:ext cx="7369224" cy="34831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PR" sz="24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endParaRPr>
          </a:p>
          <a:p>
            <a:pPr marL="800100" lvl="1" indent="-342900" algn="just">
              <a:lnSpc>
                <a:spcPct val="100000"/>
              </a:lnSpc>
              <a:spcBef>
                <a:spcPts val="0"/>
              </a:spcBef>
              <a:buFont typeface="+mj-lt"/>
              <a:buAutoNum type="arabicPeriod"/>
              <a:tabLst>
                <a:tab pos="685800" algn="l"/>
              </a:tabLst>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La</a:t>
            </a:r>
            <a:r>
              <a:rPr lang="es-PR" sz="1800" dirty="0">
                <a:solidFill>
                  <a:srgbClr val="000000"/>
                </a:solidFill>
                <a:latin typeface="Candara" panose="020E0502030303020204"/>
                <a:ea typeface="Calibri" panose="020F0502020204030204" pitchFamily="34" charset="0"/>
              </a:rPr>
              <a:t> necesidad del estudiante </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no </a:t>
            </a:r>
            <a:r>
              <a:rPr lang="es-PR" sz="1800" dirty="0">
                <a:solidFill>
                  <a:srgbClr val="000000"/>
                </a:solidFill>
                <a:latin typeface="Candara" panose="020E0502030303020204"/>
                <a:ea typeface="Calibri" panose="020F0502020204030204" pitchFamily="34" charset="0"/>
              </a:rPr>
              <a:t>impide</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que asista a la escuela en igualdad de condiciones con los demás compañeros;</a:t>
            </a:r>
            <a:endParaRPr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685800" algn="l"/>
              </a:tabLst>
              <a:defRPr/>
            </a:pPr>
            <a:endParaRPr kumimoji="0" lang="es-PR" sz="14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endParaRPr>
          </a:p>
          <a:p>
            <a:pPr marL="800100" lvl="1" indent="-342900" algn="just">
              <a:lnSpc>
                <a:spcPct val="100000"/>
              </a:lnSpc>
              <a:spcBef>
                <a:spcPts val="0"/>
              </a:spcBef>
              <a:buFont typeface="+mj-lt"/>
              <a:buAutoNum type="arabicPeriod" startAt="2"/>
              <a:tabLst>
                <a:tab pos="685800" algn="l"/>
              </a:tabLst>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El padre transporta a otro(s) hijo(s) a la misma escuela o a otra escuela en la misma ruta o área </a:t>
            </a:r>
            <a:r>
              <a:rPr lang="es-PR" sz="1800" dirty="0">
                <a:solidFill>
                  <a:srgbClr val="000000"/>
                </a:solidFill>
                <a:latin typeface="Candara" panose="020E0502030303020204"/>
                <a:ea typeface="Calibri" panose="020F0502020204030204" pitchFamily="34" charset="0"/>
              </a:rPr>
              <a:t>geográfica</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a:t>
            </a:r>
            <a:endParaRPr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800100" marR="0" lvl="1" indent="-342900" algn="just" defTabSz="914400" rtl="0" eaLnBrk="1" fontAlgn="auto" latinLnBrk="0" hangingPunct="1">
              <a:lnSpc>
                <a:spcPct val="100000"/>
              </a:lnSpc>
              <a:spcBef>
                <a:spcPts val="0"/>
              </a:spcBef>
              <a:spcAft>
                <a:spcPts val="0"/>
              </a:spcAft>
              <a:buClrTx/>
              <a:buSzTx/>
              <a:buFont typeface="+mj-lt"/>
              <a:buAutoNum type="arabicPeriod" startAt="2"/>
              <a:tabLst>
                <a:tab pos="685800" algn="l"/>
              </a:tabLst>
              <a:defRPr/>
            </a:pPr>
            <a:endPar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endParaRPr>
          </a:p>
          <a:p>
            <a:pPr marL="800100" marR="0" lvl="1" indent="-342900" algn="just" defTabSz="914400" rtl="0" eaLnBrk="1" fontAlgn="auto" latinLnBrk="0" hangingPunct="1">
              <a:lnSpc>
                <a:spcPct val="100000"/>
              </a:lnSpc>
              <a:spcBef>
                <a:spcPts val="0"/>
              </a:spcBef>
              <a:spcAft>
                <a:spcPts val="0"/>
              </a:spcAft>
              <a:buClrTx/>
              <a:buSzTx/>
              <a:buFont typeface="+mj-lt"/>
              <a:buAutoNum type="arabicPeriod" startAt="2"/>
              <a:tabLst>
                <a:tab pos="685800" algn="l"/>
              </a:tabLst>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Los padres trabajan en el área geográfica donde está localizada la escuela </a:t>
            </a:r>
            <a:r>
              <a:rPr lang="es-PR" sz="1800" dirty="0">
                <a:solidFill>
                  <a:srgbClr val="000000"/>
                </a:solidFill>
                <a:latin typeface="Candara" panose="020E0502030303020204"/>
                <a:ea typeface="Calibri" panose="020F0502020204030204" pitchFamily="34" charset="0"/>
              </a:rPr>
              <a:t>recomendada</a:t>
            </a: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a:t>
            </a:r>
            <a:endParaRPr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685800" algn="l"/>
              </a:tabLst>
              <a:defRPr/>
            </a:pPr>
            <a:endPar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endParaRPr>
          </a:p>
          <a:p>
            <a:pPr marL="800100" marR="0" lvl="1" indent="-342900" algn="just" defTabSz="914400" rtl="0" eaLnBrk="1" fontAlgn="auto" latinLnBrk="0" hangingPunct="1">
              <a:lnSpc>
                <a:spcPct val="100000"/>
              </a:lnSpc>
              <a:spcBef>
                <a:spcPts val="0"/>
              </a:spcBef>
              <a:spcAft>
                <a:spcPts val="0"/>
              </a:spcAft>
              <a:buClrTx/>
              <a:buSzTx/>
              <a:buFont typeface="+mj-lt"/>
              <a:buAutoNum type="arabicPeriod" startAt="4"/>
              <a:tabLst>
                <a:tab pos="685800" algn="l"/>
              </a:tabLst>
              <a:defRPr/>
            </a:pPr>
            <a:r>
              <a:rPr kumimoji="0" lang="es-PR" sz="18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Cuando los servicios de terapia están disponibles en la escuela a la cual asiste el estudiante.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PR" sz="2800" b="0" i="0" u="none" strike="noStrike" kern="1200" cap="none" spc="0" normalizeH="0" baseline="0" noProof="0" dirty="0">
              <a:ln>
                <a:noFill/>
              </a:ln>
              <a:solidFill>
                <a:srgbClr val="000000"/>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428206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80D9F-27D2-35CB-7E43-8DE9DDD7AAA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DF29EF-B419-404F-A2FA-86DAEDF9F55A}"/>
              </a:ext>
            </a:extLst>
          </p:cNvPr>
          <p:cNvSpPr txBox="1">
            <a:spLocks/>
          </p:cNvSpPr>
          <p:nvPr/>
        </p:nvSpPr>
        <p:spPr>
          <a:xfrm>
            <a:off x="585829" y="1644124"/>
            <a:ext cx="3658765" cy="138284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s-PR" sz="3200" b="1" i="0" u="none" strike="noStrike" kern="1200" cap="none" spc="0" normalizeH="0" baseline="0" noProof="0" dirty="0">
                <a:ln>
                  <a:noFill/>
                </a:ln>
                <a:solidFill>
                  <a:srgbClr val="000000"/>
                </a:solidFill>
                <a:effectLst/>
                <a:uLnTx/>
                <a:uFillTx/>
                <a:latin typeface="Candara" panose="020E0502030303020204"/>
                <a:ea typeface="+mj-ea"/>
                <a:cs typeface="+mj-cs"/>
              </a:rPr>
              <a:t>¿Cuándo el </a:t>
            </a:r>
            <a:r>
              <a:rPr lang="es-PR" sz="3200" b="1" dirty="0">
                <a:solidFill>
                  <a:srgbClr val="000000"/>
                </a:solidFill>
                <a:latin typeface="Candara" panose="020E0502030303020204"/>
              </a:rPr>
              <a:t>servicio </a:t>
            </a:r>
            <a:r>
              <a:rPr kumimoji="0" lang="es-PR" sz="3200" b="1" i="0" u="none" strike="noStrike" kern="1200" cap="none" spc="0" normalizeH="0" baseline="0" noProof="0" dirty="0">
                <a:ln>
                  <a:noFill/>
                </a:ln>
                <a:solidFill>
                  <a:srgbClr val="000000"/>
                </a:solidFill>
                <a:effectLst/>
                <a:uLnTx/>
                <a:uFillTx/>
                <a:latin typeface="Candara" panose="020E0502030303020204"/>
                <a:ea typeface="+mj-ea"/>
                <a:cs typeface="+mj-cs"/>
              </a:rPr>
              <a:t>de transportación </a:t>
            </a:r>
            <a:r>
              <a:rPr kumimoji="0" lang="es-PR" sz="3200" b="1" i="0" u="sng" strike="noStrike" kern="1200" cap="none" spc="0" normalizeH="0" baseline="0" noProof="0" dirty="0">
                <a:ln>
                  <a:noFill/>
                </a:ln>
                <a:solidFill>
                  <a:srgbClr val="000000"/>
                </a:solidFill>
                <a:effectLst/>
                <a:uLnTx/>
                <a:uFillTx/>
                <a:latin typeface="Candara" panose="020E0502030303020204"/>
                <a:ea typeface="+mj-ea"/>
                <a:cs typeface="+mj-cs"/>
              </a:rPr>
              <a:t>no</a:t>
            </a:r>
            <a:r>
              <a:rPr kumimoji="0" lang="es-PR" sz="3200" b="1" i="0" u="none" strike="noStrike" kern="1200" cap="none" spc="0" normalizeH="0" baseline="0" noProof="0" dirty="0">
                <a:ln>
                  <a:noFill/>
                </a:ln>
                <a:solidFill>
                  <a:srgbClr val="000000"/>
                </a:solidFill>
                <a:effectLst/>
                <a:uLnTx/>
                <a:uFillTx/>
                <a:latin typeface="Candara" panose="020E0502030303020204"/>
                <a:ea typeface="+mj-ea"/>
                <a:cs typeface="+mj-cs"/>
              </a:rPr>
              <a:t> se recomienda?</a:t>
            </a:r>
            <a:r>
              <a:rPr lang="es-PR" sz="3400" b="1" dirty="0">
                <a:solidFill>
                  <a:srgbClr val="000000"/>
                </a:solidFill>
                <a:latin typeface="Candara" panose="020E0502030303020204"/>
              </a:rPr>
              <a:t> </a:t>
            </a:r>
            <a:endParaRPr kumimoji="0" lang="es-PR" sz="3400" b="1" i="0" u="none" strike="noStrike" kern="1200" cap="none" spc="0" normalizeH="0" baseline="0" noProof="0" dirty="0">
              <a:ln>
                <a:noFill/>
              </a:ln>
              <a:solidFill>
                <a:srgbClr val="000000"/>
              </a:solidFill>
              <a:effectLst/>
              <a:uLnTx/>
              <a:uFillTx/>
              <a:latin typeface="Candara" panose="020E0502030303020204"/>
              <a:ea typeface="+mj-ea"/>
              <a:cs typeface="+mj-cs"/>
            </a:endParaRPr>
          </a:p>
        </p:txBody>
      </p:sp>
      <p:sp>
        <p:nvSpPr>
          <p:cNvPr id="4" name="Content Placeholder 2">
            <a:extLst>
              <a:ext uri="{FF2B5EF4-FFF2-40B4-BE49-F238E27FC236}">
                <a16:creationId xmlns:a16="http://schemas.microsoft.com/office/drawing/2014/main" id="{A012BDA7-0A38-9C45-867C-F05FDA320E54}"/>
              </a:ext>
            </a:extLst>
          </p:cNvPr>
          <p:cNvSpPr txBox="1">
            <a:spLocks/>
          </p:cNvSpPr>
          <p:nvPr/>
        </p:nvSpPr>
        <p:spPr>
          <a:xfrm>
            <a:off x="5543909" y="3432790"/>
            <a:ext cx="5801375" cy="21241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tab pos="457200" algn="l"/>
              </a:tabLst>
              <a:defRPr/>
            </a:pPr>
            <a:endParaRPr lang="es-PR" sz="20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342900" indent="-342900" algn="just">
              <a:spcBef>
                <a:spcPts val="0"/>
              </a:spcBef>
              <a:buFont typeface="+mj-lt"/>
              <a:buAutoNum type="arabicPeriod"/>
              <a:defRPr/>
            </a:pPr>
            <a:r>
              <a:rPr kumimoji="0" lang="es-PR" sz="24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El COMPU ha ofrecido una ubicación apropiada</a:t>
            </a:r>
            <a:r>
              <a:rPr lang="es-PR" sz="2400" dirty="0">
                <a:solidFill>
                  <a:srgbClr val="000000"/>
                </a:solidFill>
                <a:latin typeface="Candara" panose="020E0502030303020204"/>
                <a:ea typeface="Calibri" panose="020F0502020204030204" pitchFamily="34" charset="0"/>
              </a:rPr>
              <a:t> y</a:t>
            </a:r>
            <a:r>
              <a:rPr kumimoji="0" lang="es-PR" sz="24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el </a:t>
            </a:r>
            <a:r>
              <a:rPr lang="es-PR" sz="2400" dirty="0">
                <a:solidFill>
                  <a:srgbClr val="000000"/>
                </a:solidFill>
                <a:latin typeface="Candara" panose="020E0502030303020204"/>
                <a:ea typeface="Calibri" panose="020F0502020204030204" pitchFamily="34" charset="0"/>
              </a:rPr>
              <a:t>padre </a:t>
            </a:r>
            <a:r>
              <a:rPr kumimoji="0" lang="es-PR" sz="24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unilateralmente, decide ubicar al estudiante en otra escuela</a:t>
            </a:r>
            <a:r>
              <a:rPr lang="es-PR" sz="2400" dirty="0">
                <a:solidFill>
                  <a:srgbClr val="000000"/>
                </a:solidFill>
                <a:latin typeface="Candara" panose="020E0502030303020204"/>
                <a:ea typeface="Calibri" panose="020F0502020204030204" pitchFamily="34" charset="0"/>
              </a:rPr>
              <a:t> </a:t>
            </a:r>
            <a:r>
              <a:rPr kumimoji="0" lang="es-PR" sz="24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rPr>
              <a:t> debido a consideraciones de preferencia o conveniencia familiar.</a:t>
            </a:r>
            <a:endParaRPr lang="es-PR" sz="24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endParaRPr>
          </a:p>
          <a:p>
            <a:pPr marL="114300" marR="0" lvl="0" indent="-342900" algn="l" defTabSz="914400" rtl="0" eaLnBrk="1" fontAlgn="auto" latinLnBrk="0" hangingPunct="1">
              <a:lnSpc>
                <a:spcPct val="90000"/>
              </a:lnSpc>
              <a:spcBef>
                <a:spcPts val="0"/>
              </a:spcBef>
              <a:spcAft>
                <a:spcPts val="0"/>
              </a:spcAft>
              <a:buClrTx/>
              <a:buSzTx/>
              <a:buFont typeface="+mj-lt"/>
              <a:buAutoNum type="arabicPeriod"/>
              <a:tabLst>
                <a:tab pos="457200" algn="l"/>
              </a:tabLst>
              <a:defRPr/>
            </a:pPr>
            <a:endParaRPr kumimoji="0" lang="es-PR" sz="16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tab pos="457200" algn="l"/>
              </a:tabLst>
              <a:defRPr/>
            </a:pPr>
            <a:endParaRPr kumimoji="0" lang="es-PR" sz="1600" b="0" i="0" u="none" strike="noStrike" kern="1200" cap="none" spc="0" normalizeH="0" baseline="0" noProof="0" dirty="0">
              <a:ln>
                <a:noFill/>
              </a:ln>
              <a:solidFill>
                <a:srgbClr val="000000"/>
              </a:solidFill>
              <a:effectLst/>
              <a:uLnTx/>
              <a:uFillTx/>
              <a:latin typeface="Candara" panose="020E0502030303020204"/>
              <a:ea typeface="Calibri" panose="020F0502020204030204" pitchFamily="34" charset="0"/>
              <a:cs typeface="+mn-cs"/>
            </a:endParaRPr>
          </a:p>
        </p:txBody>
      </p:sp>
    </p:spTree>
    <p:extLst>
      <p:ext uri="{BB962C8B-B14F-4D97-AF65-F5344CB8AC3E}">
        <p14:creationId xmlns:p14="http://schemas.microsoft.com/office/powerpoint/2010/main" val="3385445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3654</Words>
  <Application>Microsoft Office PowerPoint</Application>
  <PresentationFormat>Widescreen</PresentationFormat>
  <Paragraphs>383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CUBE EVENTS</dc:creator>
  <cp:lastModifiedBy>Nemesis Morales Vazquez</cp:lastModifiedBy>
  <cp:revision>771</cp:revision>
  <cp:lastPrinted>2022-11-22T18:05:13Z</cp:lastPrinted>
  <dcterms:created xsi:type="dcterms:W3CDTF">2022-08-04T15:09:43Z</dcterms:created>
  <dcterms:modified xsi:type="dcterms:W3CDTF">2022-11-28T21:38:45Z</dcterms:modified>
</cp:coreProperties>
</file>