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1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1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1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1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2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2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24.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2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6.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2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28.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2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3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3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32.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3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3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3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3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37.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38.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39.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40.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41.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42.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4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4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0"/>
  </p:notesMasterIdLst>
  <p:sldIdLst>
    <p:sldId id="263" r:id="rId5"/>
    <p:sldId id="256" r:id="rId6"/>
    <p:sldId id="264" r:id="rId7"/>
    <p:sldId id="259" r:id="rId8"/>
    <p:sldId id="265" r:id="rId9"/>
    <p:sldId id="266" r:id="rId10"/>
    <p:sldId id="267" r:id="rId11"/>
    <p:sldId id="268" r:id="rId12"/>
    <p:sldId id="275" r:id="rId13"/>
    <p:sldId id="276" r:id="rId14"/>
    <p:sldId id="277" r:id="rId15"/>
    <p:sldId id="278" r:id="rId16"/>
    <p:sldId id="279" r:id="rId17"/>
    <p:sldId id="280" r:id="rId18"/>
    <p:sldId id="269" r:id="rId19"/>
    <p:sldId id="270" r:id="rId20"/>
    <p:sldId id="271" r:id="rId21"/>
    <p:sldId id="272" r:id="rId22"/>
    <p:sldId id="281" r:id="rId23"/>
    <p:sldId id="273" r:id="rId24"/>
    <p:sldId id="274" r:id="rId25"/>
    <p:sldId id="282" r:id="rId26"/>
    <p:sldId id="283" r:id="rId27"/>
    <p:sldId id="284" r:id="rId28"/>
    <p:sldId id="285" r:id="rId29"/>
    <p:sldId id="288" r:id="rId30"/>
    <p:sldId id="286" r:id="rId31"/>
    <p:sldId id="290" r:id="rId32"/>
    <p:sldId id="287" r:id="rId33"/>
    <p:sldId id="289"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22" r:id="rId62"/>
    <p:sldId id="318" r:id="rId63"/>
    <p:sldId id="323" r:id="rId64"/>
    <p:sldId id="324" r:id="rId65"/>
    <p:sldId id="325" r:id="rId66"/>
    <p:sldId id="319" r:id="rId67"/>
    <p:sldId id="320" r:id="rId68"/>
    <p:sldId id="321" r:id="rId69"/>
  </p:sldIdLst>
  <p:sldSz cx="12192000" cy="6858000"/>
  <p:notesSz cx="7010400" cy="9296400"/>
  <p:defaultText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belisa Marín Díaz" initials="MMD" lastIdx="3" clrIdx="0">
    <p:extLst>
      <p:ext uri="{19B8F6BF-5375-455C-9EA6-DF929625EA0E}">
        <p15:presenceInfo xmlns:p15="http://schemas.microsoft.com/office/powerpoint/2012/main" userId="S-1-5-21-563427895-1067060301-1850952788-16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DE6"/>
    <a:srgbClr val="CF17CF"/>
    <a:srgbClr val="F7563B"/>
    <a:srgbClr val="CC99FF"/>
    <a:srgbClr val="4FE561"/>
    <a:srgbClr val="E8500C"/>
    <a:srgbClr val="62F63A"/>
    <a:srgbClr val="D123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5EBE53-5EA9-4C5B-A3D8-EAF2FEAA7557}" v="2" dt="2022-11-30T18:35:05.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87530" autoAdjust="0"/>
  </p:normalViewPr>
  <p:slideViewPr>
    <p:cSldViewPr snapToGrid="0">
      <p:cViewPr varScale="1">
        <p:scale>
          <a:sx n="93" d="100"/>
          <a:sy n="93" d="100"/>
        </p:scale>
        <p:origin x="1206"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erva Serpa Fernández" userId="69c9d07b-3b8e-48fe-b931-a60262e1f534" providerId="ADAL" clId="{AA5EBE53-5EA9-4C5B-A3D8-EAF2FEAA7557}"/>
    <pc:docChg chg="undo custSel addSld delSld modSld">
      <pc:chgData name="Minerva Serpa Fernández" userId="69c9d07b-3b8e-48fe-b931-a60262e1f534" providerId="ADAL" clId="{AA5EBE53-5EA9-4C5B-A3D8-EAF2FEAA7557}" dt="2022-11-30T18:35:39.709" v="15" actId="47"/>
      <pc:docMkLst>
        <pc:docMk/>
      </pc:docMkLst>
      <pc:sldChg chg="addSp mod">
        <pc:chgData name="Minerva Serpa Fernández" userId="69c9d07b-3b8e-48fe-b931-a60262e1f534" providerId="ADAL" clId="{AA5EBE53-5EA9-4C5B-A3D8-EAF2FEAA7557}" dt="2022-11-30T18:33:13.499" v="0" actId="11529"/>
        <pc:sldMkLst>
          <pc:docMk/>
          <pc:sldMk cId="2482949161" sldId="290"/>
        </pc:sldMkLst>
        <pc:spChg chg="add">
          <ac:chgData name="Minerva Serpa Fernández" userId="69c9d07b-3b8e-48fe-b931-a60262e1f534" providerId="ADAL" clId="{AA5EBE53-5EA9-4C5B-A3D8-EAF2FEAA7557}" dt="2022-11-30T18:33:13.499" v="0" actId="11529"/>
          <ac:spMkLst>
            <pc:docMk/>
            <pc:sldMk cId="2482949161" sldId="290"/>
            <ac:spMk id="5" creationId="{7DAAB166-D008-1814-2D1F-BCE5066AE154}"/>
          </ac:spMkLst>
        </pc:spChg>
      </pc:sldChg>
      <pc:sldChg chg="new del">
        <pc:chgData name="Minerva Serpa Fernández" userId="69c9d07b-3b8e-48fe-b931-a60262e1f534" providerId="ADAL" clId="{AA5EBE53-5EA9-4C5B-A3D8-EAF2FEAA7557}" dt="2022-11-30T18:34:54.467" v="2" actId="680"/>
        <pc:sldMkLst>
          <pc:docMk/>
          <pc:sldMk cId="1468605117" sldId="326"/>
        </pc:sldMkLst>
      </pc:sldChg>
      <pc:sldChg chg="addSp delSp modSp add del mod">
        <pc:chgData name="Minerva Serpa Fernández" userId="69c9d07b-3b8e-48fe-b931-a60262e1f534" providerId="ADAL" clId="{AA5EBE53-5EA9-4C5B-A3D8-EAF2FEAA7557}" dt="2022-11-30T18:35:39.709" v="15" actId="47"/>
        <pc:sldMkLst>
          <pc:docMk/>
          <pc:sldMk cId="2134780303" sldId="326"/>
        </pc:sldMkLst>
        <pc:spChg chg="del mod">
          <ac:chgData name="Minerva Serpa Fernández" userId="69c9d07b-3b8e-48fe-b931-a60262e1f534" providerId="ADAL" clId="{AA5EBE53-5EA9-4C5B-A3D8-EAF2FEAA7557}" dt="2022-11-30T18:35:04.397" v="6" actId="478"/>
          <ac:spMkLst>
            <pc:docMk/>
            <pc:sldMk cId="2134780303" sldId="326"/>
            <ac:spMk id="9" creationId="{B1DC05F9-48F2-8F5A-0D2E-59AB50A4B83F}"/>
          </ac:spMkLst>
        </pc:spChg>
        <pc:picChg chg="add del mod">
          <ac:chgData name="Minerva Serpa Fernández" userId="69c9d07b-3b8e-48fe-b931-a60262e1f534" providerId="ADAL" clId="{AA5EBE53-5EA9-4C5B-A3D8-EAF2FEAA7557}" dt="2022-11-30T18:35:09.147" v="9" actId="478"/>
          <ac:picMkLst>
            <pc:docMk/>
            <pc:sldMk cId="2134780303" sldId="326"/>
            <ac:picMk id="4" creationId="{BD8F8C85-9AB8-C9CA-D22F-3AE4F90C2A09}"/>
          </ac:picMkLst>
        </pc:picChg>
        <pc:picChg chg="del">
          <ac:chgData name="Minerva Serpa Fernández" userId="69c9d07b-3b8e-48fe-b931-a60262e1f534" providerId="ADAL" clId="{AA5EBE53-5EA9-4C5B-A3D8-EAF2FEAA7557}" dt="2022-11-30T18:35:02.152" v="4" actId="478"/>
          <ac:picMkLst>
            <pc:docMk/>
            <pc:sldMk cId="2134780303" sldId="326"/>
            <ac:picMk id="5" creationId="{12A364A1-5D34-2E4F-EE06-496D203F6BBB}"/>
          </ac:picMkLst>
        </pc:picChg>
        <pc:picChg chg="add del mod">
          <ac:chgData name="Minerva Serpa Fernández" userId="69c9d07b-3b8e-48fe-b931-a60262e1f534" providerId="ADAL" clId="{AA5EBE53-5EA9-4C5B-A3D8-EAF2FEAA7557}" dt="2022-11-30T18:35:38.234" v="14" actId="478"/>
          <ac:picMkLst>
            <pc:docMk/>
            <pc:sldMk cId="2134780303" sldId="326"/>
            <ac:picMk id="10" creationId="{C68815F0-7D77-C986-9C78-151566555E0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71854-B2DE-4A33-9679-BA8A774D10C1}"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s-PR"/>
        </a:p>
      </dgm:t>
    </dgm:pt>
    <dgm:pt modelId="{49C7CC0B-EDE9-4845-AFEC-58B3DC130E5C}">
      <dgm:prSet phldrT="[Text]"/>
      <dgm:spPr/>
      <dgm:t>
        <a:bodyPr/>
        <a:lstStyle/>
        <a:p>
          <a:r>
            <a:rPr lang="es-PR" b="1" dirty="0">
              <a:solidFill>
                <a:schemeClr val="tx1"/>
              </a:solidFill>
            </a:rPr>
            <a:t>ORIENTACIÓN</a:t>
          </a:r>
        </a:p>
        <a:p>
          <a:r>
            <a:rPr lang="es-PR" b="1" dirty="0">
              <a:solidFill>
                <a:schemeClr val="tx1"/>
              </a:solidFill>
            </a:rPr>
            <a:t>1  de diciembre</a:t>
          </a:r>
        </a:p>
      </dgm:t>
    </dgm:pt>
    <dgm:pt modelId="{D6198742-56B1-47BF-8AD5-C1D666898678}" type="parTrans" cxnId="{EEB1050A-6037-4F83-8B0D-92CEAF851953}">
      <dgm:prSet/>
      <dgm:spPr/>
      <dgm:t>
        <a:bodyPr/>
        <a:lstStyle/>
        <a:p>
          <a:endParaRPr lang="es-PR"/>
        </a:p>
      </dgm:t>
    </dgm:pt>
    <dgm:pt modelId="{449EDD58-697D-415D-A814-3F527D02E310}" type="sibTrans" cxnId="{EEB1050A-6037-4F83-8B0D-92CEAF851953}">
      <dgm:prSet/>
      <dgm:spPr/>
      <dgm:t>
        <a:bodyPr/>
        <a:lstStyle/>
        <a:p>
          <a:endParaRPr lang="es-PR"/>
        </a:p>
      </dgm:t>
    </dgm:pt>
    <dgm:pt modelId="{5B0756C3-5994-404B-8BB0-533AF654CA59}">
      <dgm:prSet phldrT="[Text]"/>
      <dgm:spPr/>
      <dgm:t>
        <a:bodyPr/>
        <a:lstStyle/>
        <a:p>
          <a:endParaRPr lang="es-PR" dirty="0"/>
        </a:p>
      </dgm:t>
    </dgm:pt>
    <dgm:pt modelId="{EB49E5F5-C5F5-41FD-BC82-FFD2CF2008F5}" type="parTrans" cxnId="{454C3471-85E2-4D8C-B1A9-094BC1D657A3}">
      <dgm:prSet/>
      <dgm:spPr/>
      <dgm:t>
        <a:bodyPr/>
        <a:lstStyle/>
        <a:p>
          <a:endParaRPr lang="es-PR"/>
        </a:p>
      </dgm:t>
    </dgm:pt>
    <dgm:pt modelId="{55ACB563-AE54-4503-94C6-64135BBF66F3}" type="sibTrans" cxnId="{454C3471-85E2-4D8C-B1A9-094BC1D657A3}">
      <dgm:prSet/>
      <dgm:spPr/>
      <dgm:t>
        <a:bodyPr/>
        <a:lstStyle/>
        <a:p>
          <a:endParaRPr lang="es-PR"/>
        </a:p>
      </dgm:t>
    </dgm:pt>
    <dgm:pt modelId="{DF51FE52-8346-4732-93C4-31106B77FC83}">
      <dgm:prSet phldrT="[Text]"/>
      <dgm:spPr/>
      <dgm:t>
        <a:bodyPr/>
        <a:lstStyle/>
        <a:p>
          <a:r>
            <a:rPr lang="es-PR" dirty="0"/>
            <a:t>Calendario de visitas.</a:t>
          </a:r>
        </a:p>
      </dgm:t>
    </dgm:pt>
    <dgm:pt modelId="{27A36904-7448-42CC-9172-524AB958A4E2}" type="parTrans" cxnId="{62A06F39-3FC5-4F94-BB36-DB7BD4A6728A}">
      <dgm:prSet/>
      <dgm:spPr/>
      <dgm:t>
        <a:bodyPr/>
        <a:lstStyle/>
        <a:p>
          <a:endParaRPr lang="es-PR"/>
        </a:p>
      </dgm:t>
    </dgm:pt>
    <dgm:pt modelId="{7A388875-6C5F-4377-B409-B8475CC47AC5}" type="sibTrans" cxnId="{62A06F39-3FC5-4F94-BB36-DB7BD4A6728A}">
      <dgm:prSet/>
      <dgm:spPr/>
      <dgm:t>
        <a:bodyPr/>
        <a:lstStyle/>
        <a:p>
          <a:endParaRPr lang="es-PR"/>
        </a:p>
      </dgm:t>
    </dgm:pt>
    <dgm:pt modelId="{8560DDDF-CC5E-48D5-97DC-3D9F7EFB37D5}">
      <dgm:prSet phldrT="[Text]"/>
      <dgm:spPr/>
      <dgm:t>
        <a:bodyPr/>
        <a:lstStyle/>
        <a:p>
          <a:r>
            <a:rPr lang="es-PR" b="1" dirty="0">
              <a:solidFill>
                <a:schemeClr val="tx1"/>
              </a:solidFill>
            </a:rPr>
            <a:t>EVALUACIÓN FORMATIVA </a:t>
          </a:r>
        </a:p>
        <a:p>
          <a:r>
            <a:rPr lang="es-PR" b="1" dirty="0">
              <a:solidFill>
                <a:schemeClr val="tx1"/>
              </a:solidFill>
            </a:rPr>
            <a:t>5 de diciembre al 10 de marzo</a:t>
          </a:r>
        </a:p>
      </dgm:t>
    </dgm:pt>
    <dgm:pt modelId="{4D8E44FD-4291-4CDD-BA9B-E0A012C06C87}" type="parTrans" cxnId="{406C470A-28B2-4F74-A81E-C5B3E71B3A22}">
      <dgm:prSet/>
      <dgm:spPr/>
      <dgm:t>
        <a:bodyPr/>
        <a:lstStyle/>
        <a:p>
          <a:endParaRPr lang="es-PR"/>
        </a:p>
      </dgm:t>
    </dgm:pt>
    <dgm:pt modelId="{0BE27742-D810-4E29-A786-DF0822627573}" type="sibTrans" cxnId="{406C470A-28B2-4F74-A81E-C5B3E71B3A22}">
      <dgm:prSet/>
      <dgm:spPr/>
      <dgm:t>
        <a:bodyPr/>
        <a:lstStyle/>
        <a:p>
          <a:endParaRPr lang="es-PR"/>
        </a:p>
      </dgm:t>
    </dgm:pt>
    <dgm:pt modelId="{F041EF51-64CB-406B-91D6-DEF28A104925}">
      <dgm:prSet phldrT="[Text]"/>
      <dgm:spPr/>
      <dgm:t>
        <a:bodyPr/>
        <a:lstStyle/>
        <a:p>
          <a:r>
            <a:rPr lang="es-PR" dirty="0"/>
            <a:t>Orientación al personal docente. </a:t>
          </a:r>
        </a:p>
      </dgm:t>
    </dgm:pt>
    <dgm:pt modelId="{4ED30B96-3ADA-41F5-B2E5-2093F3498AFF}" type="parTrans" cxnId="{9AB644C2-726D-41DF-8776-DA5A5D224E3F}">
      <dgm:prSet/>
      <dgm:spPr/>
      <dgm:t>
        <a:bodyPr/>
        <a:lstStyle/>
        <a:p>
          <a:endParaRPr lang="es-PR"/>
        </a:p>
      </dgm:t>
    </dgm:pt>
    <dgm:pt modelId="{2A2550F7-D57E-4EA6-8F9E-27AA94CAB9F8}" type="sibTrans" cxnId="{9AB644C2-726D-41DF-8776-DA5A5D224E3F}">
      <dgm:prSet/>
      <dgm:spPr/>
      <dgm:t>
        <a:bodyPr/>
        <a:lstStyle/>
        <a:p>
          <a:endParaRPr lang="es-PR"/>
        </a:p>
      </dgm:t>
    </dgm:pt>
    <dgm:pt modelId="{E9B2F458-5477-4F80-BF57-7D7BC33F075F}">
      <dgm:prSet phldrT="[Text]"/>
      <dgm:spPr/>
      <dgm:t>
        <a:bodyPr/>
        <a:lstStyle/>
        <a:p>
          <a:r>
            <a:rPr lang="es-PR" dirty="0"/>
            <a:t> Calendarización de eventos en PCS.</a:t>
          </a:r>
        </a:p>
      </dgm:t>
    </dgm:pt>
    <dgm:pt modelId="{838B3C5E-956D-4565-B10D-958B050B94A0}" type="parTrans" cxnId="{CAAE2C82-DAE2-4CB0-A057-EDF023A29AAF}">
      <dgm:prSet/>
      <dgm:spPr/>
      <dgm:t>
        <a:bodyPr/>
        <a:lstStyle/>
        <a:p>
          <a:endParaRPr lang="es-PR"/>
        </a:p>
      </dgm:t>
    </dgm:pt>
    <dgm:pt modelId="{B2BB675A-6B1F-40CF-A67E-0BDEAF6228F5}" type="sibTrans" cxnId="{CAAE2C82-DAE2-4CB0-A057-EDF023A29AAF}">
      <dgm:prSet/>
      <dgm:spPr/>
      <dgm:t>
        <a:bodyPr/>
        <a:lstStyle/>
        <a:p>
          <a:endParaRPr lang="es-PR"/>
        </a:p>
      </dgm:t>
    </dgm:pt>
    <dgm:pt modelId="{DFEA6049-951F-4E0A-A91B-15F9C6F29FD7}">
      <dgm:prSet phldrT="[Text]"/>
      <dgm:spPr/>
      <dgm:t>
        <a:bodyPr/>
        <a:lstStyle/>
        <a:p>
          <a:r>
            <a:rPr lang="es-PR" b="1" dirty="0">
              <a:solidFill>
                <a:schemeClr val="tx1"/>
              </a:solidFill>
            </a:rPr>
            <a:t>EVALUACIÓN SUMATIVA</a:t>
          </a:r>
        </a:p>
        <a:p>
          <a:r>
            <a:rPr lang="es-PR" b="1" dirty="0">
              <a:solidFill>
                <a:schemeClr val="tx1"/>
              </a:solidFill>
            </a:rPr>
            <a:t>13 de marzo al 9 de junio</a:t>
          </a:r>
        </a:p>
      </dgm:t>
    </dgm:pt>
    <dgm:pt modelId="{61A5F239-1078-4635-B521-9C67BB4FF52E}" type="parTrans" cxnId="{96B79A0F-02EA-40CF-9F53-3C05166317E3}">
      <dgm:prSet/>
      <dgm:spPr/>
      <dgm:t>
        <a:bodyPr/>
        <a:lstStyle/>
        <a:p>
          <a:endParaRPr lang="es-PR"/>
        </a:p>
      </dgm:t>
    </dgm:pt>
    <dgm:pt modelId="{3B76F780-924A-4B89-B581-E45385EFEF59}" type="sibTrans" cxnId="{96B79A0F-02EA-40CF-9F53-3C05166317E3}">
      <dgm:prSet/>
      <dgm:spPr/>
      <dgm:t>
        <a:bodyPr/>
        <a:lstStyle/>
        <a:p>
          <a:endParaRPr lang="es-PR"/>
        </a:p>
      </dgm:t>
    </dgm:pt>
    <dgm:pt modelId="{20A64A20-BB2F-4C19-9452-02CACAA6C706}">
      <dgm:prSet phldrT="[Text]"/>
      <dgm:spPr/>
      <dgm:t>
        <a:bodyPr/>
        <a:lstStyle/>
        <a:p>
          <a:r>
            <a:rPr lang="es-PR" dirty="0"/>
            <a:t> Calendarización de eventos.</a:t>
          </a:r>
        </a:p>
      </dgm:t>
    </dgm:pt>
    <dgm:pt modelId="{DC257706-3F1F-46AF-83A7-0DBCF5149AB3}" type="parTrans" cxnId="{BE2295F4-183F-4C27-9E9C-3067DA069F95}">
      <dgm:prSet/>
      <dgm:spPr/>
      <dgm:t>
        <a:bodyPr/>
        <a:lstStyle/>
        <a:p>
          <a:endParaRPr lang="es-PR"/>
        </a:p>
      </dgm:t>
    </dgm:pt>
    <dgm:pt modelId="{6A96D6DB-15BB-41BD-BF3F-DD240541F972}" type="sibTrans" cxnId="{BE2295F4-183F-4C27-9E9C-3067DA069F95}">
      <dgm:prSet/>
      <dgm:spPr/>
      <dgm:t>
        <a:bodyPr/>
        <a:lstStyle/>
        <a:p>
          <a:endParaRPr lang="es-PR"/>
        </a:p>
      </dgm:t>
    </dgm:pt>
    <dgm:pt modelId="{E63E51BE-C104-404A-8710-6870AB6024EB}">
      <dgm:prSet phldrT="[Text]"/>
      <dgm:spPr/>
      <dgm:t>
        <a:bodyPr/>
        <a:lstStyle/>
        <a:p>
          <a:r>
            <a:rPr lang="es-PR" dirty="0"/>
            <a:t> Discutir la evaluación.</a:t>
          </a:r>
        </a:p>
      </dgm:t>
    </dgm:pt>
    <dgm:pt modelId="{A9388BA5-3725-4AC5-9674-2B7A2175AB13}" type="parTrans" cxnId="{AEE2F5D2-F55C-485C-A090-145DF4E5694A}">
      <dgm:prSet/>
      <dgm:spPr/>
      <dgm:t>
        <a:bodyPr/>
        <a:lstStyle/>
        <a:p>
          <a:endParaRPr lang="es-PR"/>
        </a:p>
      </dgm:t>
    </dgm:pt>
    <dgm:pt modelId="{6D3F5A5A-563D-4FD4-B4DE-244AC6B84A11}" type="sibTrans" cxnId="{AEE2F5D2-F55C-485C-A090-145DF4E5694A}">
      <dgm:prSet/>
      <dgm:spPr/>
      <dgm:t>
        <a:bodyPr/>
        <a:lstStyle/>
        <a:p>
          <a:endParaRPr lang="es-PR"/>
        </a:p>
      </dgm:t>
    </dgm:pt>
    <dgm:pt modelId="{5D5D5CD5-EE79-49F4-8301-3313D4B1FC58}">
      <dgm:prSet phldrT="[Text]"/>
      <dgm:spPr/>
      <dgm:t>
        <a:bodyPr/>
        <a:lstStyle/>
        <a:p>
          <a:r>
            <a:rPr lang="es-PR" dirty="0"/>
            <a:t>Instrumentos.</a:t>
          </a:r>
        </a:p>
      </dgm:t>
    </dgm:pt>
    <dgm:pt modelId="{AC89D3AC-12AC-4BC8-9C1C-AD5958A340CF}" type="parTrans" cxnId="{6B584BB0-E4B8-428D-9430-95A6C68CB80D}">
      <dgm:prSet/>
      <dgm:spPr/>
      <dgm:t>
        <a:bodyPr/>
        <a:lstStyle/>
        <a:p>
          <a:endParaRPr lang="es-PR"/>
        </a:p>
      </dgm:t>
    </dgm:pt>
    <dgm:pt modelId="{CAFE903D-4097-49B4-86E6-E5AC331EA4D6}" type="sibTrans" cxnId="{6B584BB0-E4B8-428D-9430-95A6C68CB80D}">
      <dgm:prSet/>
      <dgm:spPr/>
      <dgm:t>
        <a:bodyPr/>
        <a:lstStyle/>
        <a:p>
          <a:endParaRPr lang="es-PR"/>
        </a:p>
      </dgm:t>
    </dgm:pt>
    <dgm:pt modelId="{7A7CDACC-D65B-44BF-9CF7-4F18CE60DBA7}">
      <dgm:prSet phldrT="[Text]"/>
      <dgm:spPr/>
      <dgm:t>
        <a:bodyPr/>
        <a:lstStyle/>
        <a:p>
          <a:r>
            <a:rPr lang="es-PR" dirty="0"/>
            <a:t>Material informativo en el DE digital Académico.</a:t>
          </a:r>
        </a:p>
      </dgm:t>
    </dgm:pt>
    <dgm:pt modelId="{2999AC9B-2028-47B6-8493-10729974FF07}" type="parTrans" cxnId="{173F2930-1821-4039-B96C-31B93BD8D3C5}">
      <dgm:prSet/>
      <dgm:spPr/>
      <dgm:t>
        <a:bodyPr/>
        <a:lstStyle/>
        <a:p>
          <a:endParaRPr lang="es-PR"/>
        </a:p>
      </dgm:t>
    </dgm:pt>
    <dgm:pt modelId="{8E0A1A29-3981-4492-961E-6EBD977683DC}" type="sibTrans" cxnId="{173F2930-1821-4039-B96C-31B93BD8D3C5}">
      <dgm:prSet/>
      <dgm:spPr/>
      <dgm:t>
        <a:bodyPr/>
        <a:lstStyle/>
        <a:p>
          <a:endParaRPr lang="es-PR"/>
        </a:p>
      </dgm:t>
    </dgm:pt>
    <dgm:pt modelId="{543D61E6-43B0-4F5F-86AE-0582FB51B3F8}">
      <dgm:prSet phldrT="[Text]"/>
      <dgm:spPr/>
      <dgm:t>
        <a:bodyPr/>
        <a:lstStyle/>
        <a:p>
          <a:r>
            <a:rPr lang="es-PR" dirty="0"/>
            <a:t> Aprobar o rechazar la evaluación.</a:t>
          </a:r>
        </a:p>
      </dgm:t>
    </dgm:pt>
    <dgm:pt modelId="{4014AA57-7B22-4F5A-9106-347F591F7027}" type="parTrans" cxnId="{01E3199F-A181-4DE2-8BDA-4D66DB8BEB80}">
      <dgm:prSet/>
      <dgm:spPr/>
      <dgm:t>
        <a:bodyPr/>
        <a:lstStyle/>
        <a:p>
          <a:endParaRPr lang="es-PR"/>
        </a:p>
      </dgm:t>
    </dgm:pt>
    <dgm:pt modelId="{2D753849-E2B1-4417-9F54-F7FDB30D4F80}" type="sibTrans" cxnId="{01E3199F-A181-4DE2-8BDA-4D66DB8BEB80}">
      <dgm:prSet/>
      <dgm:spPr/>
      <dgm:t>
        <a:bodyPr/>
        <a:lstStyle/>
        <a:p>
          <a:endParaRPr lang="es-PR"/>
        </a:p>
      </dgm:t>
    </dgm:pt>
    <dgm:pt modelId="{B72CEA0E-C95C-4231-88AD-FB293475100B}">
      <dgm:prSet phldrT="[Text]"/>
      <dgm:spPr/>
      <dgm:t>
        <a:bodyPr/>
        <a:lstStyle/>
        <a:p>
          <a:r>
            <a:rPr lang="es-PR" dirty="0"/>
            <a:t>Discutir la evaluación.</a:t>
          </a:r>
        </a:p>
      </dgm:t>
    </dgm:pt>
    <dgm:pt modelId="{CDBB9CAB-D41D-4E2A-A3D3-4B69C26354B5}" type="parTrans" cxnId="{4C957C94-16B7-4D57-B6EC-8B997B46AFC8}">
      <dgm:prSet/>
      <dgm:spPr/>
      <dgm:t>
        <a:bodyPr/>
        <a:lstStyle/>
        <a:p>
          <a:endParaRPr lang="es-PR"/>
        </a:p>
      </dgm:t>
    </dgm:pt>
    <dgm:pt modelId="{FF0C8747-825A-4F9C-9E8A-5590BDB25B63}" type="sibTrans" cxnId="{4C957C94-16B7-4D57-B6EC-8B997B46AFC8}">
      <dgm:prSet/>
      <dgm:spPr/>
      <dgm:t>
        <a:bodyPr/>
        <a:lstStyle/>
        <a:p>
          <a:endParaRPr lang="es-PR"/>
        </a:p>
      </dgm:t>
    </dgm:pt>
    <dgm:pt modelId="{11D2E55C-2544-4ECF-A91F-0695F9906BB9}">
      <dgm:prSet phldrT="[Text]"/>
      <dgm:spPr/>
      <dgm:t>
        <a:bodyPr/>
        <a:lstStyle/>
        <a:p>
          <a:r>
            <a:rPr lang="es-PR" dirty="0"/>
            <a:t>Aprobar o rechazar la evaluación.</a:t>
          </a:r>
        </a:p>
      </dgm:t>
    </dgm:pt>
    <dgm:pt modelId="{8C2E086F-5482-498A-9824-CBCA8FF266C4}" type="parTrans" cxnId="{BA1CEBC6-8DD7-4C3C-A3BE-6BDB9DF88D5F}">
      <dgm:prSet/>
      <dgm:spPr/>
      <dgm:t>
        <a:bodyPr/>
        <a:lstStyle/>
        <a:p>
          <a:endParaRPr lang="es-PR"/>
        </a:p>
      </dgm:t>
    </dgm:pt>
    <dgm:pt modelId="{5ADFB1FC-A291-47B2-A6BD-816DD530D1A2}" type="sibTrans" cxnId="{BA1CEBC6-8DD7-4C3C-A3BE-6BDB9DF88D5F}">
      <dgm:prSet/>
      <dgm:spPr/>
      <dgm:t>
        <a:bodyPr/>
        <a:lstStyle/>
        <a:p>
          <a:endParaRPr lang="es-PR"/>
        </a:p>
      </dgm:t>
    </dgm:pt>
    <dgm:pt modelId="{524C21BC-4300-4DC4-89FA-BE9C18AECF7B}">
      <dgm:prSet phldrT="[Text]"/>
      <dgm:spPr/>
      <dgm:t>
        <a:bodyPr/>
        <a:lstStyle/>
        <a:p>
          <a:r>
            <a:rPr lang="es-PR" dirty="0"/>
            <a:t>Completar la evaluación.</a:t>
          </a:r>
        </a:p>
      </dgm:t>
    </dgm:pt>
    <dgm:pt modelId="{D2A02DDD-3B23-40E9-99DF-52895DA62621}" type="parTrans" cxnId="{2234B8E5-3495-41AE-A6FB-D4FEE86C6379}">
      <dgm:prSet/>
      <dgm:spPr/>
      <dgm:t>
        <a:bodyPr/>
        <a:lstStyle/>
        <a:p>
          <a:endParaRPr lang="es-PR"/>
        </a:p>
      </dgm:t>
    </dgm:pt>
    <dgm:pt modelId="{0DCA3EB4-9073-4C36-AED7-84F0408EFD78}" type="sibTrans" cxnId="{2234B8E5-3495-41AE-A6FB-D4FEE86C6379}">
      <dgm:prSet/>
      <dgm:spPr/>
      <dgm:t>
        <a:bodyPr/>
        <a:lstStyle/>
        <a:p>
          <a:endParaRPr lang="es-PR"/>
        </a:p>
      </dgm:t>
    </dgm:pt>
    <dgm:pt modelId="{BC8C38BE-4D7F-4186-BB21-4AA44B263C70}">
      <dgm:prSet phldrT="[Text]"/>
      <dgm:spPr/>
      <dgm:t>
        <a:bodyPr/>
        <a:lstStyle/>
        <a:p>
          <a:r>
            <a:rPr lang="es-PR" dirty="0"/>
            <a:t>Completar la evaluación.</a:t>
          </a:r>
        </a:p>
      </dgm:t>
    </dgm:pt>
    <dgm:pt modelId="{C45304C8-7EAB-42CF-B33F-5832D539F352}" type="parTrans" cxnId="{0653D2BF-65C7-4B8F-9A66-65EFF3C4CB8E}">
      <dgm:prSet/>
      <dgm:spPr/>
      <dgm:t>
        <a:bodyPr/>
        <a:lstStyle/>
        <a:p>
          <a:endParaRPr lang="es-PR"/>
        </a:p>
      </dgm:t>
    </dgm:pt>
    <dgm:pt modelId="{3FB07F05-DC9D-4FC1-AB7B-071EE735914F}" type="sibTrans" cxnId="{0653D2BF-65C7-4B8F-9A66-65EFF3C4CB8E}">
      <dgm:prSet/>
      <dgm:spPr/>
      <dgm:t>
        <a:bodyPr/>
        <a:lstStyle/>
        <a:p>
          <a:endParaRPr lang="es-PR"/>
        </a:p>
      </dgm:t>
    </dgm:pt>
    <dgm:pt modelId="{7FF1C5AF-18FE-4A11-B437-30DC6A34730C}" type="pres">
      <dgm:prSet presAssocID="{B1171854-B2DE-4A33-9679-BA8A774D10C1}" presName="Name0" presStyleCnt="0">
        <dgm:presLayoutVars>
          <dgm:dir/>
          <dgm:animLvl val="lvl"/>
          <dgm:resizeHandles val="exact"/>
        </dgm:presLayoutVars>
      </dgm:prSet>
      <dgm:spPr/>
    </dgm:pt>
    <dgm:pt modelId="{AA6F5054-E621-48DF-9586-0571C2A9E328}" type="pres">
      <dgm:prSet presAssocID="{B1171854-B2DE-4A33-9679-BA8A774D10C1}" presName="tSp" presStyleCnt="0"/>
      <dgm:spPr/>
    </dgm:pt>
    <dgm:pt modelId="{EDCD6B00-CD1A-4B2A-BC56-F85339200C70}" type="pres">
      <dgm:prSet presAssocID="{B1171854-B2DE-4A33-9679-BA8A774D10C1}" presName="bSp" presStyleCnt="0"/>
      <dgm:spPr/>
    </dgm:pt>
    <dgm:pt modelId="{8ADA1887-1F77-4DF9-AA3B-2142AFC46559}" type="pres">
      <dgm:prSet presAssocID="{B1171854-B2DE-4A33-9679-BA8A774D10C1}" presName="process" presStyleCnt="0"/>
      <dgm:spPr/>
    </dgm:pt>
    <dgm:pt modelId="{FAD82A26-1776-4EEC-9BE2-DC2A357D95A1}" type="pres">
      <dgm:prSet presAssocID="{49C7CC0B-EDE9-4845-AFEC-58B3DC130E5C}" presName="composite1" presStyleCnt="0"/>
      <dgm:spPr/>
    </dgm:pt>
    <dgm:pt modelId="{3E4A9818-AE76-4D18-A12A-2DD9D663DBCF}" type="pres">
      <dgm:prSet presAssocID="{49C7CC0B-EDE9-4845-AFEC-58B3DC130E5C}" presName="dummyNode1" presStyleLbl="node1" presStyleIdx="0" presStyleCnt="3"/>
      <dgm:spPr/>
    </dgm:pt>
    <dgm:pt modelId="{B69CB840-0FA8-4B88-8EAB-F78E4D0BFCC8}" type="pres">
      <dgm:prSet presAssocID="{49C7CC0B-EDE9-4845-AFEC-58B3DC130E5C}" presName="childNode1" presStyleLbl="bgAcc1" presStyleIdx="0" presStyleCnt="3">
        <dgm:presLayoutVars>
          <dgm:bulletEnabled val="1"/>
        </dgm:presLayoutVars>
      </dgm:prSet>
      <dgm:spPr/>
    </dgm:pt>
    <dgm:pt modelId="{632BA9BB-E43F-4D18-B0CC-E40471ED3401}" type="pres">
      <dgm:prSet presAssocID="{49C7CC0B-EDE9-4845-AFEC-58B3DC130E5C}" presName="childNode1tx" presStyleLbl="bgAcc1" presStyleIdx="0" presStyleCnt="3">
        <dgm:presLayoutVars>
          <dgm:bulletEnabled val="1"/>
        </dgm:presLayoutVars>
      </dgm:prSet>
      <dgm:spPr/>
    </dgm:pt>
    <dgm:pt modelId="{D5EC3A08-7C29-43CD-AD7E-4190D06A179A}" type="pres">
      <dgm:prSet presAssocID="{49C7CC0B-EDE9-4845-AFEC-58B3DC130E5C}" presName="parentNode1" presStyleLbl="node1" presStyleIdx="0" presStyleCnt="3">
        <dgm:presLayoutVars>
          <dgm:chMax val="1"/>
          <dgm:bulletEnabled val="1"/>
        </dgm:presLayoutVars>
      </dgm:prSet>
      <dgm:spPr/>
    </dgm:pt>
    <dgm:pt modelId="{DEBAAE49-A95F-4E3C-A376-A38C76421745}" type="pres">
      <dgm:prSet presAssocID="{49C7CC0B-EDE9-4845-AFEC-58B3DC130E5C}" presName="connSite1" presStyleCnt="0"/>
      <dgm:spPr/>
    </dgm:pt>
    <dgm:pt modelId="{10BCF10D-2595-49D3-81D8-C4F7C5F4113C}" type="pres">
      <dgm:prSet presAssocID="{449EDD58-697D-415D-A814-3F527D02E310}" presName="Name9" presStyleLbl="sibTrans2D1" presStyleIdx="0" presStyleCnt="2" custScaleX="114598" custLinFactNeighborX="-3110" custLinFactNeighborY="-7603"/>
      <dgm:spPr/>
    </dgm:pt>
    <dgm:pt modelId="{19CFA03F-E462-43D7-B950-1AC3ADF85693}" type="pres">
      <dgm:prSet presAssocID="{8560DDDF-CC5E-48D5-97DC-3D9F7EFB37D5}" presName="composite2" presStyleCnt="0"/>
      <dgm:spPr/>
    </dgm:pt>
    <dgm:pt modelId="{8A41577A-6CAF-4721-B178-81DF2F2CC66A}" type="pres">
      <dgm:prSet presAssocID="{8560DDDF-CC5E-48D5-97DC-3D9F7EFB37D5}" presName="dummyNode2" presStyleLbl="node1" presStyleIdx="0" presStyleCnt="3"/>
      <dgm:spPr/>
    </dgm:pt>
    <dgm:pt modelId="{D06884EF-B47C-49B9-A23A-0F535DD49C17}" type="pres">
      <dgm:prSet presAssocID="{8560DDDF-CC5E-48D5-97DC-3D9F7EFB37D5}" presName="childNode2" presStyleLbl="bgAcc1" presStyleIdx="1" presStyleCnt="3">
        <dgm:presLayoutVars>
          <dgm:bulletEnabled val="1"/>
        </dgm:presLayoutVars>
      </dgm:prSet>
      <dgm:spPr/>
    </dgm:pt>
    <dgm:pt modelId="{347B2824-8F0D-4CDE-8570-54B42C13D47C}" type="pres">
      <dgm:prSet presAssocID="{8560DDDF-CC5E-48D5-97DC-3D9F7EFB37D5}" presName="childNode2tx" presStyleLbl="bgAcc1" presStyleIdx="1" presStyleCnt="3">
        <dgm:presLayoutVars>
          <dgm:bulletEnabled val="1"/>
        </dgm:presLayoutVars>
      </dgm:prSet>
      <dgm:spPr/>
    </dgm:pt>
    <dgm:pt modelId="{B1837CE2-5C3A-4BD7-8036-8D32CC3B673D}" type="pres">
      <dgm:prSet presAssocID="{8560DDDF-CC5E-48D5-97DC-3D9F7EFB37D5}" presName="parentNode2" presStyleLbl="node1" presStyleIdx="1" presStyleCnt="3">
        <dgm:presLayoutVars>
          <dgm:chMax val="0"/>
          <dgm:bulletEnabled val="1"/>
        </dgm:presLayoutVars>
      </dgm:prSet>
      <dgm:spPr/>
    </dgm:pt>
    <dgm:pt modelId="{FC945018-8F9C-421F-ABCD-BFF756AA6361}" type="pres">
      <dgm:prSet presAssocID="{8560DDDF-CC5E-48D5-97DC-3D9F7EFB37D5}" presName="connSite2" presStyleCnt="0"/>
      <dgm:spPr/>
    </dgm:pt>
    <dgm:pt modelId="{4C9D7EDF-66FD-4BFB-BF46-A9277B68ED82}" type="pres">
      <dgm:prSet presAssocID="{0BE27742-D810-4E29-A786-DF0822627573}" presName="Name18" presStyleLbl="sibTrans2D1" presStyleIdx="1" presStyleCnt="2" custScaleY="75304" custLinFactNeighborX="5605" custLinFactNeighborY="2086"/>
      <dgm:spPr/>
    </dgm:pt>
    <dgm:pt modelId="{CE7B1D03-CD34-4FDF-80DA-EB7C6051232B}" type="pres">
      <dgm:prSet presAssocID="{DFEA6049-951F-4E0A-A91B-15F9C6F29FD7}" presName="composite1" presStyleCnt="0"/>
      <dgm:spPr/>
    </dgm:pt>
    <dgm:pt modelId="{EBAFF3B2-DE76-4A68-A840-F468AB08FBC0}" type="pres">
      <dgm:prSet presAssocID="{DFEA6049-951F-4E0A-A91B-15F9C6F29FD7}" presName="dummyNode1" presStyleLbl="node1" presStyleIdx="1" presStyleCnt="3"/>
      <dgm:spPr/>
    </dgm:pt>
    <dgm:pt modelId="{9C0D58C3-0455-4551-8326-0D2A1F1667C5}" type="pres">
      <dgm:prSet presAssocID="{DFEA6049-951F-4E0A-A91B-15F9C6F29FD7}" presName="childNode1" presStyleLbl="bgAcc1" presStyleIdx="2" presStyleCnt="3">
        <dgm:presLayoutVars>
          <dgm:bulletEnabled val="1"/>
        </dgm:presLayoutVars>
      </dgm:prSet>
      <dgm:spPr/>
    </dgm:pt>
    <dgm:pt modelId="{2236BE3B-7F97-41DD-A9B4-E786F33D7236}" type="pres">
      <dgm:prSet presAssocID="{DFEA6049-951F-4E0A-A91B-15F9C6F29FD7}" presName="childNode1tx" presStyleLbl="bgAcc1" presStyleIdx="2" presStyleCnt="3">
        <dgm:presLayoutVars>
          <dgm:bulletEnabled val="1"/>
        </dgm:presLayoutVars>
      </dgm:prSet>
      <dgm:spPr/>
    </dgm:pt>
    <dgm:pt modelId="{B7C368A2-C81D-4CA2-BDB9-BC3BA9699DC1}" type="pres">
      <dgm:prSet presAssocID="{DFEA6049-951F-4E0A-A91B-15F9C6F29FD7}" presName="parentNode1" presStyleLbl="node1" presStyleIdx="2" presStyleCnt="3">
        <dgm:presLayoutVars>
          <dgm:chMax val="1"/>
          <dgm:bulletEnabled val="1"/>
        </dgm:presLayoutVars>
      </dgm:prSet>
      <dgm:spPr/>
    </dgm:pt>
    <dgm:pt modelId="{78C6C1A2-3503-4355-B2EC-19F9A37515FE}" type="pres">
      <dgm:prSet presAssocID="{DFEA6049-951F-4E0A-A91B-15F9C6F29FD7}" presName="connSite1" presStyleCnt="0"/>
      <dgm:spPr/>
    </dgm:pt>
  </dgm:ptLst>
  <dgm:cxnLst>
    <dgm:cxn modelId="{A25AD209-00BC-49C0-B22D-7CE2451F2B38}" type="presOf" srcId="{B72CEA0E-C95C-4231-88AD-FB293475100B}" destId="{D06884EF-B47C-49B9-A23A-0F535DD49C17}" srcOrd="0" destOrd="3" presId="urn:microsoft.com/office/officeart/2005/8/layout/hProcess4"/>
    <dgm:cxn modelId="{EEB1050A-6037-4F83-8B0D-92CEAF851953}" srcId="{B1171854-B2DE-4A33-9679-BA8A774D10C1}" destId="{49C7CC0B-EDE9-4845-AFEC-58B3DC130E5C}" srcOrd="0" destOrd="0" parTransId="{D6198742-56B1-47BF-8AD5-C1D666898678}" sibTransId="{449EDD58-697D-415D-A814-3F527D02E310}"/>
    <dgm:cxn modelId="{406C470A-28B2-4F74-A81E-C5B3E71B3A22}" srcId="{B1171854-B2DE-4A33-9679-BA8A774D10C1}" destId="{8560DDDF-CC5E-48D5-97DC-3D9F7EFB37D5}" srcOrd="1" destOrd="0" parTransId="{4D8E44FD-4291-4CDD-BA9B-E0A012C06C87}" sibTransId="{0BE27742-D810-4E29-A786-DF0822627573}"/>
    <dgm:cxn modelId="{54DAD20D-6BAA-4517-B1CF-50B3AF816153}" type="presOf" srcId="{5B0756C3-5994-404B-8BB0-533AF654CA59}" destId="{632BA9BB-E43F-4D18-B0CC-E40471ED3401}" srcOrd="1" destOrd="0" presId="urn:microsoft.com/office/officeart/2005/8/layout/hProcess4"/>
    <dgm:cxn modelId="{96B79A0F-02EA-40CF-9F53-3C05166317E3}" srcId="{B1171854-B2DE-4A33-9679-BA8A774D10C1}" destId="{DFEA6049-951F-4E0A-A91B-15F9C6F29FD7}" srcOrd="2" destOrd="0" parTransId="{61A5F239-1078-4635-B521-9C67BB4FF52E}" sibTransId="{3B76F780-924A-4B89-B581-E45385EFEF59}"/>
    <dgm:cxn modelId="{475DAD2D-6B51-4F60-BF22-4971D8234682}" type="presOf" srcId="{F041EF51-64CB-406B-91D6-DEF28A104925}" destId="{347B2824-8F0D-4CDE-8570-54B42C13D47C}" srcOrd="1" destOrd="0" presId="urn:microsoft.com/office/officeart/2005/8/layout/hProcess4"/>
    <dgm:cxn modelId="{173F2930-1821-4039-B96C-31B93BD8D3C5}" srcId="{49C7CC0B-EDE9-4845-AFEC-58B3DC130E5C}" destId="{7A7CDACC-D65B-44BF-9CF7-4F18CE60DBA7}" srcOrd="3" destOrd="0" parTransId="{2999AC9B-2028-47B6-8493-10729974FF07}" sibTransId="{8E0A1A29-3981-4492-961E-6EBD977683DC}"/>
    <dgm:cxn modelId="{87501335-A712-463D-944F-8C826A925F28}" type="presOf" srcId="{5D5D5CD5-EE79-49F4-8301-3313D4B1FC58}" destId="{632BA9BB-E43F-4D18-B0CC-E40471ED3401}" srcOrd="1" destOrd="2" presId="urn:microsoft.com/office/officeart/2005/8/layout/hProcess4"/>
    <dgm:cxn modelId="{017F4137-4D91-4982-9884-6DCF009F2681}" type="presOf" srcId="{49C7CC0B-EDE9-4845-AFEC-58B3DC130E5C}" destId="{D5EC3A08-7C29-43CD-AD7E-4190D06A179A}" srcOrd="0" destOrd="0" presId="urn:microsoft.com/office/officeart/2005/8/layout/hProcess4"/>
    <dgm:cxn modelId="{62A06F39-3FC5-4F94-BB36-DB7BD4A6728A}" srcId="{49C7CC0B-EDE9-4845-AFEC-58B3DC130E5C}" destId="{DF51FE52-8346-4732-93C4-31106B77FC83}" srcOrd="1" destOrd="0" parTransId="{27A36904-7448-42CC-9172-524AB958A4E2}" sibTransId="{7A388875-6C5F-4377-B409-B8475CC47AC5}"/>
    <dgm:cxn modelId="{270E2867-3421-458B-8944-C5F12FD2B395}" type="presOf" srcId="{DF51FE52-8346-4732-93C4-31106B77FC83}" destId="{632BA9BB-E43F-4D18-B0CC-E40471ED3401}" srcOrd="1" destOrd="1" presId="urn:microsoft.com/office/officeart/2005/8/layout/hProcess4"/>
    <dgm:cxn modelId="{3B558D48-FAFB-450A-B63D-F85274BB656A}" type="presOf" srcId="{E63E51BE-C104-404A-8710-6870AB6024EB}" destId="{2236BE3B-7F97-41DD-A9B4-E786F33D7236}" srcOrd="1" destOrd="2" presId="urn:microsoft.com/office/officeart/2005/8/layout/hProcess4"/>
    <dgm:cxn modelId="{C9EDE94A-0ED8-4D3D-922C-188B088C0938}" type="presOf" srcId="{543D61E6-43B0-4F5F-86AE-0582FB51B3F8}" destId="{347B2824-8F0D-4CDE-8570-54B42C13D47C}" srcOrd="1" destOrd="2" presId="urn:microsoft.com/office/officeart/2005/8/layout/hProcess4"/>
    <dgm:cxn modelId="{D950516C-51DB-4D08-99F2-D6452ADF84FF}" type="presOf" srcId="{B1171854-B2DE-4A33-9679-BA8A774D10C1}" destId="{7FF1C5AF-18FE-4A11-B437-30DC6A34730C}" srcOrd="0" destOrd="0" presId="urn:microsoft.com/office/officeart/2005/8/layout/hProcess4"/>
    <dgm:cxn modelId="{06B4E64C-AD4B-4921-A526-19CA3A0101C2}" type="presOf" srcId="{E63E51BE-C104-404A-8710-6870AB6024EB}" destId="{9C0D58C3-0455-4551-8326-0D2A1F1667C5}" srcOrd="0" destOrd="2" presId="urn:microsoft.com/office/officeart/2005/8/layout/hProcess4"/>
    <dgm:cxn modelId="{51D2166E-9B5F-4394-B433-8C9AD5EE5DAF}" type="presOf" srcId="{20A64A20-BB2F-4C19-9452-02CACAA6C706}" destId="{2236BE3B-7F97-41DD-A9B4-E786F33D7236}" srcOrd="1" destOrd="0" presId="urn:microsoft.com/office/officeart/2005/8/layout/hProcess4"/>
    <dgm:cxn modelId="{454C3471-85E2-4D8C-B1A9-094BC1D657A3}" srcId="{49C7CC0B-EDE9-4845-AFEC-58B3DC130E5C}" destId="{5B0756C3-5994-404B-8BB0-533AF654CA59}" srcOrd="0" destOrd="0" parTransId="{EB49E5F5-C5F5-41FD-BC82-FFD2CF2008F5}" sibTransId="{55ACB563-AE54-4503-94C6-64135BBF66F3}"/>
    <dgm:cxn modelId="{AC305576-B43B-4565-8A83-7179A5472EC1}" type="presOf" srcId="{11D2E55C-2544-4ECF-A91F-0695F9906BB9}" destId="{9C0D58C3-0455-4551-8326-0D2A1F1667C5}" srcOrd="0" destOrd="1" presId="urn:microsoft.com/office/officeart/2005/8/layout/hProcess4"/>
    <dgm:cxn modelId="{658A8C76-E131-4FB6-85DD-2475BB5181BE}" type="presOf" srcId="{DFEA6049-951F-4E0A-A91B-15F9C6F29FD7}" destId="{B7C368A2-C81D-4CA2-BDB9-BC3BA9699DC1}" srcOrd="0" destOrd="0" presId="urn:microsoft.com/office/officeart/2005/8/layout/hProcess4"/>
    <dgm:cxn modelId="{4112E357-F9F7-4CBD-9F79-CAB48F8CBC6E}" type="presOf" srcId="{BC8C38BE-4D7F-4186-BB21-4AA44B263C70}" destId="{347B2824-8F0D-4CDE-8570-54B42C13D47C}" srcOrd="1" destOrd="4" presId="urn:microsoft.com/office/officeart/2005/8/layout/hProcess4"/>
    <dgm:cxn modelId="{08752C82-6CBF-4D60-9823-54178068EC96}" type="presOf" srcId="{543D61E6-43B0-4F5F-86AE-0582FB51B3F8}" destId="{D06884EF-B47C-49B9-A23A-0F535DD49C17}" srcOrd="0" destOrd="2" presId="urn:microsoft.com/office/officeart/2005/8/layout/hProcess4"/>
    <dgm:cxn modelId="{CAAE2C82-DAE2-4CB0-A057-EDF023A29AAF}" srcId="{8560DDDF-CC5E-48D5-97DC-3D9F7EFB37D5}" destId="{E9B2F458-5477-4F80-BF57-7D7BC33F075F}" srcOrd="1" destOrd="0" parTransId="{838B3C5E-956D-4565-B10D-958B050B94A0}" sibTransId="{B2BB675A-6B1F-40CF-A67E-0BDEAF6228F5}"/>
    <dgm:cxn modelId="{E12FC487-47EE-41BF-9D0F-1688D3A7E10B}" type="presOf" srcId="{524C21BC-4300-4DC4-89FA-BE9C18AECF7B}" destId="{9C0D58C3-0455-4551-8326-0D2A1F1667C5}" srcOrd="0" destOrd="3" presId="urn:microsoft.com/office/officeart/2005/8/layout/hProcess4"/>
    <dgm:cxn modelId="{4E98568C-68F6-4FF0-804D-0D25A06F4996}" type="presOf" srcId="{F041EF51-64CB-406B-91D6-DEF28A104925}" destId="{D06884EF-B47C-49B9-A23A-0F535DD49C17}" srcOrd="0" destOrd="0" presId="urn:microsoft.com/office/officeart/2005/8/layout/hProcess4"/>
    <dgm:cxn modelId="{74D32E8D-08B5-4759-A147-DD83A25DE997}" type="presOf" srcId="{7A7CDACC-D65B-44BF-9CF7-4F18CE60DBA7}" destId="{B69CB840-0FA8-4B88-8EAB-F78E4D0BFCC8}" srcOrd="0" destOrd="3" presId="urn:microsoft.com/office/officeart/2005/8/layout/hProcess4"/>
    <dgm:cxn modelId="{4C957C94-16B7-4D57-B6EC-8B997B46AFC8}" srcId="{8560DDDF-CC5E-48D5-97DC-3D9F7EFB37D5}" destId="{B72CEA0E-C95C-4231-88AD-FB293475100B}" srcOrd="3" destOrd="0" parTransId="{CDBB9CAB-D41D-4E2A-A3D3-4B69C26354B5}" sibTransId="{FF0C8747-825A-4F9C-9E8A-5590BDB25B63}"/>
    <dgm:cxn modelId="{5E375195-7183-4FF3-94A2-87B2C3F7A68A}" type="presOf" srcId="{7A7CDACC-D65B-44BF-9CF7-4F18CE60DBA7}" destId="{632BA9BB-E43F-4D18-B0CC-E40471ED3401}" srcOrd="1" destOrd="3" presId="urn:microsoft.com/office/officeart/2005/8/layout/hProcess4"/>
    <dgm:cxn modelId="{D87B959A-73E4-40DA-A802-59A2A30BE1F3}" type="presOf" srcId="{8560DDDF-CC5E-48D5-97DC-3D9F7EFB37D5}" destId="{B1837CE2-5C3A-4BD7-8036-8D32CC3B673D}" srcOrd="0" destOrd="0" presId="urn:microsoft.com/office/officeart/2005/8/layout/hProcess4"/>
    <dgm:cxn modelId="{D6C7649C-19F6-467D-A025-B33AA3207FE3}" type="presOf" srcId="{524C21BC-4300-4DC4-89FA-BE9C18AECF7B}" destId="{2236BE3B-7F97-41DD-A9B4-E786F33D7236}" srcOrd="1" destOrd="3" presId="urn:microsoft.com/office/officeart/2005/8/layout/hProcess4"/>
    <dgm:cxn modelId="{4D6BDC9D-01E9-42DC-BFFF-E0097CA325AF}" type="presOf" srcId="{11D2E55C-2544-4ECF-A91F-0695F9906BB9}" destId="{2236BE3B-7F97-41DD-A9B4-E786F33D7236}" srcOrd="1" destOrd="1" presId="urn:microsoft.com/office/officeart/2005/8/layout/hProcess4"/>
    <dgm:cxn modelId="{01E3199F-A181-4DE2-8BDA-4D66DB8BEB80}" srcId="{8560DDDF-CC5E-48D5-97DC-3D9F7EFB37D5}" destId="{543D61E6-43B0-4F5F-86AE-0582FB51B3F8}" srcOrd="2" destOrd="0" parTransId="{4014AA57-7B22-4F5A-9106-347F591F7027}" sibTransId="{2D753849-E2B1-4417-9F54-F7FDB30D4F80}"/>
    <dgm:cxn modelId="{D576F9AE-D57D-4C50-9F96-9912474846E8}" type="presOf" srcId="{E9B2F458-5477-4F80-BF57-7D7BC33F075F}" destId="{347B2824-8F0D-4CDE-8570-54B42C13D47C}" srcOrd="1" destOrd="1" presId="urn:microsoft.com/office/officeart/2005/8/layout/hProcess4"/>
    <dgm:cxn modelId="{6B584BB0-E4B8-428D-9430-95A6C68CB80D}" srcId="{49C7CC0B-EDE9-4845-AFEC-58B3DC130E5C}" destId="{5D5D5CD5-EE79-49F4-8301-3313D4B1FC58}" srcOrd="2" destOrd="0" parTransId="{AC89D3AC-12AC-4BC8-9C1C-AD5958A340CF}" sibTransId="{CAFE903D-4097-49B4-86E6-E5AC331EA4D6}"/>
    <dgm:cxn modelId="{C9936CB3-3771-451B-9D8E-D1F46BE3A37E}" type="presOf" srcId="{5B0756C3-5994-404B-8BB0-533AF654CA59}" destId="{B69CB840-0FA8-4B88-8EAB-F78E4D0BFCC8}" srcOrd="0" destOrd="0" presId="urn:microsoft.com/office/officeart/2005/8/layout/hProcess4"/>
    <dgm:cxn modelId="{0653D2BF-65C7-4B8F-9A66-65EFF3C4CB8E}" srcId="{8560DDDF-CC5E-48D5-97DC-3D9F7EFB37D5}" destId="{BC8C38BE-4D7F-4186-BB21-4AA44B263C70}" srcOrd="4" destOrd="0" parTransId="{C45304C8-7EAB-42CF-B33F-5832D539F352}" sibTransId="{3FB07F05-DC9D-4FC1-AB7B-071EE735914F}"/>
    <dgm:cxn modelId="{40C6FBC0-A5F8-45A3-8EA1-B0965ABCE209}" type="presOf" srcId="{449EDD58-697D-415D-A814-3F527D02E310}" destId="{10BCF10D-2595-49D3-81D8-C4F7C5F4113C}" srcOrd="0" destOrd="0" presId="urn:microsoft.com/office/officeart/2005/8/layout/hProcess4"/>
    <dgm:cxn modelId="{9AB644C2-726D-41DF-8776-DA5A5D224E3F}" srcId="{8560DDDF-CC5E-48D5-97DC-3D9F7EFB37D5}" destId="{F041EF51-64CB-406B-91D6-DEF28A104925}" srcOrd="0" destOrd="0" parTransId="{4ED30B96-3ADA-41F5-B2E5-2093F3498AFF}" sibTransId="{2A2550F7-D57E-4EA6-8F9E-27AA94CAB9F8}"/>
    <dgm:cxn modelId="{BA1CEBC6-8DD7-4C3C-A3BE-6BDB9DF88D5F}" srcId="{DFEA6049-951F-4E0A-A91B-15F9C6F29FD7}" destId="{11D2E55C-2544-4ECF-A91F-0695F9906BB9}" srcOrd="1" destOrd="0" parTransId="{8C2E086F-5482-498A-9824-CBCA8FF266C4}" sibTransId="{5ADFB1FC-A291-47B2-A6BD-816DD530D1A2}"/>
    <dgm:cxn modelId="{261B51CD-E9C3-4419-B41D-E0CBA5AA2302}" type="presOf" srcId="{B72CEA0E-C95C-4231-88AD-FB293475100B}" destId="{347B2824-8F0D-4CDE-8570-54B42C13D47C}" srcOrd="1" destOrd="3" presId="urn:microsoft.com/office/officeart/2005/8/layout/hProcess4"/>
    <dgm:cxn modelId="{AEE2F5D2-F55C-485C-A090-145DF4E5694A}" srcId="{DFEA6049-951F-4E0A-A91B-15F9C6F29FD7}" destId="{E63E51BE-C104-404A-8710-6870AB6024EB}" srcOrd="2" destOrd="0" parTransId="{A9388BA5-3725-4AC5-9674-2B7A2175AB13}" sibTransId="{6D3F5A5A-563D-4FD4-B4DE-244AC6B84A11}"/>
    <dgm:cxn modelId="{F6D098D3-F0EA-41D1-8967-260BFD5B0373}" type="presOf" srcId="{0BE27742-D810-4E29-A786-DF0822627573}" destId="{4C9D7EDF-66FD-4BFB-BF46-A9277B68ED82}" srcOrd="0" destOrd="0" presId="urn:microsoft.com/office/officeart/2005/8/layout/hProcess4"/>
    <dgm:cxn modelId="{14C37FD6-2878-489F-A618-06748C527806}" type="presOf" srcId="{BC8C38BE-4D7F-4186-BB21-4AA44B263C70}" destId="{D06884EF-B47C-49B9-A23A-0F535DD49C17}" srcOrd="0" destOrd="4" presId="urn:microsoft.com/office/officeart/2005/8/layout/hProcess4"/>
    <dgm:cxn modelId="{B56F2BDC-A835-4DA5-9C2A-64006B802392}" type="presOf" srcId="{DF51FE52-8346-4732-93C4-31106B77FC83}" destId="{B69CB840-0FA8-4B88-8EAB-F78E4D0BFCC8}" srcOrd="0" destOrd="1" presId="urn:microsoft.com/office/officeart/2005/8/layout/hProcess4"/>
    <dgm:cxn modelId="{40F222E3-57A4-47D8-A553-8D8A810CD0F4}" type="presOf" srcId="{5D5D5CD5-EE79-49F4-8301-3313D4B1FC58}" destId="{B69CB840-0FA8-4B88-8EAB-F78E4D0BFCC8}" srcOrd="0" destOrd="2" presId="urn:microsoft.com/office/officeart/2005/8/layout/hProcess4"/>
    <dgm:cxn modelId="{89E38EE3-E469-407B-8EAB-F72F980593FD}" type="presOf" srcId="{E9B2F458-5477-4F80-BF57-7D7BC33F075F}" destId="{D06884EF-B47C-49B9-A23A-0F535DD49C17}" srcOrd="0" destOrd="1" presId="urn:microsoft.com/office/officeart/2005/8/layout/hProcess4"/>
    <dgm:cxn modelId="{2234B8E5-3495-41AE-A6FB-D4FEE86C6379}" srcId="{DFEA6049-951F-4E0A-A91B-15F9C6F29FD7}" destId="{524C21BC-4300-4DC4-89FA-BE9C18AECF7B}" srcOrd="3" destOrd="0" parTransId="{D2A02DDD-3B23-40E9-99DF-52895DA62621}" sibTransId="{0DCA3EB4-9073-4C36-AED7-84F0408EFD78}"/>
    <dgm:cxn modelId="{4A77D3E7-4F25-4A0C-BA3F-F03350BC9B31}" type="presOf" srcId="{20A64A20-BB2F-4C19-9452-02CACAA6C706}" destId="{9C0D58C3-0455-4551-8326-0D2A1F1667C5}" srcOrd="0" destOrd="0" presId="urn:microsoft.com/office/officeart/2005/8/layout/hProcess4"/>
    <dgm:cxn modelId="{BE2295F4-183F-4C27-9E9C-3067DA069F95}" srcId="{DFEA6049-951F-4E0A-A91B-15F9C6F29FD7}" destId="{20A64A20-BB2F-4C19-9452-02CACAA6C706}" srcOrd="0" destOrd="0" parTransId="{DC257706-3F1F-46AF-83A7-0DBCF5149AB3}" sibTransId="{6A96D6DB-15BB-41BD-BF3F-DD240541F972}"/>
    <dgm:cxn modelId="{A9B503DA-4022-426D-A443-9FCF5BC5E0F2}" type="presParOf" srcId="{7FF1C5AF-18FE-4A11-B437-30DC6A34730C}" destId="{AA6F5054-E621-48DF-9586-0571C2A9E328}" srcOrd="0" destOrd="0" presId="urn:microsoft.com/office/officeart/2005/8/layout/hProcess4"/>
    <dgm:cxn modelId="{9E623C37-27B2-4F52-977C-C9307581EC91}" type="presParOf" srcId="{7FF1C5AF-18FE-4A11-B437-30DC6A34730C}" destId="{EDCD6B00-CD1A-4B2A-BC56-F85339200C70}" srcOrd="1" destOrd="0" presId="urn:microsoft.com/office/officeart/2005/8/layout/hProcess4"/>
    <dgm:cxn modelId="{C76E5D28-2C2E-4A1A-9429-1F7A0EEAF5C5}" type="presParOf" srcId="{7FF1C5AF-18FE-4A11-B437-30DC6A34730C}" destId="{8ADA1887-1F77-4DF9-AA3B-2142AFC46559}" srcOrd="2" destOrd="0" presId="urn:microsoft.com/office/officeart/2005/8/layout/hProcess4"/>
    <dgm:cxn modelId="{1B501E9F-6F24-4DF0-826B-8CB9A8689F22}" type="presParOf" srcId="{8ADA1887-1F77-4DF9-AA3B-2142AFC46559}" destId="{FAD82A26-1776-4EEC-9BE2-DC2A357D95A1}" srcOrd="0" destOrd="0" presId="urn:microsoft.com/office/officeart/2005/8/layout/hProcess4"/>
    <dgm:cxn modelId="{0F0AFC9C-9714-44E7-BC58-5E4B81AB8402}" type="presParOf" srcId="{FAD82A26-1776-4EEC-9BE2-DC2A357D95A1}" destId="{3E4A9818-AE76-4D18-A12A-2DD9D663DBCF}" srcOrd="0" destOrd="0" presId="urn:microsoft.com/office/officeart/2005/8/layout/hProcess4"/>
    <dgm:cxn modelId="{9A55992A-9A7A-40D6-9A75-8D87785875B8}" type="presParOf" srcId="{FAD82A26-1776-4EEC-9BE2-DC2A357D95A1}" destId="{B69CB840-0FA8-4B88-8EAB-F78E4D0BFCC8}" srcOrd="1" destOrd="0" presId="urn:microsoft.com/office/officeart/2005/8/layout/hProcess4"/>
    <dgm:cxn modelId="{C3EFCEC7-175E-4920-919E-006084182E54}" type="presParOf" srcId="{FAD82A26-1776-4EEC-9BE2-DC2A357D95A1}" destId="{632BA9BB-E43F-4D18-B0CC-E40471ED3401}" srcOrd="2" destOrd="0" presId="urn:microsoft.com/office/officeart/2005/8/layout/hProcess4"/>
    <dgm:cxn modelId="{79D23D1C-3390-43D0-8FE4-C0B9DF28148E}" type="presParOf" srcId="{FAD82A26-1776-4EEC-9BE2-DC2A357D95A1}" destId="{D5EC3A08-7C29-43CD-AD7E-4190D06A179A}" srcOrd="3" destOrd="0" presId="urn:microsoft.com/office/officeart/2005/8/layout/hProcess4"/>
    <dgm:cxn modelId="{12E75D91-4F13-4492-B2F0-678570F7E679}" type="presParOf" srcId="{FAD82A26-1776-4EEC-9BE2-DC2A357D95A1}" destId="{DEBAAE49-A95F-4E3C-A376-A38C76421745}" srcOrd="4" destOrd="0" presId="urn:microsoft.com/office/officeart/2005/8/layout/hProcess4"/>
    <dgm:cxn modelId="{11EDCC94-6BF3-482F-9196-2030623FE9B8}" type="presParOf" srcId="{8ADA1887-1F77-4DF9-AA3B-2142AFC46559}" destId="{10BCF10D-2595-49D3-81D8-C4F7C5F4113C}" srcOrd="1" destOrd="0" presId="urn:microsoft.com/office/officeart/2005/8/layout/hProcess4"/>
    <dgm:cxn modelId="{EA8A2029-39EF-488C-B34F-8609C2A21922}" type="presParOf" srcId="{8ADA1887-1F77-4DF9-AA3B-2142AFC46559}" destId="{19CFA03F-E462-43D7-B950-1AC3ADF85693}" srcOrd="2" destOrd="0" presId="urn:microsoft.com/office/officeart/2005/8/layout/hProcess4"/>
    <dgm:cxn modelId="{378EA227-94CB-41DE-A0B3-E00674B35647}" type="presParOf" srcId="{19CFA03F-E462-43D7-B950-1AC3ADF85693}" destId="{8A41577A-6CAF-4721-B178-81DF2F2CC66A}" srcOrd="0" destOrd="0" presId="urn:microsoft.com/office/officeart/2005/8/layout/hProcess4"/>
    <dgm:cxn modelId="{506251A2-015E-4C3D-AD0D-40A2760772F5}" type="presParOf" srcId="{19CFA03F-E462-43D7-B950-1AC3ADF85693}" destId="{D06884EF-B47C-49B9-A23A-0F535DD49C17}" srcOrd="1" destOrd="0" presId="urn:microsoft.com/office/officeart/2005/8/layout/hProcess4"/>
    <dgm:cxn modelId="{C60DACE1-6B13-443F-9252-BDEEBC448F69}" type="presParOf" srcId="{19CFA03F-E462-43D7-B950-1AC3ADF85693}" destId="{347B2824-8F0D-4CDE-8570-54B42C13D47C}" srcOrd="2" destOrd="0" presId="urn:microsoft.com/office/officeart/2005/8/layout/hProcess4"/>
    <dgm:cxn modelId="{789FC77B-76EF-4DEB-B721-BEBBE5E321A8}" type="presParOf" srcId="{19CFA03F-E462-43D7-B950-1AC3ADF85693}" destId="{B1837CE2-5C3A-4BD7-8036-8D32CC3B673D}" srcOrd="3" destOrd="0" presId="urn:microsoft.com/office/officeart/2005/8/layout/hProcess4"/>
    <dgm:cxn modelId="{98ED07BB-5923-47F2-AC58-66EB1DC5D2F3}" type="presParOf" srcId="{19CFA03F-E462-43D7-B950-1AC3ADF85693}" destId="{FC945018-8F9C-421F-ABCD-BFF756AA6361}" srcOrd="4" destOrd="0" presId="urn:microsoft.com/office/officeart/2005/8/layout/hProcess4"/>
    <dgm:cxn modelId="{59ABD53E-D710-4543-827B-E00E86AC0415}" type="presParOf" srcId="{8ADA1887-1F77-4DF9-AA3B-2142AFC46559}" destId="{4C9D7EDF-66FD-4BFB-BF46-A9277B68ED82}" srcOrd="3" destOrd="0" presId="urn:microsoft.com/office/officeart/2005/8/layout/hProcess4"/>
    <dgm:cxn modelId="{EC71C8DF-0754-4815-92BE-B846C160B406}" type="presParOf" srcId="{8ADA1887-1F77-4DF9-AA3B-2142AFC46559}" destId="{CE7B1D03-CD34-4FDF-80DA-EB7C6051232B}" srcOrd="4" destOrd="0" presId="urn:microsoft.com/office/officeart/2005/8/layout/hProcess4"/>
    <dgm:cxn modelId="{5EE3B59D-B139-4F92-9309-23F8A207EACB}" type="presParOf" srcId="{CE7B1D03-CD34-4FDF-80DA-EB7C6051232B}" destId="{EBAFF3B2-DE76-4A68-A840-F468AB08FBC0}" srcOrd="0" destOrd="0" presId="urn:microsoft.com/office/officeart/2005/8/layout/hProcess4"/>
    <dgm:cxn modelId="{807C1153-966C-4BB0-AE55-AB2F03CB58E7}" type="presParOf" srcId="{CE7B1D03-CD34-4FDF-80DA-EB7C6051232B}" destId="{9C0D58C3-0455-4551-8326-0D2A1F1667C5}" srcOrd="1" destOrd="0" presId="urn:microsoft.com/office/officeart/2005/8/layout/hProcess4"/>
    <dgm:cxn modelId="{67AA6470-1E0C-4C4A-B390-4BE18F0B0030}" type="presParOf" srcId="{CE7B1D03-CD34-4FDF-80DA-EB7C6051232B}" destId="{2236BE3B-7F97-41DD-A9B4-E786F33D7236}" srcOrd="2" destOrd="0" presId="urn:microsoft.com/office/officeart/2005/8/layout/hProcess4"/>
    <dgm:cxn modelId="{497CC324-874D-49DB-AB02-7B856E47A2D8}" type="presParOf" srcId="{CE7B1D03-CD34-4FDF-80DA-EB7C6051232B}" destId="{B7C368A2-C81D-4CA2-BDB9-BC3BA9699DC1}" srcOrd="3" destOrd="0" presId="urn:microsoft.com/office/officeart/2005/8/layout/hProcess4"/>
    <dgm:cxn modelId="{C2689859-2D04-48BA-AB54-D7DFCD2F9486}" type="presParOf" srcId="{CE7B1D03-CD34-4FDF-80DA-EB7C6051232B}" destId="{78C6C1A2-3503-4355-B2EC-19F9A37515FE}"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CB840-0FA8-4B88-8EAB-F78E4D0BFCC8}">
      <dsp:nvSpPr>
        <dsp:cNvPr id="0" name=""/>
        <dsp:cNvSpPr/>
      </dsp:nvSpPr>
      <dsp:spPr>
        <a:xfrm>
          <a:off x="1223" y="1580118"/>
          <a:ext cx="2738185" cy="225843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s-PR" sz="1400" kern="1200" dirty="0"/>
        </a:p>
        <a:p>
          <a:pPr marL="114300" lvl="1" indent="-114300" algn="l" defTabSz="622300">
            <a:lnSpc>
              <a:spcPct val="90000"/>
            </a:lnSpc>
            <a:spcBef>
              <a:spcPct val="0"/>
            </a:spcBef>
            <a:spcAft>
              <a:spcPct val="15000"/>
            </a:spcAft>
            <a:buChar char="•"/>
          </a:pPr>
          <a:r>
            <a:rPr lang="es-PR" sz="1400" kern="1200" dirty="0"/>
            <a:t>Calendario de visitas.</a:t>
          </a:r>
        </a:p>
        <a:p>
          <a:pPr marL="114300" lvl="1" indent="-114300" algn="l" defTabSz="622300">
            <a:lnSpc>
              <a:spcPct val="90000"/>
            </a:lnSpc>
            <a:spcBef>
              <a:spcPct val="0"/>
            </a:spcBef>
            <a:spcAft>
              <a:spcPct val="15000"/>
            </a:spcAft>
            <a:buChar char="•"/>
          </a:pPr>
          <a:r>
            <a:rPr lang="es-PR" sz="1400" kern="1200" dirty="0"/>
            <a:t>Instrumentos.</a:t>
          </a:r>
        </a:p>
        <a:p>
          <a:pPr marL="114300" lvl="1" indent="-114300" algn="l" defTabSz="622300">
            <a:lnSpc>
              <a:spcPct val="90000"/>
            </a:lnSpc>
            <a:spcBef>
              <a:spcPct val="0"/>
            </a:spcBef>
            <a:spcAft>
              <a:spcPct val="15000"/>
            </a:spcAft>
            <a:buChar char="•"/>
          </a:pPr>
          <a:r>
            <a:rPr lang="es-PR" sz="1400" kern="1200" dirty="0"/>
            <a:t>Material informativo en el DE digital Académico.</a:t>
          </a:r>
        </a:p>
      </dsp:txBody>
      <dsp:txXfrm>
        <a:off x="53196" y="1632091"/>
        <a:ext cx="2634239" cy="1670535"/>
      </dsp:txXfrm>
    </dsp:sp>
    <dsp:sp modelId="{10BCF10D-2595-49D3-81D8-C4F7C5F4113C}">
      <dsp:nvSpPr>
        <dsp:cNvPr id="0" name=""/>
        <dsp:cNvSpPr/>
      </dsp:nvSpPr>
      <dsp:spPr>
        <a:xfrm>
          <a:off x="1239404" y="1923711"/>
          <a:ext cx="3406810" cy="2972836"/>
        </a:xfrm>
        <a:prstGeom prst="leftCircularArrow">
          <a:avLst>
            <a:gd name="adj1" fmla="val 2998"/>
            <a:gd name="adj2" fmla="val 367559"/>
            <a:gd name="adj3" fmla="val 2143070"/>
            <a:gd name="adj4" fmla="val 9024489"/>
            <a:gd name="adj5" fmla="val 349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EC3A08-7C29-43CD-AD7E-4190D06A179A}">
      <dsp:nvSpPr>
        <dsp:cNvPr id="0" name=""/>
        <dsp:cNvSpPr/>
      </dsp:nvSpPr>
      <dsp:spPr>
        <a:xfrm>
          <a:off x="609709" y="3354599"/>
          <a:ext cx="2433942" cy="96789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PR" sz="1700" b="1" kern="1200" dirty="0">
              <a:solidFill>
                <a:schemeClr val="tx1"/>
              </a:solidFill>
            </a:rPr>
            <a:t>ORIENTACIÓN</a:t>
          </a:r>
        </a:p>
        <a:p>
          <a:pPr marL="0" lvl="0" indent="0" algn="ctr" defTabSz="755650">
            <a:lnSpc>
              <a:spcPct val="90000"/>
            </a:lnSpc>
            <a:spcBef>
              <a:spcPct val="0"/>
            </a:spcBef>
            <a:spcAft>
              <a:spcPct val="35000"/>
            </a:spcAft>
            <a:buNone/>
          </a:pPr>
          <a:r>
            <a:rPr lang="es-PR" sz="1700" b="1" kern="1200" dirty="0">
              <a:solidFill>
                <a:schemeClr val="tx1"/>
              </a:solidFill>
            </a:rPr>
            <a:t>1  de diciembre</a:t>
          </a:r>
        </a:p>
      </dsp:txBody>
      <dsp:txXfrm>
        <a:off x="638058" y="3382948"/>
        <a:ext cx="2377244" cy="911200"/>
      </dsp:txXfrm>
    </dsp:sp>
    <dsp:sp modelId="{D06884EF-B47C-49B9-A23A-0F535DD49C17}">
      <dsp:nvSpPr>
        <dsp:cNvPr id="0" name=""/>
        <dsp:cNvSpPr/>
      </dsp:nvSpPr>
      <dsp:spPr>
        <a:xfrm>
          <a:off x="3468030" y="1580118"/>
          <a:ext cx="2738185" cy="225843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s-PR" sz="1400" kern="1200" dirty="0"/>
            <a:t>Orientación al personal docente. </a:t>
          </a:r>
        </a:p>
        <a:p>
          <a:pPr marL="114300" lvl="1" indent="-114300" algn="l" defTabSz="622300">
            <a:lnSpc>
              <a:spcPct val="90000"/>
            </a:lnSpc>
            <a:spcBef>
              <a:spcPct val="0"/>
            </a:spcBef>
            <a:spcAft>
              <a:spcPct val="15000"/>
            </a:spcAft>
            <a:buChar char="•"/>
          </a:pPr>
          <a:r>
            <a:rPr lang="es-PR" sz="1400" kern="1200" dirty="0"/>
            <a:t> Calendarización de eventos en PCS.</a:t>
          </a:r>
        </a:p>
        <a:p>
          <a:pPr marL="114300" lvl="1" indent="-114300" algn="l" defTabSz="622300">
            <a:lnSpc>
              <a:spcPct val="90000"/>
            </a:lnSpc>
            <a:spcBef>
              <a:spcPct val="0"/>
            </a:spcBef>
            <a:spcAft>
              <a:spcPct val="15000"/>
            </a:spcAft>
            <a:buChar char="•"/>
          </a:pPr>
          <a:r>
            <a:rPr lang="es-PR" sz="1400" kern="1200" dirty="0"/>
            <a:t> Aprobar o rechazar la evaluación.</a:t>
          </a:r>
        </a:p>
        <a:p>
          <a:pPr marL="114300" lvl="1" indent="-114300" algn="l" defTabSz="622300">
            <a:lnSpc>
              <a:spcPct val="90000"/>
            </a:lnSpc>
            <a:spcBef>
              <a:spcPct val="0"/>
            </a:spcBef>
            <a:spcAft>
              <a:spcPct val="15000"/>
            </a:spcAft>
            <a:buChar char="•"/>
          </a:pPr>
          <a:r>
            <a:rPr lang="es-PR" sz="1400" kern="1200" dirty="0"/>
            <a:t>Discutir la evaluación.</a:t>
          </a:r>
        </a:p>
        <a:p>
          <a:pPr marL="114300" lvl="1" indent="-114300" algn="l" defTabSz="622300">
            <a:lnSpc>
              <a:spcPct val="90000"/>
            </a:lnSpc>
            <a:spcBef>
              <a:spcPct val="0"/>
            </a:spcBef>
            <a:spcAft>
              <a:spcPct val="15000"/>
            </a:spcAft>
            <a:buChar char="•"/>
          </a:pPr>
          <a:r>
            <a:rPr lang="es-PR" sz="1400" kern="1200" dirty="0"/>
            <a:t>Completar la evaluación.</a:t>
          </a:r>
        </a:p>
      </dsp:txBody>
      <dsp:txXfrm>
        <a:off x="3520003" y="2116040"/>
        <a:ext cx="2634239" cy="1670535"/>
      </dsp:txXfrm>
    </dsp:sp>
    <dsp:sp modelId="{4C9D7EDF-66FD-4BFB-BF46-A9277B68ED82}">
      <dsp:nvSpPr>
        <dsp:cNvPr id="0" name=""/>
        <dsp:cNvSpPr/>
      </dsp:nvSpPr>
      <dsp:spPr>
        <a:xfrm>
          <a:off x="5179074" y="687144"/>
          <a:ext cx="3322715" cy="2502137"/>
        </a:xfrm>
        <a:prstGeom prst="circularArrow">
          <a:avLst>
            <a:gd name="adj1" fmla="val 2682"/>
            <a:gd name="adj2" fmla="val 326434"/>
            <a:gd name="adj3" fmla="val 19498055"/>
            <a:gd name="adj4" fmla="val 12575511"/>
            <a:gd name="adj5" fmla="val 3129"/>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837CE2-5C3A-4BD7-8036-8D32CC3B673D}">
      <dsp:nvSpPr>
        <dsp:cNvPr id="0" name=""/>
        <dsp:cNvSpPr/>
      </dsp:nvSpPr>
      <dsp:spPr>
        <a:xfrm>
          <a:off x="4076516" y="1096168"/>
          <a:ext cx="2433942" cy="967898"/>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PR" sz="1700" b="1" kern="1200" dirty="0">
              <a:solidFill>
                <a:schemeClr val="tx1"/>
              </a:solidFill>
            </a:rPr>
            <a:t>EVALUACIÓN FORMATIVA </a:t>
          </a:r>
        </a:p>
        <a:p>
          <a:pPr marL="0" lvl="0" indent="0" algn="ctr" defTabSz="755650">
            <a:lnSpc>
              <a:spcPct val="90000"/>
            </a:lnSpc>
            <a:spcBef>
              <a:spcPct val="0"/>
            </a:spcBef>
            <a:spcAft>
              <a:spcPct val="35000"/>
            </a:spcAft>
            <a:buNone/>
          </a:pPr>
          <a:r>
            <a:rPr lang="es-PR" sz="1700" b="1" kern="1200" dirty="0">
              <a:solidFill>
                <a:schemeClr val="tx1"/>
              </a:solidFill>
            </a:rPr>
            <a:t>5 de diciembre al 10 de marzo</a:t>
          </a:r>
        </a:p>
      </dsp:txBody>
      <dsp:txXfrm>
        <a:off x="4104865" y="1124517"/>
        <a:ext cx="2377244" cy="911200"/>
      </dsp:txXfrm>
    </dsp:sp>
    <dsp:sp modelId="{9C0D58C3-0455-4551-8326-0D2A1F1667C5}">
      <dsp:nvSpPr>
        <dsp:cNvPr id="0" name=""/>
        <dsp:cNvSpPr/>
      </dsp:nvSpPr>
      <dsp:spPr>
        <a:xfrm>
          <a:off x="6934837" y="1580118"/>
          <a:ext cx="2738185" cy="225843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s-PR" sz="1400" kern="1200" dirty="0"/>
            <a:t> Calendarización de eventos.</a:t>
          </a:r>
        </a:p>
        <a:p>
          <a:pPr marL="114300" lvl="1" indent="-114300" algn="l" defTabSz="622300">
            <a:lnSpc>
              <a:spcPct val="90000"/>
            </a:lnSpc>
            <a:spcBef>
              <a:spcPct val="0"/>
            </a:spcBef>
            <a:spcAft>
              <a:spcPct val="15000"/>
            </a:spcAft>
            <a:buChar char="•"/>
          </a:pPr>
          <a:r>
            <a:rPr lang="es-PR" sz="1400" kern="1200" dirty="0"/>
            <a:t>Aprobar o rechazar la evaluación.</a:t>
          </a:r>
        </a:p>
        <a:p>
          <a:pPr marL="114300" lvl="1" indent="-114300" algn="l" defTabSz="622300">
            <a:lnSpc>
              <a:spcPct val="90000"/>
            </a:lnSpc>
            <a:spcBef>
              <a:spcPct val="0"/>
            </a:spcBef>
            <a:spcAft>
              <a:spcPct val="15000"/>
            </a:spcAft>
            <a:buChar char="•"/>
          </a:pPr>
          <a:r>
            <a:rPr lang="es-PR" sz="1400" kern="1200" dirty="0"/>
            <a:t> Discutir la evaluación.</a:t>
          </a:r>
        </a:p>
        <a:p>
          <a:pPr marL="114300" lvl="1" indent="-114300" algn="l" defTabSz="622300">
            <a:lnSpc>
              <a:spcPct val="90000"/>
            </a:lnSpc>
            <a:spcBef>
              <a:spcPct val="0"/>
            </a:spcBef>
            <a:spcAft>
              <a:spcPct val="15000"/>
            </a:spcAft>
            <a:buChar char="•"/>
          </a:pPr>
          <a:r>
            <a:rPr lang="es-PR" sz="1400" kern="1200" dirty="0"/>
            <a:t>Completar la evaluación.</a:t>
          </a:r>
        </a:p>
      </dsp:txBody>
      <dsp:txXfrm>
        <a:off x="6986810" y="1632091"/>
        <a:ext cx="2634239" cy="1670535"/>
      </dsp:txXfrm>
    </dsp:sp>
    <dsp:sp modelId="{B7C368A2-C81D-4CA2-BDB9-BC3BA9699DC1}">
      <dsp:nvSpPr>
        <dsp:cNvPr id="0" name=""/>
        <dsp:cNvSpPr/>
      </dsp:nvSpPr>
      <dsp:spPr>
        <a:xfrm>
          <a:off x="7543323" y="3354599"/>
          <a:ext cx="2433942" cy="967898"/>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PR" sz="1700" b="1" kern="1200" dirty="0">
              <a:solidFill>
                <a:schemeClr val="tx1"/>
              </a:solidFill>
            </a:rPr>
            <a:t>EVALUACIÓN SUMATIVA</a:t>
          </a:r>
        </a:p>
        <a:p>
          <a:pPr marL="0" lvl="0" indent="0" algn="ctr" defTabSz="755650">
            <a:lnSpc>
              <a:spcPct val="90000"/>
            </a:lnSpc>
            <a:spcBef>
              <a:spcPct val="0"/>
            </a:spcBef>
            <a:spcAft>
              <a:spcPct val="35000"/>
            </a:spcAft>
            <a:buNone/>
          </a:pPr>
          <a:r>
            <a:rPr lang="es-PR" sz="1700" b="1" kern="1200" dirty="0">
              <a:solidFill>
                <a:schemeClr val="tx1"/>
              </a:solidFill>
            </a:rPr>
            <a:t>13 de marzo al 9 de junio</a:t>
          </a:r>
        </a:p>
      </dsp:txBody>
      <dsp:txXfrm>
        <a:off x="7571672" y="3382948"/>
        <a:ext cx="2377244" cy="9112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0D7258-5435-4806-9173-A1C015E909B3}" type="datetimeFigureOut">
              <a:rPr lang="en-US" smtClean="0"/>
              <a:t>11/30/2022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1FBEDE-603B-489F-BD7A-430B871005AA}" type="slidenum">
              <a:rPr lang="en-US" smtClean="0"/>
              <a:t>‹#›</a:t>
            </a:fld>
            <a:endParaRPr lang="en-US"/>
          </a:p>
        </p:txBody>
      </p:sp>
    </p:spTree>
    <p:extLst>
      <p:ext uri="{BB962C8B-B14F-4D97-AF65-F5344CB8AC3E}">
        <p14:creationId xmlns:p14="http://schemas.microsoft.com/office/powerpoint/2010/main" val="403393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10</a:t>
            </a:fld>
            <a:endParaRPr lang="en-US"/>
          </a:p>
        </p:txBody>
      </p:sp>
    </p:spTree>
    <p:extLst>
      <p:ext uri="{BB962C8B-B14F-4D97-AF65-F5344CB8AC3E}">
        <p14:creationId xmlns:p14="http://schemas.microsoft.com/office/powerpoint/2010/main" val="2184377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30</a:t>
            </a:fld>
            <a:endParaRPr lang="en-US"/>
          </a:p>
        </p:txBody>
      </p:sp>
    </p:spTree>
    <p:extLst>
      <p:ext uri="{BB962C8B-B14F-4D97-AF65-F5344CB8AC3E}">
        <p14:creationId xmlns:p14="http://schemas.microsoft.com/office/powerpoint/2010/main" val="287992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31</a:t>
            </a:fld>
            <a:endParaRPr lang="en-US"/>
          </a:p>
        </p:txBody>
      </p:sp>
    </p:spTree>
    <p:extLst>
      <p:ext uri="{BB962C8B-B14F-4D97-AF65-F5344CB8AC3E}">
        <p14:creationId xmlns:p14="http://schemas.microsoft.com/office/powerpoint/2010/main" val="4086120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32</a:t>
            </a:fld>
            <a:endParaRPr lang="en-US"/>
          </a:p>
        </p:txBody>
      </p:sp>
    </p:spTree>
    <p:extLst>
      <p:ext uri="{BB962C8B-B14F-4D97-AF65-F5344CB8AC3E}">
        <p14:creationId xmlns:p14="http://schemas.microsoft.com/office/powerpoint/2010/main" val="54928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33</a:t>
            </a:fld>
            <a:endParaRPr lang="en-US"/>
          </a:p>
        </p:txBody>
      </p:sp>
    </p:spTree>
    <p:extLst>
      <p:ext uri="{BB962C8B-B14F-4D97-AF65-F5344CB8AC3E}">
        <p14:creationId xmlns:p14="http://schemas.microsoft.com/office/powerpoint/2010/main" val="2098347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34</a:t>
            </a:fld>
            <a:endParaRPr lang="en-US"/>
          </a:p>
        </p:txBody>
      </p:sp>
    </p:spTree>
    <p:extLst>
      <p:ext uri="{BB962C8B-B14F-4D97-AF65-F5344CB8AC3E}">
        <p14:creationId xmlns:p14="http://schemas.microsoft.com/office/powerpoint/2010/main" val="3254509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35</a:t>
            </a:fld>
            <a:endParaRPr lang="en-US"/>
          </a:p>
        </p:txBody>
      </p:sp>
    </p:spTree>
    <p:extLst>
      <p:ext uri="{BB962C8B-B14F-4D97-AF65-F5344CB8AC3E}">
        <p14:creationId xmlns:p14="http://schemas.microsoft.com/office/powerpoint/2010/main" val="941390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36</a:t>
            </a:fld>
            <a:endParaRPr lang="en-US"/>
          </a:p>
        </p:txBody>
      </p:sp>
    </p:spTree>
    <p:extLst>
      <p:ext uri="{BB962C8B-B14F-4D97-AF65-F5344CB8AC3E}">
        <p14:creationId xmlns:p14="http://schemas.microsoft.com/office/powerpoint/2010/main" val="96278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37</a:t>
            </a:fld>
            <a:endParaRPr lang="en-US"/>
          </a:p>
        </p:txBody>
      </p:sp>
    </p:spTree>
    <p:extLst>
      <p:ext uri="{BB962C8B-B14F-4D97-AF65-F5344CB8AC3E}">
        <p14:creationId xmlns:p14="http://schemas.microsoft.com/office/powerpoint/2010/main" val="1196164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38</a:t>
            </a:fld>
            <a:endParaRPr lang="en-US"/>
          </a:p>
        </p:txBody>
      </p:sp>
    </p:spTree>
    <p:extLst>
      <p:ext uri="{BB962C8B-B14F-4D97-AF65-F5344CB8AC3E}">
        <p14:creationId xmlns:p14="http://schemas.microsoft.com/office/powerpoint/2010/main" val="3303468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39</a:t>
            </a:fld>
            <a:endParaRPr lang="en-US"/>
          </a:p>
        </p:txBody>
      </p:sp>
    </p:spTree>
    <p:extLst>
      <p:ext uri="{BB962C8B-B14F-4D97-AF65-F5344CB8AC3E}">
        <p14:creationId xmlns:p14="http://schemas.microsoft.com/office/powerpoint/2010/main" val="159236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11</a:t>
            </a:fld>
            <a:endParaRPr lang="en-US"/>
          </a:p>
        </p:txBody>
      </p:sp>
    </p:spTree>
    <p:extLst>
      <p:ext uri="{BB962C8B-B14F-4D97-AF65-F5344CB8AC3E}">
        <p14:creationId xmlns:p14="http://schemas.microsoft.com/office/powerpoint/2010/main" val="1234625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40</a:t>
            </a:fld>
            <a:endParaRPr lang="en-US"/>
          </a:p>
        </p:txBody>
      </p:sp>
    </p:spTree>
    <p:extLst>
      <p:ext uri="{BB962C8B-B14F-4D97-AF65-F5344CB8AC3E}">
        <p14:creationId xmlns:p14="http://schemas.microsoft.com/office/powerpoint/2010/main" val="1131972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41</a:t>
            </a:fld>
            <a:endParaRPr lang="en-US"/>
          </a:p>
        </p:txBody>
      </p:sp>
    </p:spTree>
    <p:extLst>
      <p:ext uri="{BB962C8B-B14F-4D97-AF65-F5344CB8AC3E}">
        <p14:creationId xmlns:p14="http://schemas.microsoft.com/office/powerpoint/2010/main" val="3632423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42</a:t>
            </a:fld>
            <a:endParaRPr lang="en-US"/>
          </a:p>
        </p:txBody>
      </p:sp>
    </p:spTree>
    <p:extLst>
      <p:ext uri="{BB962C8B-B14F-4D97-AF65-F5344CB8AC3E}">
        <p14:creationId xmlns:p14="http://schemas.microsoft.com/office/powerpoint/2010/main" val="1739915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43</a:t>
            </a:fld>
            <a:endParaRPr lang="en-US"/>
          </a:p>
        </p:txBody>
      </p:sp>
    </p:spTree>
    <p:extLst>
      <p:ext uri="{BB962C8B-B14F-4D97-AF65-F5344CB8AC3E}">
        <p14:creationId xmlns:p14="http://schemas.microsoft.com/office/powerpoint/2010/main" val="4107006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44</a:t>
            </a:fld>
            <a:endParaRPr lang="en-US"/>
          </a:p>
        </p:txBody>
      </p:sp>
    </p:spTree>
    <p:extLst>
      <p:ext uri="{BB962C8B-B14F-4D97-AF65-F5344CB8AC3E}">
        <p14:creationId xmlns:p14="http://schemas.microsoft.com/office/powerpoint/2010/main" val="590292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45</a:t>
            </a:fld>
            <a:endParaRPr lang="en-US"/>
          </a:p>
        </p:txBody>
      </p:sp>
    </p:spTree>
    <p:extLst>
      <p:ext uri="{BB962C8B-B14F-4D97-AF65-F5344CB8AC3E}">
        <p14:creationId xmlns:p14="http://schemas.microsoft.com/office/powerpoint/2010/main" val="2161830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46</a:t>
            </a:fld>
            <a:endParaRPr lang="en-US"/>
          </a:p>
        </p:txBody>
      </p:sp>
    </p:spTree>
    <p:extLst>
      <p:ext uri="{BB962C8B-B14F-4D97-AF65-F5344CB8AC3E}">
        <p14:creationId xmlns:p14="http://schemas.microsoft.com/office/powerpoint/2010/main" val="992277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47</a:t>
            </a:fld>
            <a:endParaRPr lang="en-US"/>
          </a:p>
        </p:txBody>
      </p:sp>
    </p:spTree>
    <p:extLst>
      <p:ext uri="{BB962C8B-B14F-4D97-AF65-F5344CB8AC3E}">
        <p14:creationId xmlns:p14="http://schemas.microsoft.com/office/powerpoint/2010/main" val="3397430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48</a:t>
            </a:fld>
            <a:endParaRPr lang="en-US"/>
          </a:p>
        </p:txBody>
      </p:sp>
    </p:spTree>
    <p:extLst>
      <p:ext uri="{BB962C8B-B14F-4D97-AF65-F5344CB8AC3E}">
        <p14:creationId xmlns:p14="http://schemas.microsoft.com/office/powerpoint/2010/main" val="1817103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49</a:t>
            </a:fld>
            <a:endParaRPr lang="en-US"/>
          </a:p>
        </p:txBody>
      </p:sp>
    </p:spTree>
    <p:extLst>
      <p:ext uri="{BB962C8B-B14F-4D97-AF65-F5344CB8AC3E}">
        <p14:creationId xmlns:p14="http://schemas.microsoft.com/office/powerpoint/2010/main" val="421410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12</a:t>
            </a:fld>
            <a:endParaRPr lang="en-US"/>
          </a:p>
        </p:txBody>
      </p:sp>
    </p:spTree>
    <p:extLst>
      <p:ext uri="{BB962C8B-B14F-4D97-AF65-F5344CB8AC3E}">
        <p14:creationId xmlns:p14="http://schemas.microsoft.com/office/powerpoint/2010/main" val="1263860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50</a:t>
            </a:fld>
            <a:endParaRPr lang="en-US"/>
          </a:p>
        </p:txBody>
      </p:sp>
    </p:spTree>
    <p:extLst>
      <p:ext uri="{BB962C8B-B14F-4D97-AF65-F5344CB8AC3E}">
        <p14:creationId xmlns:p14="http://schemas.microsoft.com/office/powerpoint/2010/main" val="2921547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51</a:t>
            </a:fld>
            <a:endParaRPr lang="en-US"/>
          </a:p>
        </p:txBody>
      </p:sp>
    </p:spTree>
    <p:extLst>
      <p:ext uri="{BB962C8B-B14F-4D97-AF65-F5344CB8AC3E}">
        <p14:creationId xmlns:p14="http://schemas.microsoft.com/office/powerpoint/2010/main" val="3176690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52</a:t>
            </a:fld>
            <a:endParaRPr lang="en-US"/>
          </a:p>
        </p:txBody>
      </p:sp>
    </p:spTree>
    <p:extLst>
      <p:ext uri="{BB962C8B-B14F-4D97-AF65-F5344CB8AC3E}">
        <p14:creationId xmlns:p14="http://schemas.microsoft.com/office/powerpoint/2010/main" val="3429663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53</a:t>
            </a:fld>
            <a:endParaRPr lang="en-US"/>
          </a:p>
        </p:txBody>
      </p:sp>
    </p:spTree>
    <p:extLst>
      <p:ext uri="{BB962C8B-B14F-4D97-AF65-F5344CB8AC3E}">
        <p14:creationId xmlns:p14="http://schemas.microsoft.com/office/powerpoint/2010/main" val="1163272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54</a:t>
            </a:fld>
            <a:endParaRPr lang="en-US"/>
          </a:p>
        </p:txBody>
      </p:sp>
    </p:spTree>
    <p:extLst>
      <p:ext uri="{BB962C8B-B14F-4D97-AF65-F5344CB8AC3E}">
        <p14:creationId xmlns:p14="http://schemas.microsoft.com/office/powerpoint/2010/main" val="918270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55</a:t>
            </a:fld>
            <a:endParaRPr lang="en-US"/>
          </a:p>
        </p:txBody>
      </p:sp>
    </p:spTree>
    <p:extLst>
      <p:ext uri="{BB962C8B-B14F-4D97-AF65-F5344CB8AC3E}">
        <p14:creationId xmlns:p14="http://schemas.microsoft.com/office/powerpoint/2010/main" val="230254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56</a:t>
            </a:fld>
            <a:endParaRPr lang="en-US"/>
          </a:p>
        </p:txBody>
      </p:sp>
    </p:spTree>
    <p:extLst>
      <p:ext uri="{BB962C8B-B14F-4D97-AF65-F5344CB8AC3E}">
        <p14:creationId xmlns:p14="http://schemas.microsoft.com/office/powerpoint/2010/main" val="2069447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57</a:t>
            </a:fld>
            <a:endParaRPr lang="en-US"/>
          </a:p>
        </p:txBody>
      </p:sp>
    </p:spTree>
    <p:extLst>
      <p:ext uri="{BB962C8B-B14F-4D97-AF65-F5344CB8AC3E}">
        <p14:creationId xmlns:p14="http://schemas.microsoft.com/office/powerpoint/2010/main" val="1727210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58</a:t>
            </a:fld>
            <a:endParaRPr lang="en-US"/>
          </a:p>
        </p:txBody>
      </p:sp>
    </p:spTree>
    <p:extLst>
      <p:ext uri="{BB962C8B-B14F-4D97-AF65-F5344CB8AC3E}">
        <p14:creationId xmlns:p14="http://schemas.microsoft.com/office/powerpoint/2010/main" val="651094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59</a:t>
            </a:fld>
            <a:endParaRPr lang="en-US"/>
          </a:p>
        </p:txBody>
      </p:sp>
    </p:spTree>
    <p:extLst>
      <p:ext uri="{BB962C8B-B14F-4D97-AF65-F5344CB8AC3E}">
        <p14:creationId xmlns:p14="http://schemas.microsoft.com/office/powerpoint/2010/main" val="282329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13</a:t>
            </a:fld>
            <a:endParaRPr lang="en-US"/>
          </a:p>
        </p:txBody>
      </p:sp>
    </p:spTree>
    <p:extLst>
      <p:ext uri="{BB962C8B-B14F-4D97-AF65-F5344CB8AC3E}">
        <p14:creationId xmlns:p14="http://schemas.microsoft.com/office/powerpoint/2010/main" val="3984491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60</a:t>
            </a:fld>
            <a:endParaRPr lang="en-US"/>
          </a:p>
        </p:txBody>
      </p:sp>
    </p:spTree>
    <p:extLst>
      <p:ext uri="{BB962C8B-B14F-4D97-AF65-F5344CB8AC3E}">
        <p14:creationId xmlns:p14="http://schemas.microsoft.com/office/powerpoint/2010/main" val="2582834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61</a:t>
            </a:fld>
            <a:endParaRPr lang="en-US"/>
          </a:p>
        </p:txBody>
      </p:sp>
    </p:spTree>
    <p:extLst>
      <p:ext uri="{BB962C8B-B14F-4D97-AF65-F5344CB8AC3E}">
        <p14:creationId xmlns:p14="http://schemas.microsoft.com/office/powerpoint/2010/main" val="3386955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62</a:t>
            </a:fld>
            <a:endParaRPr lang="en-US"/>
          </a:p>
        </p:txBody>
      </p:sp>
    </p:spTree>
    <p:extLst>
      <p:ext uri="{BB962C8B-B14F-4D97-AF65-F5344CB8AC3E}">
        <p14:creationId xmlns:p14="http://schemas.microsoft.com/office/powerpoint/2010/main" val="39676543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63</a:t>
            </a:fld>
            <a:endParaRPr lang="en-US"/>
          </a:p>
        </p:txBody>
      </p:sp>
    </p:spTree>
    <p:extLst>
      <p:ext uri="{BB962C8B-B14F-4D97-AF65-F5344CB8AC3E}">
        <p14:creationId xmlns:p14="http://schemas.microsoft.com/office/powerpoint/2010/main" val="25473498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64</a:t>
            </a:fld>
            <a:endParaRPr lang="en-US"/>
          </a:p>
        </p:txBody>
      </p:sp>
    </p:spTree>
    <p:extLst>
      <p:ext uri="{BB962C8B-B14F-4D97-AF65-F5344CB8AC3E}">
        <p14:creationId xmlns:p14="http://schemas.microsoft.com/office/powerpoint/2010/main" val="29168265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65</a:t>
            </a:fld>
            <a:endParaRPr lang="en-US"/>
          </a:p>
        </p:txBody>
      </p:sp>
    </p:spTree>
    <p:extLst>
      <p:ext uri="{BB962C8B-B14F-4D97-AF65-F5344CB8AC3E}">
        <p14:creationId xmlns:p14="http://schemas.microsoft.com/office/powerpoint/2010/main" val="203070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14</a:t>
            </a:fld>
            <a:endParaRPr lang="en-US"/>
          </a:p>
        </p:txBody>
      </p:sp>
    </p:spTree>
    <p:extLst>
      <p:ext uri="{BB962C8B-B14F-4D97-AF65-F5344CB8AC3E}">
        <p14:creationId xmlns:p14="http://schemas.microsoft.com/office/powerpoint/2010/main" val="157675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16</a:t>
            </a:fld>
            <a:endParaRPr lang="en-US"/>
          </a:p>
        </p:txBody>
      </p:sp>
    </p:spTree>
    <p:extLst>
      <p:ext uri="{BB962C8B-B14F-4D97-AF65-F5344CB8AC3E}">
        <p14:creationId xmlns:p14="http://schemas.microsoft.com/office/powerpoint/2010/main" val="70724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27</a:t>
            </a:fld>
            <a:endParaRPr lang="en-US"/>
          </a:p>
        </p:txBody>
      </p:sp>
    </p:spTree>
    <p:extLst>
      <p:ext uri="{BB962C8B-B14F-4D97-AF65-F5344CB8AC3E}">
        <p14:creationId xmlns:p14="http://schemas.microsoft.com/office/powerpoint/2010/main" val="4121255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28</a:t>
            </a:fld>
            <a:endParaRPr lang="en-US"/>
          </a:p>
        </p:txBody>
      </p:sp>
    </p:spTree>
    <p:extLst>
      <p:ext uri="{BB962C8B-B14F-4D97-AF65-F5344CB8AC3E}">
        <p14:creationId xmlns:p14="http://schemas.microsoft.com/office/powerpoint/2010/main" val="2083180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FA1FBEDE-603B-489F-BD7A-430B871005AA}" type="slidenum">
              <a:rPr lang="en-US" smtClean="0"/>
              <a:t>29</a:t>
            </a:fld>
            <a:endParaRPr lang="en-US"/>
          </a:p>
        </p:txBody>
      </p:sp>
    </p:spTree>
    <p:extLst>
      <p:ext uri="{BB962C8B-B14F-4D97-AF65-F5344CB8AC3E}">
        <p14:creationId xmlns:p14="http://schemas.microsoft.com/office/powerpoint/2010/main" val="202817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B41B-AF6B-8044-EFFC-CB68C2C4FC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R"/>
          </a:p>
        </p:txBody>
      </p:sp>
      <p:sp>
        <p:nvSpPr>
          <p:cNvPr id="3" name="Subtitle 2">
            <a:extLst>
              <a:ext uri="{FF2B5EF4-FFF2-40B4-BE49-F238E27FC236}">
                <a16:creationId xmlns:a16="http://schemas.microsoft.com/office/drawing/2014/main" id="{F0ECECFE-0786-5C20-D5C4-DC61D6A6AC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R"/>
          </a:p>
        </p:txBody>
      </p:sp>
      <p:sp>
        <p:nvSpPr>
          <p:cNvPr id="4" name="Date Placeholder 3">
            <a:extLst>
              <a:ext uri="{FF2B5EF4-FFF2-40B4-BE49-F238E27FC236}">
                <a16:creationId xmlns:a16="http://schemas.microsoft.com/office/drawing/2014/main" id="{75F074E0-EA68-0E16-F47F-44BD67DC8014}"/>
              </a:ext>
            </a:extLst>
          </p:cNvPr>
          <p:cNvSpPr>
            <a:spLocks noGrp="1"/>
          </p:cNvSpPr>
          <p:nvPr>
            <p:ph type="dt" sz="half" idx="10"/>
          </p:nvPr>
        </p:nvSpPr>
        <p:spPr/>
        <p:txBody>
          <a:bodyPr/>
          <a:lstStyle/>
          <a:p>
            <a:fld id="{3875AEB2-4DE8-CB43-B132-D51F9A1D6B34}" type="datetimeFigureOut">
              <a:rPr lang="en-PR" smtClean="0"/>
              <a:t>11/30/2022</a:t>
            </a:fld>
            <a:endParaRPr lang="en-PR"/>
          </a:p>
        </p:txBody>
      </p:sp>
      <p:sp>
        <p:nvSpPr>
          <p:cNvPr id="5" name="Footer Placeholder 4">
            <a:extLst>
              <a:ext uri="{FF2B5EF4-FFF2-40B4-BE49-F238E27FC236}">
                <a16:creationId xmlns:a16="http://schemas.microsoft.com/office/drawing/2014/main" id="{6826D598-1E5E-36CF-F743-29E7FDD7B345}"/>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DD786E98-73AA-A7B4-64D0-9CB668C2402C}"/>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420882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71A4-8994-1F08-682D-1F5E932FBE52}"/>
              </a:ext>
            </a:extLst>
          </p:cNvPr>
          <p:cNvSpPr>
            <a:spLocks noGrp="1"/>
          </p:cNvSpPr>
          <p:nvPr>
            <p:ph type="title"/>
          </p:nvPr>
        </p:nvSpPr>
        <p:spPr/>
        <p:txBody>
          <a:bodyPr/>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E90A3182-4A28-D9C7-B333-AD62C3FF18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FEB11770-041B-C435-B9E0-BFDAC153755C}"/>
              </a:ext>
            </a:extLst>
          </p:cNvPr>
          <p:cNvSpPr>
            <a:spLocks noGrp="1"/>
          </p:cNvSpPr>
          <p:nvPr>
            <p:ph type="dt" sz="half" idx="10"/>
          </p:nvPr>
        </p:nvSpPr>
        <p:spPr/>
        <p:txBody>
          <a:bodyPr/>
          <a:lstStyle/>
          <a:p>
            <a:fld id="{3875AEB2-4DE8-CB43-B132-D51F9A1D6B34}" type="datetimeFigureOut">
              <a:rPr lang="en-PR" smtClean="0"/>
              <a:t>11/30/2022</a:t>
            </a:fld>
            <a:endParaRPr lang="en-PR"/>
          </a:p>
        </p:txBody>
      </p:sp>
      <p:sp>
        <p:nvSpPr>
          <p:cNvPr id="5" name="Footer Placeholder 4">
            <a:extLst>
              <a:ext uri="{FF2B5EF4-FFF2-40B4-BE49-F238E27FC236}">
                <a16:creationId xmlns:a16="http://schemas.microsoft.com/office/drawing/2014/main" id="{77DBE5CF-6C01-7A2C-9CEF-7914D927C9D5}"/>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61D64373-C059-A782-BD2B-1DE2AEB11049}"/>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170749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DABE1-2386-0A63-18FA-E0071212CD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C1BDA9C4-AD98-4E2A-81FC-7AC6EC34A9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16278AB3-0B7B-76D5-CFF0-455A5E4C7761}"/>
              </a:ext>
            </a:extLst>
          </p:cNvPr>
          <p:cNvSpPr>
            <a:spLocks noGrp="1"/>
          </p:cNvSpPr>
          <p:nvPr>
            <p:ph type="dt" sz="half" idx="10"/>
          </p:nvPr>
        </p:nvSpPr>
        <p:spPr/>
        <p:txBody>
          <a:bodyPr/>
          <a:lstStyle/>
          <a:p>
            <a:fld id="{3875AEB2-4DE8-CB43-B132-D51F9A1D6B34}" type="datetimeFigureOut">
              <a:rPr lang="en-PR" smtClean="0"/>
              <a:t>11/30/2022</a:t>
            </a:fld>
            <a:endParaRPr lang="en-PR"/>
          </a:p>
        </p:txBody>
      </p:sp>
      <p:sp>
        <p:nvSpPr>
          <p:cNvPr id="5" name="Footer Placeholder 4">
            <a:extLst>
              <a:ext uri="{FF2B5EF4-FFF2-40B4-BE49-F238E27FC236}">
                <a16:creationId xmlns:a16="http://schemas.microsoft.com/office/drawing/2014/main" id="{D56EDFAD-0439-555F-8246-59C1ED811077}"/>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B591F49B-8605-0264-DDDF-DD192FAD783D}"/>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219499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9ECD-F436-9455-7A9A-303493E7229C}"/>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561EA0FA-BC2D-11D7-4E81-5EAE60AA80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1606E4F6-5280-51B6-D1E8-B4EDB30A0833}"/>
              </a:ext>
            </a:extLst>
          </p:cNvPr>
          <p:cNvSpPr>
            <a:spLocks noGrp="1"/>
          </p:cNvSpPr>
          <p:nvPr>
            <p:ph type="dt" sz="half" idx="10"/>
          </p:nvPr>
        </p:nvSpPr>
        <p:spPr/>
        <p:txBody>
          <a:bodyPr/>
          <a:lstStyle/>
          <a:p>
            <a:fld id="{3875AEB2-4DE8-CB43-B132-D51F9A1D6B34}" type="datetimeFigureOut">
              <a:rPr lang="en-PR" smtClean="0"/>
              <a:t>11/30/2022</a:t>
            </a:fld>
            <a:endParaRPr lang="en-PR"/>
          </a:p>
        </p:txBody>
      </p:sp>
      <p:sp>
        <p:nvSpPr>
          <p:cNvPr id="5" name="Footer Placeholder 4">
            <a:extLst>
              <a:ext uri="{FF2B5EF4-FFF2-40B4-BE49-F238E27FC236}">
                <a16:creationId xmlns:a16="http://schemas.microsoft.com/office/drawing/2014/main" id="{C8152078-8CEE-608A-490D-ED7B538A8508}"/>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0BA42E00-9139-F813-E9ED-673BE2F4FB5E}"/>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385215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C192-14B1-7542-E4A5-0EA4A8F700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R"/>
          </a:p>
        </p:txBody>
      </p:sp>
      <p:sp>
        <p:nvSpPr>
          <p:cNvPr id="3" name="Text Placeholder 2">
            <a:extLst>
              <a:ext uri="{FF2B5EF4-FFF2-40B4-BE49-F238E27FC236}">
                <a16:creationId xmlns:a16="http://schemas.microsoft.com/office/drawing/2014/main" id="{11EC22E3-79B7-BB44-7AB8-33D2E3832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4CE1A8-AA20-0961-F074-0CF8A697401E}"/>
              </a:ext>
            </a:extLst>
          </p:cNvPr>
          <p:cNvSpPr>
            <a:spLocks noGrp="1"/>
          </p:cNvSpPr>
          <p:nvPr>
            <p:ph type="dt" sz="half" idx="10"/>
          </p:nvPr>
        </p:nvSpPr>
        <p:spPr/>
        <p:txBody>
          <a:bodyPr/>
          <a:lstStyle/>
          <a:p>
            <a:fld id="{3875AEB2-4DE8-CB43-B132-D51F9A1D6B34}" type="datetimeFigureOut">
              <a:rPr lang="en-PR" smtClean="0"/>
              <a:t>11/30/2022</a:t>
            </a:fld>
            <a:endParaRPr lang="en-PR"/>
          </a:p>
        </p:txBody>
      </p:sp>
      <p:sp>
        <p:nvSpPr>
          <p:cNvPr id="5" name="Footer Placeholder 4">
            <a:extLst>
              <a:ext uri="{FF2B5EF4-FFF2-40B4-BE49-F238E27FC236}">
                <a16:creationId xmlns:a16="http://schemas.microsoft.com/office/drawing/2014/main" id="{2E0F586E-FAA5-59DD-B0D5-D0CB082BF098}"/>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704AF92E-CE67-85AF-486A-9318D27119F8}"/>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386120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E7DD-AAA5-2DB8-2BED-74E50B2D20B1}"/>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572EE37C-57AE-2131-5508-0878654E20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Content Placeholder 3">
            <a:extLst>
              <a:ext uri="{FF2B5EF4-FFF2-40B4-BE49-F238E27FC236}">
                <a16:creationId xmlns:a16="http://schemas.microsoft.com/office/drawing/2014/main" id="{5672224B-8295-0813-47BF-3677C212BE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Date Placeholder 4">
            <a:extLst>
              <a:ext uri="{FF2B5EF4-FFF2-40B4-BE49-F238E27FC236}">
                <a16:creationId xmlns:a16="http://schemas.microsoft.com/office/drawing/2014/main" id="{431FB265-CD38-7B9C-95EB-FAD3447F6A66}"/>
              </a:ext>
            </a:extLst>
          </p:cNvPr>
          <p:cNvSpPr>
            <a:spLocks noGrp="1"/>
          </p:cNvSpPr>
          <p:nvPr>
            <p:ph type="dt" sz="half" idx="10"/>
          </p:nvPr>
        </p:nvSpPr>
        <p:spPr/>
        <p:txBody>
          <a:bodyPr/>
          <a:lstStyle/>
          <a:p>
            <a:fld id="{3875AEB2-4DE8-CB43-B132-D51F9A1D6B34}" type="datetimeFigureOut">
              <a:rPr lang="en-PR" smtClean="0"/>
              <a:t>11/30/2022</a:t>
            </a:fld>
            <a:endParaRPr lang="en-PR"/>
          </a:p>
        </p:txBody>
      </p:sp>
      <p:sp>
        <p:nvSpPr>
          <p:cNvPr id="6" name="Footer Placeholder 5">
            <a:extLst>
              <a:ext uri="{FF2B5EF4-FFF2-40B4-BE49-F238E27FC236}">
                <a16:creationId xmlns:a16="http://schemas.microsoft.com/office/drawing/2014/main" id="{2AA55C64-6B40-CD36-628D-7883915FB263}"/>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8101D9B5-70D2-C175-538E-4EDEAEDA1F14}"/>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7354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B72E-9CAF-E9AD-2243-CE80AF87D6A3}"/>
              </a:ext>
            </a:extLst>
          </p:cNvPr>
          <p:cNvSpPr>
            <a:spLocks noGrp="1"/>
          </p:cNvSpPr>
          <p:nvPr>
            <p:ph type="title"/>
          </p:nvPr>
        </p:nvSpPr>
        <p:spPr>
          <a:xfrm>
            <a:off x="839788" y="365125"/>
            <a:ext cx="10515600" cy="1325563"/>
          </a:xfrm>
        </p:spPr>
        <p:txBody>
          <a:bodyPr/>
          <a:lstStyle/>
          <a:p>
            <a:r>
              <a:rPr lang="en-US"/>
              <a:t>Click to edit Master title style</a:t>
            </a:r>
            <a:endParaRPr lang="en-PR"/>
          </a:p>
        </p:txBody>
      </p:sp>
      <p:sp>
        <p:nvSpPr>
          <p:cNvPr id="3" name="Text Placeholder 2">
            <a:extLst>
              <a:ext uri="{FF2B5EF4-FFF2-40B4-BE49-F238E27FC236}">
                <a16:creationId xmlns:a16="http://schemas.microsoft.com/office/drawing/2014/main" id="{B3C89C26-531B-EB5F-6EF0-B0147E78AD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5A701E-3DA5-3175-5F44-44EE17EDBE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Text Placeholder 4">
            <a:extLst>
              <a:ext uri="{FF2B5EF4-FFF2-40B4-BE49-F238E27FC236}">
                <a16:creationId xmlns:a16="http://schemas.microsoft.com/office/drawing/2014/main" id="{224F99EB-1C2F-29C4-1746-B8E646B9C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5DB8A-8DF5-E03C-E0BA-89605A82D5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7" name="Date Placeholder 6">
            <a:extLst>
              <a:ext uri="{FF2B5EF4-FFF2-40B4-BE49-F238E27FC236}">
                <a16:creationId xmlns:a16="http://schemas.microsoft.com/office/drawing/2014/main" id="{12333DF4-FC97-0CF9-D119-3CCC24975D4E}"/>
              </a:ext>
            </a:extLst>
          </p:cNvPr>
          <p:cNvSpPr>
            <a:spLocks noGrp="1"/>
          </p:cNvSpPr>
          <p:nvPr>
            <p:ph type="dt" sz="half" idx="10"/>
          </p:nvPr>
        </p:nvSpPr>
        <p:spPr/>
        <p:txBody>
          <a:bodyPr/>
          <a:lstStyle/>
          <a:p>
            <a:fld id="{3875AEB2-4DE8-CB43-B132-D51F9A1D6B34}" type="datetimeFigureOut">
              <a:rPr lang="en-PR" smtClean="0"/>
              <a:t>11/30/2022</a:t>
            </a:fld>
            <a:endParaRPr lang="en-PR"/>
          </a:p>
        </p:txBody>
      </p:sp>
      <p:sp>
        <p:nvSpPr>
          <p:cNvPr id="8" name="Footer Placeholder 7">
            <a:extLst>
              <a:ext uri="{FF2B5EF4-FFF2-40B4-BE49-F238E27FC236}">
                <a16:creationId xmlns:a16="http://schemas.microsoft.com/office/drawing/2014/main" id="{B9E4A750-8179-4F94-3709-79C9F0D8C1EC}"/>
              </a:ext>
            </a:extLst>
          </p:cNvPr>
          <p:cNvSpPr>
            <a:spLocks noGrp="1"/>
          </p:cNvSpPr>
          <p:nvPr>
            <p:ph type="ftr" sz="quarter" idx="11"/>
          </p:nvPr>
        </p:nvSpPr>
        <p:spPr/>
        <p:txBody>
          <a:bodyPr/>
          <a:lstStyle/>
          <a:p>
            <a:endParaRPr lang="en-PR"/>
          </a:p>
        </p:txBody>
      </p:sp>
      <p:sp>
        <p:nvSpPr>
          <p:cNvPr id="9" name="Slide Number Placeholder 8">
            <a:extLst>
              <a:ext uri="{FF2B5EF4-FFF2-40B4-BE49-F238E27FC236}">
                <a16:creationId xmlns:a16="http://schemas.microsoft.com/office/drawing/2014/main" id="{1A6E5E0F-FF59-FB0A-84A5-A125A3979D12}"/>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292840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63818-3C13-845D-08B7-FFAD5B322F2E}"/>
              </a:ext>
            </a:extLst>
          </p:cNvPr>
          <p:cNvSpPr>
            <a:spLocks noGrp="1"/>
          </p:cNvSpPr>
          <p:nvPr>
            <p:ph type="title"/>
          </p:nvPr>
        </p:nvSpPr>
        <p:spPr/>
        <p:txBody>
          <a:bodyPr/>
          <a:lstStyle/>
          <a:p>
            <a:r>
              <a:rPr lang="en-US"/>
              <a:t>Click to edit Master title style</a:t>
            </a:r>
            <a:endParaRPr lang="en-PR"/>
          </a:p>
        </p:txBody>
      </p:sp>
      <p:sp>
        <p:nvSpPr>
          <p:cNvPr id="3" name="Date Placeholder 2">
            <a:extLst>
              <a:ext uri="{FF2B5EF4-FFF2-40B4-BE49-F238E27FC236}">
                <a16:creationId xmlns:a16="http://schemas.microsoft.com/office/drawing/2014/main" id="{B9F7D1FE-5BC4-83A4-EE82-2EF6A1595326}"/>
              </a:ext>
            </a:extLst>
          </p:cNvPr>
          <p:cNvSpPr>
            <a:spLocks noGrp="1"/>
          </p:cNvSpPr>
          <p:nvPr>
            <p:ph type="dt" sz="half" idx="10"/>
          </p:nvPr>
        </p:nvSpPr>
        <p:spPr/>
        <p:txBody>
          <a:bodyPr/>
          <a:lstStyle/>
          <a:p>
            <a:fld id="{3875AEB2-4DE8-CB43-B132-D51F9A1D6B34}" type="datetimeFigureOut">
              <a:rPr lang="en-PR" smtClean="0"/>
              <a:t>11/30/2022</a:t>
            </a:fld>
            <a:endParaRPr lang="en-PR"/>
          </a:p>
        </p:txBody>
      </p:sp>
      <p:sp>
        <p:nvSpPr>
          <p:cNvPr id="4" name="Footer Placeholder 3">
            <a:extLst>
              <a:ext uri="{FF2B5EF4-FFF2-40B4-BE49-F238E27FC236}">
                <a16:creationId xmlns:a16="http://schemas.microsoft.com/office/drawing/2014/main" id="{7652E4C7-34F5-F5A4-B992-7ED3815C0E8F}"/>
              </a:ext>
            </a:extLst>
          </p:cNvPr>
          <p:cNvSpPr>
            <a:spLocks noGrp="1"/>
          </p:cNvSpPr>
          <p:nvPr>
            <p:ph type="ftr" sz="quarter" idx="11"/>
          </p:nvPr>
        </p:nvSpPr>
        <p:spPr/>
        <p:txBody>
          <a:bodyPr/>
          <a:lstStyle/>
          <a:p>
            <a:endParaRPr lang="en-PR"/>
          </a:p>
        </p:txBody>
      </p:sp>
      <p:sp>
        <p:nvSpPr>
          <p:cNvPr id="5" name="Slide Number Placeholder 4">
            <a:extLst>
              <a:ext uri="{FF2B5EF4-FFF2-40B4-BE49-F238E27FC236}">
                <a16:creationId xmlns:a16="http://schemas.microsoft.com/office/drawing/2014/main" id="{3CFF14C5-91AC-C91E-61E4-DB4EE8353313}"/>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66170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F46081-68C1-B46C-F92B-FFBA6C7229E2}"/>
              </a:ext>
            </a:extLst>
          </p:cNvPr>
          <p:cNvSpPr>
            <a:spLocks noGrp="1"/>
          </p:cNvSpPr>
          <p:nvPr>
            <p:ph type="dt" sz="half" idx="10"/>
          </p:nvPr>
        </p:nvSpPr>
        <p:spPr/>
        <p:txBody>
          <a:bodyPr/>
          <a:lstStyle/>
          <a:p>
            <a:fld id="{3875AEB2-4DE8-CB43-B132-D51F9A1D6B34}" type="datetimeFigureOut">
              <a:rPr lang="en-PR" smtClean="0"/>
              <a:t>11/30/2022</a:t>
            </a:fld>
            <a:endParaRPr lang="en-PR"/>
          </a:p>
        </p:txBody>
      </p:sp>
      <p:sp>
        <p:nvSpPr>
          <p:cNvPr id="3" name="Footer Placeholder 2">
            <a:extLst>
              <a:ext uri="{FF2B5EF4-FFF2-40B4-BE49-F238E27FC236}">
                <a16:creationId xmlns:a16="http://schemas.microsoft.com/office/drawing/2014/main" id="{584090EF-E0BC-A64C-2881-2A42FF2804EC}"/>
              </a:ext>
            </a:extLst>
          </p:cNvPr>
          <p:cNvSpPr>
            <a:spLocks noGrp="1"/>
          </p:cNvSpPr>
          <p:nvPr>
            <p:ph type="ftr" sz="quarter" idx="11"/>
          </p:nvPr>
        </p:nvSpPr>
        <p:spPr/>
        <p:txBody>
          <a:bodyPr/>
          <a:lstStyle/>
          <a:p>
            <a:endParaRPr lang="en-PR"/>
          </a:p>
        </p:txBody>
      </p:sp>
      <p:sp>
        <p:nvSpPr>
          <p:cNvPr id="4" name="Slide Number Placeholder 3">
            <a:extLst>
              <a:ext uri="{FF2B5EF4-FFF2-40B4-BE49-F238E27FC236}">
                <a16:creationId xmlns:a16="http://schemas.microsoft.com/office/drawing/2014/main" id="{DB96B4A9-894F-B5CD-0BC3-5E6926CAE9C9}"/>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184226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D7A4-4AE1-B324-670E-00C071EFB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Content Placeholder 2">
            <a:extLst>
              <a:ext uri="{FF2B5EF4-FFF2-40B4-BE49-F238E27FC236}">
                <a16:creationId xmlns:a16="http://schemas.microsoft.com/office/drawing/2014/main" id="{22F9FAF2-5454-635F-74BA-A82B3278B9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Text Placeholder 3">
            <a:extLst>
              <a:ext uri="{FF2B5EF4-FFF2-40B4-BE49-F238E27FC236}">
                <a16:creationId xmlns:a16="http://schemas.microsoft.com/office/drawing/2014/main" id="{67E4F0BB-CD47-6DC9-417C-CDCDCE3BA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17B3C8-D796-D3C9-B3A4-BC2D8ED951A6}"/>
              </a:ext>
            </a:extLst>
          </p:cNvPr>
          <p:cNvSpPr>
            <a:spLocks noGrp="1"/>
          </p:cNvSpPr>
          <p:nvPr>
            <p:ph type="dt" sz="half" idx="10"/>
          </p:nvPr>
        </p:nvSpPr>
        <p:spPr/>
        <p:txBody>
          <a:bodyPr/>
          <a:lstStyle/>
          <a:p>
            <a:fld id="{3875AEB2-4DE8-CB43-B132-D51F9A1D6B34}" type="datetimeFigureOut">
              <a:rPr lang="en-PR" smtClean="0"/>
              <a:t>11/30/2022</a:t>
            </a:fld>
            <a:endParaRPr lang="en-PR"/>
          </a:p>
        </p:txBody>
      </p:sp>
      <p:sp>
        <p:nvSpPr>
          <p:cNvPr id="6" name="Footer Placeholder 5">
            <a:extLst>
              <a:ext uri="{FF2B5EF4-FFF2-40B4-BE49-F238E27FC236}">
                <a16:creationId xmlns:a16="http://schemas.microsoft.com/office/drawing/2014/main" id="{5615ED60-A052-E641-4555-2E4679703979}"/>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27B6A7F3-D301-8F0E-95D1-845B5461B799}"/>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2306098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A542-C2AF-3AB0-1C94-D92F77AD9D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Picture Placeholder 2">
            <a:extLst>
              <a:ext uri="{FF2B5EF4-FFF2-40B4-BE49-F238E27FC236}">
                <a16:creationId xmlns:a16="http://schemas.microsoft.com/office/drawing/2014/main" id="{E9769BB8-41C0-234E-D14C-091D00FBF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R"/>
          </a:p>
        </p:txBody>
      </p:sp>
      <p:sp>
        <p:nvSpPr>
          <p:cNvPr id="4" name="Text Placeholder 3">
            <a:extLst>
              <a:ext uri="{FF2B5EF4-FFF2-40B4-BE49-F238E27FC236}">
                <a16:creationId xmlns:a16="http://schemas.microsoft.com/office/drawing/2014/main" id="{555C423C-27C9-6971-2318-8A52FAF9F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FE9F46-91E9-C2F3-ADBC-7472FD0E4B27}"/>
              </a:ext>
            </a:extLst>
          </p:cNvPr>
          <p:cNvSpPr>
            <a:spLocks noGrp="1"/>
          </p:cNvSpPr>
          <p:nvPr>
            <p:ph type="dt" sz="half" idx="10"/>
          </p:nvPr>
        </p:nvSpPr>
        <p:spPr/>
        <p:txBody>
          <a:bodyPr/>
          <a:lstStyle/>
          <a:p>
            <a:fld id="{3875AEB2-4DE8-CB43-B132-D51F9A1D6B34}" type="datetimeFigureOut">
              <a:rPr lang="en-PR" smtClean="0"/>
              <a:t>11/30/2022</a:t>
            </a:fld>
            <a:endParaRPr lang="en-PR"/>
          </a:p>
        </p:txBody>
      </p:sp>
      <p:sp>
        <p:nvSpPr>
          <p:cNvPr id="6" name="Footer Placeholder 5">
            <a:extLst>
              <a:ext uri="{FF2B5EF4-FFF2-40B4-BE49-F238E27FC236}">
                <a16:creationId xmlns:a16="http://schemas.microsoft.com/office/drawing/2014/main" id="{EC954CCC-0809-EB0F-7C6B-75A32B502A95}"/>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55FCFBD7-F686-2000-B0F3-7A1DBB95ADCD}"/>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338943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88D503-7324-8F16-D500-9A7BFA824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R"/>
          </a:p>
        </p:txBody>
      </p:sp>
      <p:sp>
        <p:nvSpPr>
          <p:cNvPr id="3" name="Text Placeholder 2">
            <a:extLst>
              <a:ext uri="{FF2B5EF4-FFF2-40B4-BE49-F238E27FC236}">
                <a16:creationId xmlns:a16="http://schemas.microsoft.com/office/drawing/2014/main" id="{F0B0B6F3-3D3E-590D-BF9A-2B8E562E1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7CA7F997-2CBF-F172-25F6-8CAF40BB5C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5AEB2-4DE8-CB43-B132-D51F9A1D6B34}" type="datetimeFigureOut">
              <a:rPr lang="en-PR" smtClean="0"/>
              <a:t>11/30/2022</a:t>
            </a:fld>
            <a:endParaRPr lang="en-PR"/>
          </a:p>
        </p:txBody>
      </p:sp>
      <p:sp>
        <p:nvSpPr>
          <p:cNvPr id="5" name="Footer Placeholder 4">
            <a:extLst>
              <a:ext uri="{FF2B5EF4-FFF2-40B4-BE49-F238E27FC236}">
                <a16:creationId xmlns:a16="http://schemas.microsoft.com/office/drawing/2014/main" id="{96459D04-55B5-81B3-62E2-C7C2CA7AE1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R"/>
          </a:p>
        </p:txBody>
      </p:sp>
      <p:sp>
        <p:nvSpPr>
          <p:cNvPr id="6" name="Slide Number Placeholder 5">
            <a:extLst>
              <a:ext uri="{FF2B5EF4-FFF2-40B4-BE49-F238E27FC236}">
                <a16:creationId xmlns:a16="http://schemas.microsoft.com/office/drawing/2014/main" id="{338CE638-6683-E880-CD12-ED9C8FEC1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AFF71-14AB-D342-8E34-54874644D74D}" type="slidenum">
              <a:rPr lang="en-PR" smtClean="0"/>
              <a:t>‹#›</a:t>
            </a:fld>
            <a:endParaRPr lang="en-PR"/>
          </a:p>
        </p:txBody>
      </p:sp>
    </p:spTree>
    <p:extLst>
      <p:ext uri="{BB962C8B-B14F-4D97-AF65-F5344CB8AC3E}">
        <p14:creationId xmlns:p14="http://schemas.microsoft.com/office/powerpoint/2010/main" val="2348502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0.png"/><Relationship Id="rId3" Type="http://schemas.openxmlformats.org/officeDocument/2006/relationships/slideLayout" Target="../slideLayouts/slideLayout1.xml"/><Relationship Id="rId7" Type="http://schemas.openxmlformats.org/officeDocument/2006/relationships/diagramData" Target="../diagrams/data1.xml"/><Relationship Id="rId12" Type="http://schemas.openxmlformats.org/officeDocument/2006/relationships/image" Target="../media/image19.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8.png"/><Relationship Id="rId11" Type="http://schemas.microsoft.com/office/2007/relationships/diagramDrawing" Target="../diagrams/drawing1.xml"/><Relationship Id="rId5" Type="http://schemas.openxmlformats.org/officeDocument/2006/relationships/image" Target="../media/image5.png"/><Relationship Id="rId10" Type="http://schemas.openxmlformats.org/officeDocument/2006/relationships/diagramColors" Target="../diagrams/colors1.xml"/><Relationship Id="rId4" Type="http://schemas.openxmlformats.org/officeDocument/2006/relationships/notesSlide" Target="../notesSlides/notesSlide6.xml"/><Relationship Id="rId9" Type="http://schemas.openxmlformats.org/officeDocument/2006/relationships/diagramQuickStyle" Target="../diagrams/quickStyle1.xml"/><Relationship Id="rId1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25.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2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27.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2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29.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30.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1.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32.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6.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35.png"/><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37.png"/><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38.png"/><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6.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41.png"/><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42.png"/><Relationship Id="rId5" Type="http://schemas.openxmlformats.org/officeDocument/2006/relationships/image" Target="../media/image5.png"/><Relationship Id="rId4"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43.png"/><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45.png"/><Relationship Id="rId5" Type="http://schemas.openxmlformats.org/officeDocument/2006/relationships/image" Target="../media/image5.png"/><Relationship Id="rId4"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5.png"/><Relationship Id="rId4"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5.png"/><Relationship Id="rId4"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46.png"/><Relationship Id="rId5" Type="http://schemas.openxmlformats.org/officeDocument/2006/relationships/image" Target="../media/image5.png"/><Relationship Id="rId4"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47.png"/><Relationship Id="rId5" Type="http://schemas.openxmlformats.org/officeDocument/2006/relationships/image" Target="../media/image5.png"/><Relationship Id="rId4"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48.png"/><Relationship Id="rId5" Type="http://schemas.openxmlformats.org/officeDocument/2006/relationships/image" Target="../media/image5.png"/><Relationship Id="rId4" Type="http://schemas.openxmlformats.org/officeDocument/2006/relationships/notesSlide" Target="../notesSlides/notesSlide2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49.png"/><Relationship Id="rId5" Type="http://schemas.openxmlformats.org/officeDocument/2006/relationships/image" Target="../media/image5.png"/><Relationship Id="rId4" Type="http://schemas.openxmlformats.org/officeDocument/2006/relationships/notesSlide" Target="../notesSlides/notesSlide2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5.png"/><Relationship Id="rId4"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5.png"/><Relationship Id="rId4"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5.png"/><Relationship Id="rId4"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5.png"/><Relationship Id="rId4"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5.png"/><Relationship Id="rId4" Type="http://schemas.openxmlformats.org/officeDocument/2006/relationships/notesSlide" Target="../notesSlides/notesSlide3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50.png"/><Relationship Id="rId5" Type="http://schemas.openxmlformats.org/officeDocument/2006/relationships/image" Target="../media/image5.png"/><Relationship Id="rId4" Type="http://schemas.openxmlformats.org/officeDocument/2006/relationships/notesSlide" Target="../notesSlides/notesSlide3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5.png"/><Relationship Id="rId4" Type="http://schemas.openxmlformats.org/officeDocument/2006/relationships/notesSlide" Target="../notesSlides/notesSlide3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image" Target="../media/image5.png"/><Relationship Id="rId4" Type="http://schemas.openxmlformats.org/officeDocument/2006/relationships/notesSlide" Target="../notesSlides/notesSlide3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5.png"/><Relationship Id="rId4" Type="http://schemas.openxmlformats.org/officeDocument/2006/relationships/notesSlide" Target="../notesSlides/notesSlide3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51.png"/><Relationship Id="rId5" Type="http://schemas.openxmlformats.org/officeDocument/2006/relationships/image" Target="../media/image5.png"/><Relationship Id="rId4" Type="http://schemas.openxmlformats.org/officeDocument/2006/relationships/notesSlide" Target="../notesSlides/notesSlide35.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52.png"/><Relationship Id="rId5" Type="http://schemas.openxmlformats.org/officeDocument/2006/relationships/image" Target="../media/image5.png"/><Relationship Id="rId4" Type="http://schemas.openxmlformats.org/officeDocument/2006/relationships/notesSlide" Target="../notesSlides/notesSlide3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53.png"/><Relationship Id="rId5" Type="http://schemas.openxmlformats.org/officeDocument/2006/relationships/image" Target="../media/image5.png"/><Relationship Id="rId4" Type="http://schemas.openxmlformats.org/officeDocument/2006/relationships/notesSlide" Target="../notesSlides/notesSlide3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53.png"/><Relationship Id="rId5" Type="http://schemas.openxmlformats.org/officeDocument/2006/relationships/image" Target="../media/image5.png"/><Relationship Id="rId4" Type="http://schemas.openxmlformats.org/officeDocument/2006/relationships/notesSlide" Target="../notesSlides/notesSlide3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54.png"/><Relationship Id="rId5" Type="http://schemas.openxmlformats.org/officeDocument/2006/relationships/image" Target="../media/image5.png"/><Relationship Id="rId4"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55.png"/><Relationship Id="rId5" Type="http://schemas.openxmlformats.org/officeDocument/2006/relationships/image" Target="../media/image5.png"/><Relationship Id="rId4" Type="http://schemas.openxmlformats.org/officeDocument/2006/relationships/notesSlide" Target="../notesSlides/notesSlide40.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56.png"/><Relationship Id="rId5" Type="http://schemas.openxmlformats.org/officeDocument/2006/relationships/image" Target="../media/image5.png"/><Relationship Id="rId4" Type="http://schemas.openxmlformats.org/officeDocument/2006/relationships/notesSlide" Target="../notesSlides/notesSlide4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57.png"/><Relationship Id="rId5" Type="http://schemas.openxmlformats.org/officeDocument/2006/relationships/image" Target="../media/image5.png"/><Relationship Id="rId4" Type="http://schemas.openxmlformats.org/officeDocument/2006/relationships/notesSlide" Target="../notesSlides/notesSlide4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5.png"/><Relationship Id="rId4" Type="http://schemas.openxmlformats.org/officeDocument/2006/relationships/notesSlide" Target="../notesSlides/notesSlide4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image" Target="../media/image5.png"/><Relationship Id="rId4" Type="http://schemas.openxmlformats.org/officeDocument/2006/relationships/notesSlide" Target="../notesSlides/notesSlide4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image" Target="../media/image5.png"/><Relationship Id="rId4" Type="http://schemas.openxmlformats.org/officeDocument/2006/relationships/notesSlide" Target="../notesSlides/notesSlide4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EEEB646D-6075-51AA-3265-59FCEB113075}"/>
              </a:ext>
            </a:extLst>
          </p:cNvPr>
          <p:cNvPicPr>
            <a:picLocks noChangeAspect="1"/>
          </p:cNvPicPr>
          <p:nvPr>
            <p:custDataLst>
              <p:tags r:id="rId2"/>
            </p:custDataLst>
          </p:nvPr>
        </p:nvPicPr>
        <p:blipFill>
          <a:blip r:embed="rId4"/>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63034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19297"/>
            <a:ext cx="12305654" cy="6921930"/>
          </a:xfrm>
          <a:prstGeom prst="rect">
            <a:avLst/>
          </a:prstGeom>
        </p:spPr>
      </p:pic>
      <p:sp>
        <p:nvSpPr>
          <p:cNvPr id="10" name="Rectangle 9">
            <a:extLst>
              <a:ext uri="{FF2B5EF4-FFF2-40B4-BE49-F238E27FC236}">
                <a16:creationId xmlns:a16="http://schemas.microsoft.com/office/drawing/2014/main" id="{8FF68813-CEC0-85B4-E21A-32F39245B7E0}"/>
              </a:ext>
            </a:extLst>
          </p:cNvPr>
          <p:cNvSpPr/>
          <p:nvPr/>
        </p:nvSpPr>
        <p:spPr>
          <a:xfrm>
            <a:off x="3337490" y="319582"/>
            <a:ext cx="3389069" cy="461665"/>
          </a:xfrm>
          <a:prstGeom prst="rect">
            <a:avLst/>
          </a:prstGeom>
          <a:noFill/>
        </p:spPr>
        <p:txBody>
          <a:bodyPr wrap="none" lIns="91440" tIns="45720" rIns="91440" bIns="45720">
            <a:spAutoFit/>
          </a:bodyPr>
          <a:lstStyle/>
          <a:p>
            <a:pPr algn="ctr"/>
            <a:r>
              <a:rPr lang="en-US" sz="2400" b="1" cap="none" spc="0" dirty="0">
                <a:ln w="0"/>
                <a:solidFill>
                  <a:schemeClr val="accent1"/>
                </a:solidFill>
                <a:effectLst>
                  <a:outerShdw blurRad="38100" dist="25400" dir="5400000" algn="ctr" rotWithShape="0">
                    <a:srgbClr val="6E747A">
                      <a:alpha val="43000"/>
                    </a:srgbClr>
                  </a:outerShdw>
                </a:effectLst>
                <a:latin typeface="Hammersmith One"/>
              </a:rPr>
              <a:t>NIVELES DE EJECUCIÓN</a:t>
            </a:r>
          </a:p>
        </p:txBody>
      </p:sp>
      <p:sp>
        <p:nvSpPr>
          <p:cNvPr id="11" name="Rectangle 10">
            <a:extLst>
              <a:ext uri="{FF2B5EF4-FFF2-40B4-BE49-F238E27FC236}">
                <a16:creationId xmlns:a16="http://schemas.microsoft.com/office/drawing/2014/main" id="{0DC11C2E-FC12-04D8-D11B-4C59C6DE416C}"/>
              </a:ext>
            </a:extLst>
          </p:cNvPr>
          <p:cNvSpPr/>
          <p:nvPr/>
        </p:nvSpPr>
        <p:spPr>
          <a:xfrm>
            <a:off x="339048" y="1239516"/>
            <a:ext cx="1469204" cy="400110"/>
          </a:xfrm>
          <a:prstGeom prst="rect">
            <a:avLst/>
          </a:prstGeom>
          <a:ln w="38100">
            <a:solidFill>
              <a:srgbClr val="F7563B"/>
            </a:solidFill>
          </a:ln>
        </p:spPr>
        <p:txBody>
          <a:bodyPr wrap="square">
            <a:spAutoFit/>
          </a:bodyPr>
          <a:lstStyle/>
          <a:p>
            <a:pPr lvl="0" algn="just"/>
            <a:r>
              <a:rPr lang="es-PR" sz="2000" dirty="0">
                <a:latin typeface="Hammersmith One" panose="020B0604020202020204"/>
                <a:cs typeface="Calibri" panose="020F0502020204030204" pitchFamily="34" charset="0"/>
              </a:rPr>
              <a:t>Mínimo</a:t>
            </a:r>
          </a:p>
        </p:txBody>
      </p:sp>
      <p:grpSp>
        <p:nvGrpSpPr>
          <p:cNvPr id="12" name="Group 7">
            <a:extLst>
              <a:ext uri="{FF2B5EF4-FFF2-40B4-BE49-F238E27FC236}">
                <a16:creationId xmlns:a16="http://schemas.microsoft.com/office/drawing/2014/main" id="{A8D191AA-BB08-B385-6561-6406159B051E}"/>
              </a:ext>
            </a:extLst>
          </p:cNvPr>
          <p:cNvGrpSpPr>
            <a:grpSpLocks/>
          </p:cNvGrpSpPr>
          <p:nvPr/>
        </p:nvGrpSpPr>
        <p:grpSpPr bwMode="auto">
          <a:xfrm>
            <a:off x="1204032" y="804541"/>
            <a:ext cx="392113" cy="434975"/>
            <a:chOff x="2302" y="1120"/>
            <a:chExt cx="191" cy="212"/>
          </a:xfrm>
        </p:grpSpPr>
        <p:sp>
          <p:nvSpPr>
            <p:cNvPr id="13" name="Freeform 8">
              <a:extLst>
                <a:ext uri="{FF2B5EF4-FFF2-40B4-BE49-F238E27FC236}">
                  <a16:creationId xmlns:a16="http://schemas.microsoft.com/office/drawing/2014/main" id="{F5DC2E38-CA08-A16E-1A01-3F0ECCD4E3F9}"/>
                </a:ext>
              </a:extLst>
            </p:cNvPr>
            <p:cNvSpPr>
              <a:spLocks/>
            </p:cNvSpPr>
            <p:nvPr/>
          </p:nvSpPr>
          <p:spPr bwMode="auto">
            <a:xfrm>
              <a:off x="2302" y="117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chemeClr val="bg2">
                    <a:gamma/>
                    <a:tint val="60392"/>
                    <a:invGamma/>
                  </a:schemeClr>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14" name="Oval 9">
              <a:extLst>
                <a:ext uri="{FF2B5EF4-FFF2-40B4-BE49-F238E27FC236}">
                  <a16:creationId xmlns:a16="http://schemas.microsoft.com/office/drawing/2014/main" id="{0FF32C73-A7B1-72A9-B125-2D8CD1F4B42C}"/>
                </a:ext>
              </a:extLst>
            </p:cNvPr>
            <p:cNvSpPr>
              <a:spLocks noChangeArrowheads="1"/>
            </p:cNvSpPr>
            <p:nvPr/>
          </p:nvSpPr>
          <p:spPr bwMode="auto">
            <a:xfrm>
              <a:off x="2352" y="1120"/>
              <a:ext cx="141" cy="141"/>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p:spPr>
          <p:txBody>
            <a:bodyPr/>
            <a:lstStyle/>
            <a:p>
              <a:pPr>
                <a:defRPr/>
              </a:pPr>
              <a:endParaRPr lang="en-US">
                <a:latin typeface="Arial" charset="0"/>
              </a:endParaRPr>
            </a:p>
          </p:txBody>
        </p:sp>
      </p:grpSp>
      <p:grpSp>
        <p:nvGrpSpPr>
          <p:cNvPr id="20" name="Group 7">
            <a:extLst>
              <a:ext uri="{FF2B5EF4-FFF2-40B4-BE49-F238E27FC236}">
                <a16:creationId xmlns:a16="http://schemas.microsoft.com/office/drawing/2014/main" id="{7E3E0A2A-3AF2-5F30-7B44-DC5F5CF246F9}"/>
              </a:ext>
            </a:extLst>
          </p:cNvPr>
          <p:cNvGrpSpPr>
            <a:grpSpLocks/>
          </p:cNvGrpSpPr>
          <p:nvPr/>
        </p:nvGrpSpPr>
        <p:grpSpPr bwMode="auto">
          <a:xfrm>
            <a:off x="1007975" y="3591385"/>
            <a:ext cx="392113" cy="434975"/>
            <a:chOff x="2302" y="1120"/>
            <a:chExt cx="191" cy="212"/>
          </a:xfrm>
        </p:grpSpPr>
        <p:sp>
          <p:nvSpPr>
            <p:cNvPr id="21" name="Freeform 8">
              <a:extLst>
                <a:ext uri="{FF2B5EF4-FFF2-40B4-BE49-F238E27FC236}">
                  <a16:creationId xmlns:a16="http://schemas.microsoft.com/office/drawing/2014/main" id="{F57D95D9-2B60-C006-B181-45E9B8998DF4}"/>
                </a:ext>
              </a:extLst>
            </p:cNvPr>
            <p:cNvSpPr>
              <a:spLocks/>
            </p:cNvSpPr>
            <p:nvPr/>
          </p:nvSpPr>
          <p:spPr bwMode="auto">
            <a:xfrm>
              <a:off x="2302" y="117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chemeClr val="bg2">
                    <a:gamma/>
                    <a:tint val="60392"/>
                    <a:invGamma/>
                  </a:schemeClr>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22" name="Oval 9">
              <a:extLst>
                <a:ext uri="{FF2B5EF4-FFF2-40B4-BE49-F238E27FC236}">
                  <a16:creationId xmlns:a16="http://schemas.microsoft.com/office/drawing/2014/main" id="{66B497F6-1C67-46AF-2B60-26E093AB5C81}"/>
                </a:ext>
              </a:extLst>
            </p:cNvPr>
            <p:cNvSpPr>
              <a:spLocks noChangeArrowheads="1"/>
            </p:cNvSpPr>
            <p:nvPr/>
          </p:nvSpPr>
          <p:spPr bwMode="auto">
            <a:xfrm>
              <a:off x="2352" y="1120"/>
              <a:ext cx="141" cy="141"/>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p:spPr>
          <p:txBody>
            <a:bodyPr/>
            <a:lstStyle/>
            <a:p>
              <a:pPr>
                <a:defRPr/>
              </a:pPr>
              <a:endParaRPr lang="en-US">
                <a:latin typeface="Arial" charset="0"/>
              </a:endParaRPr>
            </a:p>
          </p:txBody>
        </p:sp>
      </p:grpSp>
      <p:sp>
        <p:nvSpPr>
          <p:cNvPr id="5" name="TextBox 4">
            <a:extLst>
              <a:ext uri="{FF2B5EF4-FFF2-40B4-BE49-F238E27FC236}">
                <a16:creationId xmlns:a16="http://schemas.microsoft.com/office/drawing/2014/main" id="{4211C5BF-F389-545D-EF3E-090B8CF585F6}"/>
              </a:ext>
            </a:extLst>
          </p:cNvPr>
          <p:cNvSpPr txBox="1"/>
          <p:nvPr/>
        </p:nvSpPr>
        <p:spPr>
          <a:xfrm>
            <a:off x="1808251" y="1239516"/>
            <a:ext cx="7972746" cy="2308324"/>
          </a:xfrm>
          <a:prstGeom prst="rect">
            <a:avLst/>
          </a:prstGeom>
          <a:noFill/>
          <a:ln w="38100">
            <a:solidFill>
              <a:srgbClr val="F7563B"/>
            </a:solidFill>
          </a:ln>
        </p:spPr>
        <p:txBody>
          <a:bodyPr wrap="square">
            <a:spAutoFit/>
          </a:bodyPr>
          <a:lstStyle/>
          <a:p>
            <a:pPr algn="just"/>
            <a:r>
              <a:rPr lang="es-ES" sz="1800" b="0" i="0" u="none" strike="noStrike" baseline="0" dirty="0">
                <a:solidFill>
                  <a:srgbClr val="000000"/>
                </a:solidFill>
                <a:latin typeface="Arial" panose="020B0604020202020204" pitchFamily="34" charset="0"/>
              </a:rPr>
              <a:t>Se clasificará en este nivel de ejecución a aquel personal docente que </a:t>
            </a:r>
            <a:r>
              <a:rPr lang="es-ES" sz="1800" b="1" i="0" u="none" strike="noStrike" baseline="0" dirty="0">
                <a:solidFill>
                  <a:srgbClr val="000000"/>
                </a:solidFill>
                <a:latin typeface="Arial" panose="020B0604020202020204" pitchFamily="34" charset="0"/>
              </a:rPr>
              <a:t>obtenga en su evaluación final entre 79 y 70 por ciento</a:t>
            </a:r>
            <a:r>
              <a:rPr lang="es-ES" sz="1800" b="0" i="0" u="none" strike="noStrike" baseline="0" dirty="0">
                <a:solidFill>
                  <a:srgbClr val="000000"/>
                </a:solidFill>
                <a:latin typeface="Arial" panose="020B0604020202020204" pitchFamily="34" charset="0"/>
              </a:rPr>
              <a:t>. Las ejecutorias de este personal no satisfacen las expectativas esperadas y contempladas en el instrumento de evaluación. El personal docente que obtiene este nivel de ejecución presenta deficiencias que inciden en su habilidad para demostrar dominio efectivo de las técnicas de enseñanza y cumplir con sus deberes; no obstante, estas pueden ser fortalecidas mediante del apoyo continuo de la ORE. 	</a:t>
            </a:r>
          </a:p>
        </p:txBody>
      </p:sp>
      <p:sp>
        <p:nvSpPr>
          <p:cNvPr id="6" name="Rectangle 5">
            <a:extLst>
              <a:ext uri="{FF2B5EF4-FFF2-40B4-BE49-F238E27FC236}">
                <a16:creationId xmlns:a16="http://schemas.microsoft.com/office/drawing/2014/main" id="{12BD38C7-9B06-0925-74AE-BBA5A7A1B2A6}"/>
              </a:ext>
            </a:extLst>
          </p:cNvPr>
          <p:cNvSpPr/>
          <p:nvPr/>
        </p:nvSpPr>
        <p:spPr>
          <a:xfrm>
            <a:off x="339047" y="4026360"/>
            <a:ext cx="1469204" cy="338554"/>
          </a:xfrm>
          <a:prstGeom prst="rect">
            <a:avLst/>
          </a:prstGeom>
          <a:ln w="38100">
            <a:solidFill>
              <a:srgbClr val="CF17CF"/>
            </a:solidFill>
          </a:ln>
        </p:spPr>
        <p:txBody>
          <a:bodyPr wrap="square">
            <a:spAutoFit/>
          </a:bodyPr>
          <a:lstStyle/>
          <a:p>
            <a:pPr lvl="0" algn="just"/>
            <a:r>
              <a:rPr lang="es-PR" sz="1600" dirty="0">
                <a:latin typeface="Hammersmith One" panose="020B0604020202020204"/>
                <a:cs typeface="Calibri" panose="020F0502020204030204" pitchFamily="34" charset="0"/>
              </a:rPr>
              <a:t>Inadecuado</a:t>
            </a:r>
          </a:p>
        </p:txBody>
      </p:sp>
      <p:sp>
        <p:nvSpPr>
          <p:cNvPr id="8" name="TextBox 7">
            <a:extLst>
              <a:ext uri="{FF2B5EF4-FFF2-40B4-BE49-F238E27FC236}">
                <a16:creationId xmlns:a16="http://schemas.microsoft.com/office/drawing/2014/main" id="{AEA5414F-BAC8-5FBF-1E28-444E832F799E}"/>
              </a:ext>
            </a:extLst>
          </p:cNvPr>
          <p:cNvSpPr txBox="1"/>
          <p:nvPr/>
        </p:nvSpPr>
        <p:spPr>
          <a:xfrm>
            <a:off x="1808251" y="4026360"/>
            <a:ext cx="7972746" cy="2031325"/>
          </a:xfrm>
          <a:prstGeom prst="rect">
            <a:avLst/>
          </a:prstGeom>
          <a:noFill/>
          <a:ln w="38100">
            <a:solidFill>
              <a:srgbClr val="CF17CF"/>
            </a:solidFill>
          </a:ln>
        </p:spPr>
        <p:txBody>
          <a:bodyPr wrap="square">
            <a:spAutoFit/>
          </a:bodyPr>
          <a:lstStyle/>
          <a:p>
            <a:pPr algn="just"/>
            <a:r>
              <a:rPr lang="es-ES" sz="1800" b="0" i="0" u="none" strike="noStrike" baseline="0" dirty="0">
                <a:solidFill>
                  <a:srgbClr val="000000"/>
                </a:solidFill>
                <a:latin typeface="Arial" panose="020B0604020202020204" pitchFamily="34" charset="0"/>
              </a:rPr>
              <a:t>Serán clasificados en este nivel de ejecución, aquellos maestros que </a:t>
            </a:r>
            <a:r>
              <a:rPr lang="es-ES" sz="1800" b="1" i="0" u="none" strike="noStrike" baseline="0" dirty="0">
                <a:solidFill>
                  <a:srgbClr val="000000"/>
                </a:solidFill>
                <a:latin typeface="Arial" panose="020B0604020202020204" pitchFamily="34" charset="0"/>
              </a:rPr>
              <a:t>obtengan en su evaluación sumativa 69 por ciento o menos</a:t>
            </a:r>
            <a:r>
              <a:rPr lang="es-ES" sz="1800" b="0" i="0" u="none" strike="noStrike" baseline="0" dirty="0">
                <a:solidFill>
                  <a:srgbClr val="000000"/>
                </a:solidFill>
                <a:latin typeface="Arial" panose="020B0604020202020204" pitchFamily="34" charset="0"/>
              </a:rPr>
              <a:t>. Las ejecutorias de este personal demuestran deficiencias significativas en las expectativas e indicadores incluidos en el instrumento de evaluación. Este personal docente demuestra carencia en las destrezas y las habilidades necesarias para ser un maestro efectivo y cumplir con sus deberes. Esto afecta su habilidad para desempeñarse adecuadamente. 	</a:t>
            </a:r>
          </a:p>
        </p:txBody>
      </p:sp>
    </p:spTree>
    <p:custDataLst>
      <p:tags r:id="rId1"/>
    </p:custDataLst>
    <p:extLst>
      <p:ext uri="{BB962C8B-B14F-4D97-AF65-F5344CB8AC3E}">
        <p14:creationId xmlns:p14="http://schemas.microsoft.com/office/powerpoint/2010/main" val="390662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84747"/>
            <a:ext cx="12305654" cy="6921930"/>
          </a:xfrm>
          <a:prstGeom prst="rect">
            <a:avLst/>
          </a:prstGeom>
        </p:spPr>
      </p:pic>
      <p:sp>
        <p:nvSpPr>
          <p:cNvPr id="10" name="Rectangle 9">
            <a:extLst>
              <a:ext uri="{FF2B5EF4-FFF2-40B4-BE49-F238E27FC236}">
                <a16:creationId xmlns:a16="http://schemas.microsoft.com/office/drawing/2014/main" id="{8FF68813-CEC0-85B4-E21A-32F39245B7E0}"/>
              </a:ext>
            </a:extLst>
          </p:cNvPr>
          <p:cNvSpPr/>
          <p:nvPr/>
        </p:nvSpPr>
        <p:spPr>
          <a:xfrm>
            <a:off x="3337490" y="319582"/>
            <a:ext cx="3389069" cy="461665"/>
          </a:xfrm>
          <a:prstGeom prst="rect">
            <a:avLst/>
          </a:prstGeom>
          <a:noFill/>
        </p:spPr>
        <p:txBody>
          <a:bodyPr wrap="none" lIns="91440" tIns="45720" rIns="91440" bIns="45720">
            <a:spAutoFit/>
          </a:bodyPr>
          <a:lstStyle/>
          <a:p>
            <a:pPr algn="ctr"/>
            <a:r>
              <a:rPr lang="en-US" sz="2400" b="1" cap="none" spc="0" dirty="0">
                <a:ln w="0"/>
                <a:solidFill>
                  <a:schemeClr val="accent1"/>
                </a:solidFill>
                <a:effectLst>
                  <a:outerShdw blurRad="38100" dist="25400" dir="5400000" algn="ctr" rotWithShape="0">
                    <a:srgbClr val="6E747A">
                      <a:alpha val="43000"/>
                    </a:srgbClr>
                  </a:outerShdw>
                </a:effectLst>
                <a:latin typeface="Hammersmith One"/>
              </a:rPr>
              <a:t>NIVELES DE EJECUCIÓN</a:t>
            </a:r>
          </a:p>
        </p:txBody>
      </p:sp>
      <p:sp>
        <p:nvSpPr>
          <p:cNvPr id="2" name="TextBox 1">
            <a:extLst>
              <a:ext uri="{FF2B5EF4-FFF2-40B4-BE49-F238E27FC236}">
                <a16:creationId xmlns:a16="http://schemas.microsoft.com/office/drawing/2014/main" id="{3E977BB0-7B03-E122-6580-35A65CD91028}"/>
              </a:ext>
            </a:extLst>
          </p:cNvPr>
          <p:cNvSpPr txBox="1"/>
          <p:nvPr/>
        </p:nvSpPr>
        <p:spPr>
          <a:xfrm>
            <a:off x="729463" y="889843"/>
            <a:ext cx="8897421" cy="4247317"/>
          </a:xfrm>
          <a:prstGeom prst="rect">
            <a:avLst/>
          </a:prstGeom>
          <a:noFill/>
        </p:spPr>
        <p:txBody>
          <a:bodyPr wrap="square" rtlCol="0">
            <a:spAutoFit/>
          </a:bodyPr>
          <a:lstStyle/>
          <a:p>
            <a:pPr algn="just"/>
            <a:r>
              <a:rPr lang="es-PR" dirty="0">
                <a:latin typeface="Arial" panose="020B0604020202020204" pitchFamily="34" charset="0"/>
                <a:cs typeface="Arial" panose="020B0604020202020204" pitchFamily="34" charset="0"/>
              </a:rPr>
              <a:t>La Carta Circular  06-2019-2020 «</a:t>
            </a:r>
            <a:r>
              <a:rPr lang="es-ES" dirty="0">
                <a:solidFill>
                  <a:srgbClr val="000000"/>
                </a:solidFill>
                <a:latin typeface="Arial" panose="020B0604020202020204" pitchFamily="34" charset="0"/>
                <a:cs typeface="Arial" panose="020B0604020202020204" pitchFamily="34" charset="0"/>
              </a:rPr>
              <a:t>P</a:t>
            </a:r>
            <a:r>
              <a:rPr lang="es-ES" i="0" u="none" strike="noStrike" baseline="0" dirty="0">
                <a:solidFill>
                  <a:srgbClr val="000000"/>
                </a:solidFill>
                <a:latin typeface="Arial" panose="020B0604020202020204" pitchFamily="34" charset="0"/>
                <a:cs typeface="Arial" panose="020B0604020202020204" pitchFamily="34" charset="0"/>
              </a:rPr>
              <a:t>olítica pública sobre el sistema de evaluación del desempeño del personal docente y docente administrativo» en la página 10 </a:t>
            </a:r>
            <a:r>
              <a:rPr lang="es-PR" dirty="0">
                <a:latin typeface="Arial" panose="020B0604020202020204" pitchFamily="34" charset="0"/>
                <a:cs typeface="Arial" panose="020B0604020202020204" pitchFamily="34" charset="0"/>
              </a:rPr>
              <a:t>establece lo siguiente:</a:t>
            </a:r>
          </a:p>
          <a:p>
            <a:pPr algn="just"/>
            <a:endParaRPr lang="es-PR" dirty="0">
              <a:latin typeface="Arial" panose="020B0604020202020204" pitchFamily="34" charset="0"/>
              <a:cs typeface="Arial" panose="020B0604020202020204" pitchFamily="34" charset="0"/>
            </a:endParaRPr>
          </a:p>
          <a:p>
            <a:pPr algn="just"/>
            <a:r>
              <a:rPr lang="es-ES" sz="1800" b="0" i="0" u="none" strike="noStrike" baseline="0" dirty="0">
                <a:solidFill>
                  <a:srgbClr val="000000"/>
                </a:solidFill>
                <a:latin typeface="Arial" panose="020B0604020202020204" pitchFamily="34" charset="0"/>
              </a:rPr>
              <a:t>25. El personal transitorio (provisional y elegible) que solicita en un próximo año competir para un puesto presentará evidencia de las evaluaciones que le realizaron, su plan individual de desarrollo profesional y las evidencias de horas contacto de desarrollo profesional. Estos elementos no serán una restricción para competir por un puesto, pero sí se tomarán en consideración para brindar seguimiento y estatus, según cada caso. </a:t>
            </a:r>
          </a:p>
          <a:p>
            <a:pPr algn="just"/>
            <a:r>
              <a:rPr lang="es-PR" dirty="0"/>
              <a:t>26. </a:t>
            </a:r>
            <a:r>
              <a:rPr lang="es-ES" sz="1800" b="0" i="0" u="none" strike="noStrike" baseline="0" dirty="0">
                <a:solidFill>
                  <a:srgbClr val="000000"/>
                </a:solidFill>
                <a:latin typeface="Arial" panose="020B0604020202020204" pitchFamily="34" charset="0"/>
              </a:rPr>
              <a:t>Una evaluación satisfactoria es aquella, cuyo resultado final refleja un nivel de ejecución ejemplar o competente. </a:t>
            </a:r>
          </a:p>
          <a:p>
            <a:pPr algn="just"/>
            <a:r>
              <a:rPr lang="es-PR" dirty="0">
                <a:solidFill>
                  <a:srgbClr val="000000"/>
                </a:solidFill>
                <a:latin typeface="Arial" panose="020B0604020202020204" pitchFamily="34" charset="0"/>
              </a:rPr>
              <a:t>27. </a:t>
            </a:r>
            <a:r>
              <a:rPr lang="es-ES" sz="1800" b="0" i="0" u="none" strike="noStrike" baseline="0" dirty="0">
                <a:solidFill>
                  <a:srgbClr val="000000"/>
                </a:solidFill>
                <a:latin typeface="Arial" panose="020B0604020202020204" pitchFamily="34" charset="0"/>
              </a:rPr>
              <a:t>Solo el personal con resultado de evaluación ejemplar o competente será considerado para recibir estatus probatorio o permanente (regular). </a:t>
            </a:r>
          </a:p>
          <a:p>
            <a:endParaRPr lang="es-PR" dirty="0"/>
          </a:p>
        </p:txBody>
      </p:sp>
      <p:pic>
        <p:nvPicPr>
          <p:cNvPr id="4" name="Picture 3">
            <a:extLst>
              <a:ext uri="{FF2B5EF4-FFF2-40B4-BE49-F238E27FC236}">
                <a16:creationId xmlns:a16="http://schemas.microsoft.com/office/drawing/2014/main" id="{1B0D84E7-77DD-0706-B2CA-AAE61DB81617}"/>
              </a:ext>
            </a:extLst>
          </p:cNvPr>
          <p:cNvPicPr>
            <a:picLocks noChangeAspect="1"/>
          </p:cNvPicPr>
          <p:nvPr/>
        </p:nvPicPr>
        <p:blipFill>
          <a:blip r:embed="rId6"/>
          <a:stretch>
            <a:fillRect/>
          </a:stretch>
        </p:blipFill>
        <p:spPr>
          <a:xfrm>
            <a:off x="305648" y="5097868"/>
            <a:ext cx="2167000" cy="1740578"/>
          </a:xfrm>
          <a:prstGeom prst="rect">
            <a:avLst/>
          </a:prstGeom>
        </p:spPr>
      </p:pic>
    </p:spTree>
    <p:custDataLst>
      <p:tags r:id="rId1"/>
    </p:custDataLst>
    <p:extLst>
      <p:ext uri="{BB962C8B-B14F-4D97-AF65-F5344CB8AC3E}">
        <p14:creationId xmlns:p14="http://schemas.microsoft.com/office/powerpoint/2010/main" val="2021620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71919"/>
            <a:ext cx="12192000" cy="7078596"/>
          </a:xfrm>
          <a:prstGeom prst="rect">
            <a:avLst/>
          </a:prstGeom>
        </p:spPr>
      </p:pic>
      <p:sp>
        <p:nvSpPr>
          <p:cNvPr id="10" name="Rectangle 9">
            <a:extLst>
              <a:ext uri="{FF2B5EF4-FFF2-40B4-BE49-F238E27FC236}">
                <a16:creationId xmlns:a16="http://schemas.microsoft.com/office/drawing/2014/main" id="{8FF68813-CEC0-85B4-E21A-32F39245B7E0}"/>
              </a:ext>
            </a:extLst>
          </p:cNvPr>
          <p:cNvSpPr/>
          <p:nvPr/>
        </p:nvSpPr>
        <p:spPr>
          <a:xfrm>
            <a:off x="786318" y="319582"/>
            <a:ext cx="8491428" cy="461665"/>
          </a:xfrm>
          <a:prstGeom prst="rect">
            <a:avLst/>
          </a:prstGeom>
          <a:noFill/>
        </p:spPr>
        <p:txBody>
          <a:bodyPr wrap="none" lIns="91440" tIns="45720" rIns="91440" bIns="45720">
            <a:spAutoFit/>
          </a:bodyPr>
          <a:lstStyle/>
          <a:p>
            <a:pPr algn="ctr"/>
            <a:r>
              <a:rPr lang="en-US" sz="2400" b="1" dirty="0">
                <a:ln w="0"/>
                <a:solidFill>
                  <a:schemeClr val="accent1"/>
                </a:solidFill>
                <a:effectLst>
                  <a:outerShdw blurRad="38100" dist="25400" dir="5400000" algn="ctr" rotWithShape="0">
                    <a:srgbClr val="6E747A">
                      <a:alpha val="43000"/>
                    </a:srgbClr>
                  </a:outerShdw>
                </a:effectLst>
                <a:latin typeface="Hammersmith One"/>
              </a:rPr>
              <a:t>ESCALA Y VALORES DE LOS INSTRUMENTOS DE EVALUACIÓN</a:t>
            </a:r>
            <a:endParaRPr lang="en-US" sz="2400" b="1" cap="none" spc="0" dirty="0">
              <a:ln w="0"/>
              <a:solidFill>
                <a:schemeClr val="accent1"/>
              </a:solidFill>
              <a:effectLst>
                <a:outerShdw blurRad="38100" dist="25400" dir="5400000" algn="ctr" rotWithShape="0">
                  <a:srgbClr val="6E747A">
                    <a:alpha val="43000"/>
                  </a:srgbClr>
                </a:outerShdw>
              </a:effectLst>
              <a:latin typeface="Hammersmith One"/>
            </a:endParaRPr>
          </a:p>
        </p:txBody>
      </p:sp>
      <p:pic>
        <p:nvPicPr>
          <p:cNvPr id="6" name="Picture 5">
            <a:extLst>
              <a:ext uri="{FF2B5EF4-FFF2-40B4-BE49-F238E27FC236}">
                <a16:creationId xmlns:a16="http://schemas.microsoft.com/office/drawing/2014/main" id="{98E5F049-E738-BCC5-1F01-DF4051108754}"/>
              </a:ext>
            </a:extLst>
          </p:cNvPr>
          <p:cNvPicPr>
            <a:picLocks noChangeAspect="1"/>
          </p:cNvPicPr>
          <p:nvPr/>
        </p:nvPicPr>
        <p:blipFill rotWithShape="1">
          <a:blip r:embed="rId6"/>
          <a:srcRect l="1244" t="6577"/>
          <a:stretch/>
        </p:blipFill>
        <p:spPr>
          <a:xfrm>
            <a:off x="349758" y="4203624"/>
            <a:ext cx="9179614" cy="2334794"/>
          </a:xfrm>
          <a:prstGeom prst="rect">
            <a:avLst/>
          </a:prstGeom>
        </p:spPr>
      </p:pic>
      <p:pic>
        <p:nvPicPr>
          <p:cNvPr id="8" name="Picture 7">
            <a:extLst>
              <a:ext uri="{FF2B5EF4-FFF2-40B4-BE49-F238E27FC236}">
                <a16:creationId xmlns:a16="http://schemas.microsoft.com/office/drawing/2014/main" id="{2AD76EFB-1749-6D97-0DE9-B251F82C4283}"/>
              </a:ext>
            </a:extLst>
          </p:cNvPr>
          <p:cNvPicPr>
            <a:picLocks noChangeAspect="1"/>
          </p:cNvPicPr>
          <p:nvPr/>
        </p:nvPicPr>
        <p:blipFill rotWithShape="1">
          <a:blip r:embed="rId7"/>
          <a:srcRect t="3320" b="11104"/>
          <a:stretch/>
        </p:blipFill>
        <p:spPr>
          <a:xfrm>
            <a:off x="349758" y="1016082"/>
            <a:ext cx="9179614" cy="3000053"/>
          </a:xfrm>
          <a:prstGeom prst="rect">
            <a:avLst/>
          </a:prstGeom>
        </p:spPr>
      </p:pic>
    </p:spTree>
    <p:custDataLst>
      <p:tags r:id="rId1"/>
    </p:custDataLst>
    <p:extLst>
      <p:ext uri="{BB962C8B-B14F-4D97-AF65-F5344CB8AC3E}">
        <p14:creationId xmlns:p14="http://schemas.microsoft.com/office/powerpoint/2010/main" val="1936829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71919"/>
            <a:ext cx="12192000" cy="7078596"/>
          </a:xfrm>
          <a:prstGeom prst="rect">
            <a:avLst/>
          </a:prstGeom>
        </p:spPr>
      </p:pic>
      <p:sp>
        <p:nvSpPr>
          <p:cNvPr id="10" name="Rectangle 9">
            <a:extLst>
              <a:ext uri="{FF2B5EF4-FFF2-40B4-BE49-F238E27FC236}">
                <a16:creationId xmlns:a16="http://schemas.microsoft.com/office/drawing/2014/main" id="{8FF68813-CEC0-85B4-E21A-32F39245B7E0}"/>
              </a:ext>
            </a:extLst>
          </p:cNvPr>
          <p:cNvSpPr/>
          <p:nvPr/>
        </p:nvSpPr>
        <p:spPr>
          <a:xfrm>
            <a:off x="786318" y="319582"/>
            <a:ext cx="8491428" cy="461665"/>
          </a:xfrm>
          <a:prstGeom prst="rect">
            <a:avLst/>
          </a:prstGeom>
          <a:noFill/>
        </p:spPr>
        <p:txBody>
          <a:bodyPr wrap="none" lIns="91440" tIns="45720" rIns="91440" bIns="45720">
            <a:spAutoFit/>
          </a:bodyPr>
          <a:lstStyle/>
          <a:p>
            <a:pPr algn="ctr"/>
            <a:r>
              <a:rPr lang="en-US" sz="2400" b="1" dirty="0">
                <a:ln w="0"/>
                <a:solidFill>
                  <a:schemeClr val="accent1"/>
                </a:solidFill>
                <a:effectLst>
                  <a:outerShdw blurRad="38100" dist="25400" dir="5400000" algn="ctr" rotWithShape="0">
                    <a:srgbClr val="6E747A">
                      <a:alpha val="43000"/>
                    </a:srgbClr>
                  </a:outerShdw>
                </a:effectLst>
                <a:latin typeface="Hammersmith One"/>
              </a:rPr>
              <a:t>ESCALA Y VALORES DE LOS INSTRUMENTOS DE EVALUACIÓN</a:t>
            </a:r>
            <a:endParaRPr lang="en-US" sz="2400" b="1" cap="none" spc="0" dirty="0">
              <a:ln w="0"/>
              <a:solidFill>
                <a:schemeClr val="accent1"/>
              </a:solidFill>
              <a:effectLst>
                <a:outerShdw blurRad="38100" dist="25400" dir="5400000" algn="ctr" rotWithShape="0">
                  <a:srgbClr val="6E747A">
                    <a:alpha val="43000"/>
                  </a:srgbClr>
                </a:outerShdw>
              </a:effectLst>
              <a:latin typeface="Hammersmith One"/>
            </a:endParaRPr>
          </a:p>
        </p:txBody>
      </p:sp>
      <p:pic>
        <p:nvPicPr>
          <p:cNvPr id="4" name="Picture 3">
            <a:extLst>
              <a:ext uri="{FF2B5EF4-FFF2-40B4-BE49-F238E27FC236}">
                <a16:creationId xmlns:a16="http://schemas.microsoft.com/office/drawing/2014/main" id="{9BFAFD36-38F4-F6C1-D586-D3949DB7F27A}"/>
              </a:ext>
            </a:extLst>
          </p:cNvPr>
          <p:cNvPicPr>
            <a:picLocks noChangeAspect="1"/>
          </p:cNvPicPr>
          <p:nvPr/>
        </p:nvPicPr>
        <p:blipFill>
          <a:blip r:embed="rId6"/>
          <a:stretch>
            <a:fillRect/>
          </a:stretch>
        </p:blipFill>
        <p:spPr>
          <a:xfrm>
            <a:off x="497499" y="781247"/>
            <a:ext cx="9069066" cy="4934639"/>
          </a:xfrm>
          <a:prstGeom prst="rect">
            <a:avLst/>
          </a:prstGeom>
        </p:spPr>
      </p:pic>
    </p:spTree>
    <p:custDataLst>
      <p:tags r:id="rId1"/>
    </p:custDataLst>
    <p:extLst>
      <p:ext uri="{BB962C8B-B14F-4D97-AF65-F5344CB8AC3E}">
        <p14:creationId xmlns:p14="http://schemas.microsoft.com/office/powerpoint/2010/main" val="134719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192000" cy="7078596"/>
          </a:xfrm>
          <a:prstGeom prst="rect">
            <a:avLst/>
          </a:prstGeom>
        </p:spPr>
      </p:pic>
      <p:sp>
        <p:nvSpPr>
          <p:cNvPr id="10" name="Rectangle 9">
            <a:extLst>
              <a:ext uri="{FF2B5EF4-FFF2-40B4-BE49-F238E27FC236}">
                <a16:creationId xmlns:a16="http://schemas.microsoft.com/office/drawing/2014/main" id="{8FF68813-CEC0-85B4-E21A-32F39245B7E0}"/>
              </a:ext>
            </a:extLst>
          </p:cNvPr>
          <p:cNvSpPr/>
          <p:nvPr/>
        </p:nvSpPr>
        <p:spPr>
          <a:xfrm>
            <a:off x="1950441" y="425081"/>
            <a:ext cx="6692372" cy="584775"/>
          </a:xfrm>
          <a:prstGeom prst="rect">
            <a:avLst/>
          </a:prstGeom>
          <a:noFill/>
        </p:spPr>
        <p:txBody>
          <a:bodyPr wrap="square" lIns="91440" tIns="45720" rIns="91440" bIns="45720">
            <a:spAutoFit/>
          </a:bodyPr>
          <a:lstStyle/>
          <a:p>
            <a:pPr algn="ctr"/>
            <a:r>
              <a:rPr lang="en-US" sz="3200" b="1" dirty="0">
                <a:ln w="0"/>
                <a:effectLst>
                  <a:outerShdw blurRad="38100" dist="25400" dir="5400000" algn="ctr" rotWithShape="0">
                    <a:srgbClr val="6E747A">
                      <a:alpha val="43000"/>
                    </a:srgbClr>
                  </a:outerShdw>
                </a:effectLst>
                <a:latin typeface="Hammersmith One"/>
              </a:rPr>
              <a:t>INSTRUMENTO DE EVALUACIÓN</a:t>
            </a:r>
            <a:endParaRPr lang="en-US" sz="3200" b="1" cap="none" spc="0" dirty="0">
              <a:ln w="0"/>
              <a:effectLst>
                <a:outerShdw blurRad="38100" dist="25400" dir="5400000" algn="ctr" rotWithShape="0">
                  <a:srgbClr val="6E747A">
                    <a:alpha val="43000"/>
                  </a:srgbClr>
                </a:outerShdw>
              </a:effectLst>
              <a:latin typeface="Hammersmith One"/>
            </a:endParaRPr>
          </a:p>
        </p:txBody>
      </p:sp>
      <p:pic>
        <p:nvPicPr>
          <p:cNvPr id="5" name="Picture 4">
            <a:extLst>
              <a:ext uri="{FF2B5EF4-FFF2-40B4-BE49-F238E27FC236}">
                <a16:creationId xmlns:a16="http://schemas.microsoft.com/office/drawing/2014/main" id="{7EACEF43-B64B-A810-C3F4-A57DCBD4C10C}"/>
              </a:ext>
            </a:extLst>
          </p:cNvPr>
          <p:cNvPicPr>
            <a:picLocks noChangeAspect="1"/>
          </p:cNvPicPr>
          <p:nvPr/>
        </p:nvPicPr>
        <p:blipFill rotWithShape="1">
          <a:blip r:embed="rId6"/>
          <a:srcRect t="4355" b="48731"/>
          <a:stretch/>
        </p:blipFill>
        <p:spPr>
          <a:xfrm>
            <a:off x="329371" y="1172748"/>
            <a:ext cx="9934512" cy="4078841"/>
          </a:xfrm>
          <a:prstGeom prst="rect">
            <a:avLst/>
          </a:prstGeom>
        </p:spPr>
      </p:pic>
      <p:sp>
        <p:nvSpPr>
          <p:cNvPr id="7" name="Rectangle 6">
            <a:extLst>
              <a:ext uri="{FF2B5EF4-FFF2-40B4-BE49-F238E27FC236}">
                <a16:creationId xmlns:a16="http://schemas.microsoft.com/office/drawing/2014/main" id="{12088D44-9A04-ED9F-A927-67652A468373}"/>
              </a:ext>
            </a:extLst>
          </p:cNvPr>
          <p:cNvSpPr/>
          <p:nvPr/>
        </p:nvSpPr>
        <p:spPr>
          <a:xfrm>
            <a:off x="3000054" y="4736387"/>
            <a:ext cx="1099335" cy="40069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8" name="TextBox 7">
            <a:extLst>
              <a:ext uri="{FF2B5EF4-FFF2-40B4-BE49-F238E27FC236}">
                <a16:creationId xmlns:a16="http://schemas.microsoft.com/office/drawing/2014/main" id="{766CFE74-57A9-420B-4EA7-51E217EABFDA}"/>
              </a:ext>
            </a:extLst>
          </p:cNvPr>
          <p:cNvSpPr txBox="1"/>
          <p:nvPr/>
        </p:nvSpPr>
        <p:spPr>
          <a:xfrm>
            <a:off x="585627" y="5414481"/>
            <a:ext cx="8979613" cy="646331"/>
          </a:xfrm>
          <a:prstGeom prst="rect">
            <a:avLst/>
          </a:prstGeom>
          <a:noFill/>
        </p:spPr>
        <p:txBody>
          <a:bodyPr wrap="square" rtlCol="0">
            <a:spAutoFit/>
          </a:bodyPr>
          <a:lstStyle/>
          <a:p>
            <a:r>
              <a:rPr lang="es-PR" dirty="0"/>
              <a:t>Para este año escolar se añadió la premisa de “no aplica”.  Se otorgará la puntuación de la evaluación Formativa II.</a:t>
            </a:r>
          </a:p>
        </p:txBody>
      </p:sp>
    </p:spTree>
    <p:custDataLst>
      <p:tags r:id="rId1"/>
    </p:custDataLst>
    <p:extLst>
      <p:ext uri="{BB962C8B-B14F-4D97-AF65-F5344CB8AC3E}">
        <p14:creationId xmlns:p14="http://schemas.microsoft.com/office/powerpoint/2010/main" val="58017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sp>
        <p:nvSpPr>
          <p:cNvPr id="5" name="Rectangle 4">
            <a:extLst>
              <a:ext uri="{FF2B5EF4-FFF2-40B4-BE49-F238E27FC236}">
                <a16:creationId xmlns:a16="http://schemas.microsoft.com/office/drawing/2014/main" id="{3105A933-D75A-50BD-82B2-799BEF3809FF}"/>
              </a:ext>
            </a:extLst>
          </p:cNvPr>
          <p:cNvSpPr/>
          <p:nvPr/>
        </p:nvSpPr>
        <p:spPr>
          <a:xfrm>
            <a:off x="3163731" y="780350"/>
            <a:ext cx="4645824"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DF2E28"/>
                </a:solidFill>
                <a:effectLst>
                  <a:outerShdw blurRad="38100" dist="25400" dir="5400000" algn="ctr" rotWithShape="0">
                    <a:srgbClr val="6E747A">
                      <a:alpha val="43000"/>
                    </a:srgbClr>
                  </a:outerShdw>
                </a:effectLst>
                <a:uLnTx/>
                <a:uFillTx/>
                <a:latin typeface="Hammersmith One"/>
              </a:rPr>
              <a:t>EVALUACIONES</a:t>
            </a:r>
            <a:r>
              <a:rPr kumimoji="0" lang="en-US" sz="2800" b="1" i="0" u="none" strike="noStrike" kern="1200" cap="none" spc="0" normalizeH="0" noProof="0" dirty="0">
                <a:ln w="0"/>
                <a:solidFill>
                  <a:srgbClr val="DF2E28"/>
                </a:solidFill>
                <a:effectLst>
                  <a:outerShdw blurRad="38100" dist="25400" dir="5400000" algn="ctr" rotWithShape="0">
                    <a:srgbClr val="6E747A">
                      <a:alpha val="43000"/>
                    </a:srgbClr>
                  </a:outerShdw>
                </a:effectLst>
                <a:uLnTx/>
                <a:uFillTx/>
                <a:latin typeface="Hammersmith One"/>
              </a:rPr>
              <a:t> 2022-2023</a:t>
            </a:r>
            <a:endParaRPr kumimoji="0" lang="en-US" sz="2800" b="1" i="0" u="none" strike="noStrike" kern="1200" cap="none" spc="0" normalizeH="0" baseline="0" noProof="0" dirty="0">
              <a:ln w="0"/>
              <a:solidFill>
                <a:srgbClr val="DF2E28"/>
              </a:solidFill>
              <a:effectLst>
                <a:outerShdw blurRad="38100" dist="25400" dir="5400000" algn="ctr" rotWithShape="0">
                  <a:srgbClr val="6E747A">
                    <a:alpha val="43000"/>
                  </a:srgbClr>
                </a:outerShdw>
              </a:effectLst>
              <a:uLnTx/>
              <a:uFillTx/>
              <a:latin typeface="Hammersmith One"/>
            </a:endParaRPr>
          </a:p>
        </p:txBody>
      </p:sp>
      <p:pic>
        <p:nvPicPr>
          <p:cNvPr id="6" name="Picture 5">
            <a:extLst>
              <a:ext uri="{FF2B5EF4-FFF2-40B4-BE49-F238E27FC236}">
                <a16:creationId xmlns:a16="http://schemas.microsoft.com/office/drawing/2014/main" id="{C33A7F94-DB94-06D8-9452-6F7EFA0F1C50}"/>
              </a:ext>
            </a:extLst>
          </p:cNvPr>
          <p:cNvPicPr>
            <a:picLocks noChangeAspect="1"/>
          </p:cNvPicPr>
          <p:nvPr/>
        </p:nvPicPr>
        <p:blipFill>
          <a:blip r:embed="rId5"/>
          <a:stretch>
            <a:fillRect/>
          </a:stretch>
        </p:blipFill>
        <p:spPr>
          <a:xfrm>
            <a:off x="-1" y="5173592"/>
            <a:ext cx="1957543" cy="1748338"/>
          </a:xfrm>
          <a:prstGeom prst="rect">
            <a:avLst/>
          </a:prstGeom>
        </p:spPr>
      </p:pic>
      <p:sp>
        <p:nvSpPr>
          <p:cNvPr id="7" name="Rectangle 6">
            <a:extLst>
              <a:ext uri="{FF2B5EF4-FFF2-40B4-BE49-F238E27FC236}">
                <a16:creationId xmlns:a16="http://schemas.microsoft.com/office/drawing/2014/main" id="{319EA689-0045-980D-002E-8FB2C9B2F4F2}"/>
              </a:ext>
            </a:extLst>
          </p:cNvPr>
          <p:cNvSpPr/>
          <p:nvPr/>
        </p:nvSpPr>
        <p:spPr>
          <a:xfrm>
            <a:off x="1118831" y="1524575"/>
            <a:ext cx="9034162" cy="3416320"/>
          </a:xfrm>
          <a:prstGeom prst="rect">
            <a:avLst/>
          </a:prstGeom>
        </p:spPr>
        <p:txBody>
          <a:bodyPr wrap="square">
            <a:spAutoFit/>
          </a:bodyPr>
          <a:lstStyle/>
          <a:p>
            <a:pPr algn="just"/>
            <a:r>
              <a:rPr lang="es-PR" sz="2400" dirty="0">
                <a:latin typeface="Hammersmith One"/>
                <a:ea typeface="Calibri" panose="020F0502020204030204" pitchFamily="34" charset="0"/>
                <a:cs typeface="Calibri" panose="020F0502020204030204" pitchFamily="34" charset="0"/>
              </a:rPr>
              <a:t>Debido a las emergencias por COVID-19 y el huracán Fiona, el Secretario determinó que se llevaran a cabo dos visitas de evaluación:</a:t>
            </a:r>
          </a:p>
          <a:p>
            <a:pPr marL="1198562" indent="-342900" algn="just">
              <a:buFont typeface="Wingdings" panose="05000000000000000000" pitchFamily="2" charset="2"/>
              <a:buChar char="ü"/>
            </a:pPr>
            <a:r>
              <a:rPr lang="es-PR" sz="2400" dirty="0">
                <a:latin typeface="Hammersmith One"/>
                <a:ea typeface="Calibri" panose="020F0502020204030204" pitchFamily="34" charset="0"/>
                <a:cs typeface="Calibri" panose="020F0502020204030204" pitchFamily="34" charset="0"/>
              </a:rPr>
              <a:t>visita de observación (formativa II)</a:t>
            </a:r>
          </a:p>
          <a:p>
            <a:pPr marL="1198562" indent="-342900" algn="just">
              <a:buFont typeface="Wingdings" panose="05000000000000000000" pitchFamily="2" charset="2"/>
              <a:buChar char="ü"/>
            </a:pPr>
            <a:r>
              <a:rPr lang="es-PR" sz="2400" dirty="0">
                <a:latin typeface="Hammersmith One"/>
                <a:ea typeface="Calibri" panose="020F0502020204030204" pitchFamily="34" charset="0"/>
                <a:cs typeface="Calibri" panose="020F0502020204030204" pitchFamily="34" charset="0"/>
              </a:rPr>
              <a:t>visita evaluación final (sumativa)</a:t>
            </a:r>
          </a:p>
          <a:p>
            <a:pPr marL="342900" indent="-342900" algn="just">
              <a:buFont typeface="Wingdings" panose="05000000000000000000" pitchFamily="2" charset="2"/>
              <a:buChar char="v"/>
            </a:pPr>
            <a:endParaRPr lang="es-PR" sz="2400" dirty="0">
              <a:latin typeface="Hammersmith One"/>
              <a:ea typeface="Calibri" panose="020F0502020204030204" pitchFamily="34" charset="0"/>
              <a:cs typeface="Calibri" panose="020F0502020204030204" pitchFamily="34" charset="0"/>
            </a:endParaRPr>
          </a:p>
          <a:p>
            <a:pPr algn="just"/>
            <a:r>
              <a:rPr lang="es-PR" sz="2400" dirty="0">
                <a:latin typeface="Hammersmith One"/>
                <a:ea typeface="Calibri" panose="020F0502020204030204" pitchFamily="34" charset="0"/>
                <a:cs typeface="Calibri" panose="020F0502020204030204" pitchFamily="34" charset="0"/>
              </a:rPr>
              <a:t>No obstante, el evaluador podrá realizar visitas de cortesía si consideran que el personal a ser evaluado requiere apoyo y seguimiento. Estas deberán ser anunciadas con anticipación. </a:t>
            </a:r>
            <a:endParaRPr lang="es-PR" dirty="0">
              <a:latin typeface="Hammersmith One"/>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20407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31965"/>
            <a:ext cx="12305654" cy="6921930"/>
          </a:xfrm>
          <a:prstGeom prst="rect">
            <a:avLst/>
          </a:prstGeom>
        </p:spPr>
      </p:pic>
      <p:pic>
        <p:nvPicPr>
          <p:cNvPr id="2" name="Picture 1">
            <a:extLst>
              <a:ext uri="{FF2B5EF4-FFF2-40B4-BE49-F238E27FC236}">
                <a16:creationId xmlns:a16="http://schemas.microsoft.com/office/drawing/2014/main" id="{DD418AD7-753F-2BCE-016C-FAA49BEDDEF0}"/>
              </a:ext>
            </a:extLst>
          </p:cNvPr>
          <p:cNvPicPr>
            <a:picLocks noChangeAspect="1"/>
          </p:cNvPicPr>
          <p:nvPr/>
        </p:nvPicPr>
        <p:blipFill>
          <a:blip r:embed="rId6"/>
          <a:stretch>
            <a:fillRect/>
          </a:stretch>
        </p:blipFill>
        <p:spPr>
          <a:xfrm>
            <a:off x="369300" y="47522"/>
            <a:ext cx="9876376" cy="2267909"/>
          </a:xfrm>
          <a:prstGeom prst="rect">
            <a:avLst/>
          </a:prstGeom>
        </p:spPr>
      </p:pic>
      <p:graphicFrame>
        <p:nvGraphicFramePr>
          <p:cNvPr id="4" name="Diagram 3">
            <a:extLst>
              <a:ext uri="{FF2B5EF4-FFF2-40B4-BE49-F238E27FC236}">
                <a16:creationId xmlns:a16="http://schemas.microsoft.com/office/drawing/2014/main" id="{36EC9D5A-9270-3F5D-17CD-87EB5E8877CA}"/>
              </a:ext>
            </a:extLst>
          </p:cNvPr>
          <p:cNvGraphicFramePr/>
          <p:nvPr>
            <p:extLst>
              <p:ext uri="{D42A27DB-BD31-4B8C-83A1-F6EECF244321}">
                <p14:modId xmlns:p14="http://schemas.microsoft.com/office/powerpoint/2010/main" val="200530264"/>
              </p:ext>
            </p:extLst>
          </p:nvPr>
        </p:nvGraphicFramePr>
        <p:xfrm>
          <a:off x="963488" y="1097179"/>
          <a:ext cx="997849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a:extLst>
              <a:ext uri="{FF2B5EF4-FFF2-40B4-BE49-F238E27FC236}">
                <a16:creationId xmlns:a16="http://schemas.microsoft.com/office/drawing/2014/main" id="{7F91371E-1EFA-5E05-1B7A-9BAB161CF1D0}"/>
              </a:ext>
            </a:extLst>
          </p:cNvPr>
          <p:cNvPicPr>
            <a:picLocks noChangeAspect="1"/>
          </p:cNvPicPr>
          <p:nvPr/>
        </p:nvPicPr>
        <p:blipFill>
          <a:blip r:embed="rId12">
            <a:clrChange>
              <a:clrFrom>
                <a:srgbClr val="FEFEFE"/>
              </a:clrFrom>
              <a:clrTo>
                <a:srgbClr val="FEFEFE">
                  <a:alpha val="0"/>
                </a:srgbClr>
              </a:clrTo>
            </a:clrChange>
          </a:blip>
          <a:stretch>
            <a:fillRect/>
          </a:stretch>
        </p:blipFill>
        <p:spPr>
          <a:xfrm>
            <a:off x="369300" y="4137701"/>
            <a:ext cx="1219370" cy="809738"/>
          </a:xfrm>
          <a:prstGeom prst="rect">
            <a:avLst/>
          </a:prstGeom>
        </p:spPr>
      </p:pic>
      <p:pic>
        <p:nvPicPr>
          <p:cNvPr id="9" name="Picture 8">
            <a:extLst>
              <a:ext uri="{FF2B5EF4-FFF2-40B4-BE49-F238E27FC236}">
                <a16:creationId xmlns:a16="http://schemas.microsoft.com/office/drawing/2014/main" id="{E5B3974A-B439-3F39-CE79-1022D9779E41}"/>
              </a:ext>
            </a:extLst>
          </p:cNvPr>
          <p:cNvPicPr>
            <a:picLocks noChangeAspect="1"/>
          </p:cNvPicPr>
          <p:nvPr/>
        </p:nvPicPr>
        <p:blipFill rotWithShape="1">
          <a:blip r:embed="rId13">
            <a:clrChange>
              <a:clrFrom>
                <a:srgbClr val="FFFFFF"/>
              </a:clrFrom>
              <a:clrTo>
                <a:srgbClr val="FFFFFF">
                  <a:alpha val="0"/>
                </a:srgbClr>
              </a:clrTo>
            </a:clrChange>
          </a:blip>
          <a:srcRect t="9241" b="1"/>
          <a:stretch/>
        </p:blipFill>
        <p:spPr>
          <a:xfrm>
            <a:off x="6822784" y="4372037"/>
            <a:ext cx="847843" cy="708966"/>
          </a:xfrm>
          <a:prstGeom prst="rect">
            <a:avLst/>
          </a:prstGeom>
        </p:spPr>
      </p:pic>
      <p:pic>
        <p:nvPicPr>
          <p:cNvPr id="11" name="Picture 10">
            <a:extLst>
              <a:ext uri="{FF2B5EF4-FFF2-40B4-BE49-F238E27FC236}">
                <a16:creationId xmlns:a16="http://schemas.microsoft.com/office/drawing/2014/main" id="{10586466-9386-656A-9C9E-4F71C5BFB6BD}"/>
              </a:ext>
            </a:extLst>
          </p:cNvPr>
          <p:cNvPicPr>
            <a:picLocks noChangeAspect="1"/>
          </p:cNvPicPr>
          <p:nvPr/>
        </p:nvPicPr>
        <p:blipFill rotWithShape="1">
          <a:blip r:embed="rId14"/>
          <a:srcRect l="6370" r="41779" b="24018"/>
          <a:stretch/>
        </p:blipFill>
        <p:spPr>
          <a:xfrm>
            <a:off x="10356350" y="3806512"/>
            <a:ext cx="513708" cy="571821"/>
          </a:xfrm>
          <a:prstGeom prst="rect">
            <a:avLst/>
          </a:prstGeom>
        </p:spPr>
      </p:pic>
      <p:sp>
        <p:nvSpPr>
          <p:cNvPr id="12" name="TextBox 11">
            <a:extLst>
              <a:ext uri="{FF2B5EF4-FFF2-40B4-BE49-F238E27FC236}">
                <a16:creationId xmlns:a16="http://schemas.microsoft.com/office/drawing/2014/main" id="{E5AD8E27-4EF0-CF2C-CE4E-F4C778F10812}"/>
              </a:ext>
            </a:extLst>
          </p:cNvPr>
          <p:cNvSpPr txBox="1"/>
          <p:nvPr/>
        </p:nvSpPr>
        <p:spPr>
          <a:xfrm>
            <a:off x="698641" y="5959386"/>
            <a:ext cx="9030985" cy="923330"/>
          </a:xfrm>
          <a:prstGeom prst="rect">
            <a:avLst/>
          </a:prstGeom>
          <a:noFill/>
        </p:spPr>
        <p:txBody>
          <a:bodyPr wrap="square" rtlCol="0">
            <a:spAutoFit/>
          </a:bodyPr>
          <a:lstStyle/>
          <a:p>
            <a:pPr marL="0" marR="0" algn="just">
              <a:spcBef>
                <a:spcPts val="0"/>
              </a:spcBef>
              <a:spcAft>
                <a:spcPts val="0"/>
              </a:spcAft>
            </a:pPr>
            <a:r>
              <a:rPr lang="es-PR" sz="1800" dirty="0">
                <a:effectLst/>
                <a:latin typeface="Montserrat" panose="00000500000000000000" pitchFamily="50" charset="0"/>
                <a:ea typeface="Calibri" panose="020F0502020204030204" pitchFamily="34" charset="0"/>
                <a:cs typeface="Times New Roman" panose="02020603050405020304" pitchFamily="18" charset="0"/>
              </a:rPr>
              <a:t>Durante este proceso evaluativo se le dará prioridad a la evaluación formativa del personal transitorio.  Estas evaluaciones deberán estar completadas el </a:t>
            </a:r>
            <a:r>
              <a:rPr lang="es-PR" sz="1800" b="1" dirty="0">
                <a:effectLst/>
                <a:latin typeface="Montserrat" panose="00000500000000000000" pitchFamily="50" charset="0"/>
                <a:ea typeface="Calibri" panose="020F0502020204030204" pitchFamily="34" charset="0"/>
                <a:cs typeface="Times New Roman" panose="02020603050405020304" pitchFamily="18" charset="0"/>
              </a:rPr>
              <a:t>viernes 16 de diciembre</a:t>
            </a:r>
            <a:r>
              <a:rPr lang="es-PR" sz="1800" dirty="0">
                <a:effectLst/>
                <a:latin typeface="Montserrat" panose="00000500000000000000" pitchFamily="50"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327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pic>
        <p:nvPicPr>
          <p:cNvPr id="2" name="Picture 1">
            <a:extLst>
              <a:ext uri="{FF2B5EF4-FFF2-40B4-BE49-F238E27FC236}">
                <a16:creationId xmlns:a16="http://schemas.microsoft.com/office/drawing/2014/main" id="{AC38B303-83A1-258E-4DA7-70343FBEE062}"/>
              </a:ext>
            </a:extLst>
          </p:cNvPr>
          <p:cNvPicPr>
            <a:picLocks noChangeAspect="1"/>
          </p:cNvPicPr>
          <p:nvPr/>
        </p:nvPicPr>
        <p:blipFill>
          <a:blip r:embed="rId5"/>
          <a:stretch>
            <a:fillRect/>
          </a:stretch>
        </p:blipFill>
        <p:spPr>
          <a:xfrm>
            <a:off x="584817" y="232178"/>
            <a:ext cx="9193565" cy="1194920"/>
          </a:xfrm>
          <a:prstGeom prst="rect">
            <a:avLst/>
          </a:prstGeom>
        </p:spPr>
      </p:pic>
      <p:pic>
        <p:nvPicPr>
          <p:cNvPr id="4" name="Picture 3">
            <a:extLst>
              <a:ext uri="{FF2B5EF4-FFF2-40B4-BE49-F238E27FC236}">
                <a16:creationId xmlns:a16="http://schemas.microsoft.com/office/drawing/2014/main" id="{58739AE6-CF44-68AA-1E39-1D31ACBC1645}"/>
              </a:ext>
            </a:extLst>
          </p:cNvPr>
          <p:cNvPicPr>
            <a:picLocks noChangeAspect="1"/>
          </p:cNvPicPr>
          <p:nvPr/>
        </p:nvPicPr>
        <p:blipFill>
          <a:blip r:embed="rId6"/>
          <a:stretch>
            <a:fillRect/>
          </a:stretch>
        </p:blipFill>
        <p:spPr>
          <a:xfrm>
            <a:off x="2746464" y="2259305"/>
            <a:ext cx="8125126" cy="2853175"/>
          </a:xfrm>
          <a:prstGeom prst="rect">
            <a:avLst/>
          </a:prstGeom>
        </p:spPr>
      </p:pic>
      <p:pic>
        <p:nvPicPr>
          <p:cNvPr id="5" name="Picture 4">
            <a:extLst>
              <a:ext uri="{FF2B5EF4-FFF2-40B4-BE49-F238E27FC236}">
                <a16:creationId xmlns:a16="http://schemas.microsoft.com/office/drawing/2014/main" id="{ACDF60A1-BDC7-163B-8424-6618B8120ED3}"/>
              </a:ext>
            </a:extLst>
          </p:cNvPr>
          <p:cNvPicPr>
            <a:picLocks noChangeAspect="1"/>
          </p:cNvPicPr>
          <p:nvPr/>
        </p:nvPicPr>
        <p:blipFill>
          <a:blip r:embed="rId7"/>
          <a:stretch>
            <a:fillRect/>
          </a:stretch>
        </p:blipFill>
        <p:spPr>
          <a:xfrm>
            <a:off x="584817" y="2349394"/>
            <a:ext cx="1842338" cy="1825120"/>
          </a:xfrm>
          <a:prstGeom prst="rect">
            <a:avLst/>
          </a:prstGeom>
        </p:spPr>
      </p:pic>
    </p:spTree>
    <p:custDataLst>
      <p:tags r:id="rId1"/>
    </p:custDataLst>
    <p:extLst>
      <p:ext uri="{BB962C8B-B14F-4D97-AF65-F5344CB8AC3E}">
        <p14:creationId xmlns:p14="http://schemas.microsoft.com/office/powerpoint/2010/main" val="206185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56827" y="0"/>
            <a:ext cx="12305654" cy="6921930"/>
          </a:xfrm>
          <a:prstGeom prst="rect">
            <a:avLst/>
          </a:prstGeom>
        </p:spPr>
      </p:pic>
      <p:sp>
        <p:nvSpPr>
          <p:cNvPr id="4" name="Rectangle 3">
            <a:extLst>
              <a:ext uri="{FF2B5EF4-FFF2-40B4-BE49-F238E27FC236}">
                <a16:creationId xmlns:a16="http://schemas.microsoft.com/office/drawing/2014/main" id="{B0CFFA76-3E62-BB2D-D0DA-6EED96534B4F}"/>
              </a:ext>
            </a:extLst>
          </p:cNvPr>
          <p:cNvSpPr/>
          <p:nvPr/>
        </p:nvSpPr>
        <p:spPr>
          <a:xfrm>
            <a:off x="684275" y="1536174"/>
            <a:ext cx="9446043" cy="3785652"/>
          </a:xfrm>
          <a:prstGeom prst="rect">
            <a:avLst/>
          </a:prstGeom>
        </p:spPr>
        <p:txBody>
          <a:bodyPr wrap="square">
            <a:spAutoFit/>
          </a:bodyPr>
          <a:lstStyle/>
          <a:p>
            <a:pPr lvl="0" algn="just"/>
            <a:r>
              <a:rPr lang="es-PR" sz="2000" b="1" dirty="0">
                <a:latin typeface="Arial" panose="020B0604020202020204" pitchFamily="34" charset="0"/>
                <a:cs typeface="Arial" panose="020B0604020202020204" pitchFamily="34" charset="0"/>
              </a:rPr>
              <a:t>Visita de observación formativa</a:t>
            </a:r>
            <a:r>
              <a:rPr lang="es-PR" sz="2000" dirty="0">
                <a:latin typeface="Arial" panose="020B0604020202020204" pitchFamily="34" charset="0"/>
                <a:cs typeface="Arial" panose="020B0604020202020204" pitchFamily="34" charset="0"/>
              </a:rPr>
              <a:t> – el propósito de esta visita es identificar las fortalezas, áreas de reto y desarrollar conversaciones profesionales y comprensivas entre el personal evaluado y el evaluador.</a:t>
            </a:r>
          </a:p>
          <a:p>
            <a:pPr lvl="0" algn="just"/>
            <a:endParaRPr lang="es-PR" sz="2000" dirty="0">
              <a:latin typeface="Arial" panose="020B0604020202020204" pitchFamily="34" charset="0"/>
              <a:cs typeface="Arial" panose="020B0604020202020204" pitchFamily="34" charset="0"/>
            </a:endParaRPr>
          </a:p>
          <a:p>
            <a:pPr lvl="0" algn="just"/>
            <a:r>
              <a:rPr lang="es-PR" sz="2000" dirty="0">
                <a:latin typeface="Arial" panose="020B0604020202020204" pitchFamily="34" charset="0"/>
                <a:cs typeface="Arial" panose="020B0604020202020204" pitchFamily="34" charset="0"/>
              </a:rPr>
              <a:t>El evaluador tendrá calendarizado en el Portal de Cumplimiento y Seguimiento (PCS), en la sección de calendario, el evento de evaluación formativa. </a:t>
            </a:r>
          </a:p>
          <a:p>
            <a:pPr lvl="0" algn="just"/>
            <a:endParaRPr lang="es-PR" sz="2000" dirty="0">
              <a:latin typeface="Arial" panose="020B0604020202020204" pitchFamily="34" charset="0"/>
              <a:cs typeface="Arial" panose="020B0604020202020204" pitchFamily="34" charset="0"/>
            </a:endParaRPr>
          </a:p>
          <a:p>
            <a:pPr lvl="0" algn="just"/>
            <a:r>
              <a:rPr lang="es-PR" sz="2000" dirty="0">
                <a:latin typeface="Arial" panose="020B0604020202020204" pitchFamily="34" charset="0"/>
                <a:cs typeface="Arial" panose="020B0604020202020204" pitchFamily="34" charset="0"/>
              </a:rPr>
              <a:t>De no poder llevar a cabo la visita en la fecha establecida deberá recalendarizar el evento y justificar las razones para el cambio.  </a:t>
            </a:r>
          </a:p>
          <a:p>
            <a:pPr lvl="0" algn="just"/>
            <a:endParaRPr lang="es-PR" sz="2000" dirty="0">
              <a:latin typeface="Arial" panose="020B0604020202020204" pitchFamily="34" charset="0"/>
              <a:cs typeface="Arial" panose="020B0604020202020204" pitchFamily="34" charset="0"/>
            </a:endParaRPr>
          </a:p>
          <a:p>
            <a:pPr lvl="0" algn="just"/>
            <a:r>
              <a:rPr lang="es-PR" sz="2000" dirty="0">
                <a:latin typeface="Arial" panose="020B0604020202020204" pitchFamily="34" charset="0"/>
                <a:cs typeface="Arial" panose="020B0604020202020204" pitchFamily="34" charset="0"/>
              </a:rPr>
              <a:t>Es responsabilidad del evaluador informar al evaluado la fecha en que se llevará a cabo la visita. </a:t>
            </a:r>
            <a:endParaRPr kumimoji="0" lang="es-PR"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74CE2AD-5214-41F5-33C9-0D47FD410A81}"/>
              </a:ext>
            </a:extLst>
          </p:cNvPr>
          <p:cNvSpPr/>
          <p:nvPr/>
        </p:nvSpPr>
        <p:spPr>
          <a:xfrm>
            <a:off x="1322259" y="632384"/>
            <a:ext cx="7892673"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VISITA DE OBSERVACIÓN FORMATIVA</a:t>
            </a:r>
          </a:p>
        </p:txBody>
      </p:sp>
    </p:spTree>
    <p:custDataLst>
      <p:tags r:id="rId1"/>
    </p:custDataLst>
    <p:extLst>
      <p:ext uri="{BB962C8B-B14F-4D97-AF65-F5344CB8AC3E}">
        <p14:creationId xmlns:p14="http://schemas.microsoft.com/office/powerpoint/2010/main" val="267498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56827" y="0"/>
            <a:ext cx="12305654" cy="6921930"/>
          </a:xfrm>
          <a:prstGeom prst="rect">
            <a:avLst/>
          </a:prstGeom>
        </p:spPr>
      </p:pic>
      <p:sp>
        <p:nvSpPr>
          <p:cNvPr id="4" name="Rectangle 3">
            <a:extLst>
              <a:ext uri="{FF2B5EF4-FFF2-40B4-BE49-F238E27FC236}">
                <a16:creationId xmlns:a16="http://schemas.microsoft.com/office/drawing/2014/main" id="{B0CFFA76-3E62-BB2D-D0DA-6EED96534B4F}"/>
              </a:ext>
            </a:extLst>
          </p:cNvPr>
          <p:cNvSpPr/>
          <p:nvPr/>
        </p:nvSpPr>
        <p:spPr>
          <a:xfrm>
            <a:off x="417148" y="1363104"/>
            <a:ext cx="9507687" cy="4585871"/>
          </a:xfrm>
          <a:prstGeom prst="rect">
            <a:avLst/>
          </a:prstGeom>
        </p:spPr>
        <p:txBody>
          <a:bodyPr wrap="square">
            <a:spAutoFit/>
          </a:bodyPr>
          <a:lstStyle/>
          <a:p>
            <a:pPr algn="just"/>
            <a:r>
              <a:rPr lang="es-PR" sz="2000" b="1" dirty="0">
                <a:latin typeface="Arial" panose="020B0604020202020204" pitchFamily="34" charset="0"/>
                <a:cs typeface="Arial" panose="020B0604020202020204" pitchFamily="34" charset="0"/>
              </a:rPr>
              <a:t>Visita de evaluación sumativa</a:t>
            </a:r>
            <a:r>
              <a:rPr lang="es-PR" sz="2000" dirty="0">
                <a:latin typeface="Arial" panose="020B0604020202020204" pitchFamily="34" charset="0"/>
                <a:cs typeface="Arial" panose="020B0604020202020204" pitchFamily="34" charset="0"/>
              </a:rPr>
              <a:t>– </a:t>
            </a:r>
            <a:r>
              <a:rPr lang="es-PR" dirty="0">
                <a:solidFill>
                  <a:srgbClr val="000000"/>
                </a:solidFill>
                <a:latin typeface="Arial" panose="020B0604020202020204" pitchFamily="34" charset="0"/>
                <a:cs typeface="Arial" panose="020B0604020202020204" pitchFamily="34" charset="0"/>
              </a:rPr>
              <a:t> </a:t>
            </a:r>
            <a:r>
              <a:rPr lang="es-ES" sz="1800" b="0" i="0" u="none" strike="noStrike" baseline="0" dirty="0">
                <a:solidFill>
                  <a:srgbClr val="000000"/>
                </a:solidFill>
                <a:latin typeface="Arial" panose="020B0604020202020204" pitchFamily="34" charset="0"/>
                <a:cs typeface="Arial" panose="020B0604020202020204" pitchFamily="34" charset="0"/>
              </a:rPr>
              <a:t>tiene como finalidad establecer cuál ha sido el desempeño del evaluado al final del año escolar. Esta determina e informa sobre el nivel de ejecución alcanzado por el personal docente y docente administrativo. Certifica unos resultados sobre el rendimiento y los logros de los evaluados en referencia a determinadas competencias profesionales (conocimientos, destrezas y aptitudes) ejecutadas en función de su puesto. </a:t>
            </a:r>
          </a:p>
          <a:p>
            <a:pPr lvl="0" algn="just"/>
            <a:endParaRPr lang="es-PR" sz="2000" dirty="0">
              <a:latin typeface="Arial" panose="020B0604020202020204" pitchFamily="34" charset="0"/>
              <a:cs typeface="Arial" panose="020B0604020202020204" pitchFamily="34" charset="0"/>
            </a:endParaRPr>
          </a:p>
          <a:p>
            <a:pPr lvl="0" algn="just"/>
            <a:r>
              <a:rPr lang="es-PR" dirty="0">
                <a:latin typeface="Arial" panose="020B0604020202020204" pitchFamily="34" charset="0"/>
                <a:cs typeface="Arial" panose="020B0604020202020204" pitchFamily="34" charset="0"/>
              </a:rPr>
              <a:t>El evaluador tendrá calendarizado en el Portal de Cumplimiento y Seguimiento (PCS), en la sección de calendario, el evento de evaluación sumativa una vez  se haya completado la evaluación formativa. </a:t>
            </a:r>
          </a:p>
          <a:p>
            <a:pPr lvl="0" algn="just"/>
            <a:endParaRPr lang="es-PR" dirty="0">
              <a:latin typeface="Arial" panose="020B0604020202020204" pitchFamily="34" charset="0"/>
              <a:cs typeface="Arial" panose="020B0604020202020204" pitchFamily="34" charset="0"/>
            </a:endParaRPr>
          </a:p>
          <a:p>
            <a:pPr lvl="0" algn="just"/>
            <a:r>
              <a:rPr lang="es-PR" dirty="0">
                <a:latin typeface="Arial" panose="020B0604020202020204" pitchFamily="34" charset="0"/>
                <a:cs typeface="Arial" panose="020B0604020202020204" pitchFamily="34" charset="0"/>
              </a:rPr>
              <a:t>De no poder llevar a cabo la visita en la fecha establecida deberá recalendarizar el evento y justificar las razones para el cambio.  </a:t>
            </a:r>
          </a:p>
          <a:p>
            <a:pPr lvl="0" algn="just"/>
            <a:endParaRPr lang="es-PR" dirty="0">
              <a:latin typeface="Arial" panose="020B0604020202020204" pitchFamily="34" charset="0"/>
              <a:cs typeface="Arial" panose="020B0604020202020204" pitchFamily="34" charset="0"/>
            </a:endParaRPr>
          </a:p>
          <a:p>
            <a:pPr lvl="0" algn="just"/>
            <a:r>
              <a:rPr lang="es-PR" dirty="0">
                <a:latin typeface="Arial" panose="020B0604020202020204" pitchFamily="34" charset="0"/>
                <a:cs typeface="Arial" panose="020B0604020202020204" pitchFamily="34" charset="0"/>
              </a:rPr>
              <a:t>Es responsabilidad del evaluador informar al evaluado la fecha en que se llevará a cabo la visita. </a:t>
            </a:r>
            <a:endParaRPr kumimoji="0" lang="es-P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74CE2AD-5214-41F5-33C9-0D47FD410A81}"/>
              </a:ext>
            </a:extLst>
          </p:cNvPr>
          <p:cNvSpPr/>
          <p:nvPr/>
        </p:nvSpPr>
        <p:spPr>
          <a:xfrm>
            <a:off x="1402871" y="655218"/>
            <a:ext cx="7299947"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VISITA DE EVALUACIÓN SUMATIVA</a:t>
            </a:r>
          </a:p>
        </p:txBody>
      </p:sp>
      <p:pic>
        <p:nvPicPr>
          <p:cNvPr id="2" name="Picture 1">
            <a:extLst>
              <a:ext uri="{FF2B5EF4-FFF2-40B4-BE49-F238E27FC236}">
                <a16:creationId xmlns:a16="http://schemas.microsoft.com/office/drawing/2014/main" id="{4D7CE1F5-2257-23CF-5AEB-1C6FCB472441}"/>
              </a:ext>
            </a:extLst>
          </p:cNvPr>
          <p:cNvPicPr>
            <a:picLocks noChangeAspect="1"/>
          </p:cNvPicPr>
          <p:nvPr/>
        </p:nvPicPr>
        <p:blipFill>
          <a:blip r:embed="rId5"/>
          <a:stretch>
            <a:fillRect/>
          </a:stretch>
        </p:blipFill>
        <p:spPr>
          <a:xfrm>
            <a:off x="10095470" y="2130922"/>
            <a:ext cx="2124940" cy="2038519"/>
          </a:xfrm>
          <a:prstGeom prst="rect">
            <a:avLst/>
          </a:prstGeom>
        </p:spPr>
      </p:pic>
    </p:spTree>
    <p:custDataLst>
      <p:tags r:id="rId1"/>
    </p:custDataLst>
    <p:extLst>
      <p:ext uri="{BB962C8B-B14F-4D97-AF65-F5344CB8AC3E}">
        <p14:creationId xmlns:p14="http://schemas.microsoft.com/office/powerpoint/2010/main" val="120435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A9132175-21B2-7444-49FA-25EA11EBA896}"/>
              </a:ext>
            </a:extLst>
          </p:cNvPr>
          <p:cNvPicPr>
            <a:picLocks noChangeAspect="1"/>
          </p:cNvPicPr>
          <p:nvPr>
            <p:custDataLst>
              <p:tags r:id="rId2"/>
            </p:custDataLst>
          </p:nvPr>
        </p:nvPicPr>
        <p:blipFill>
          <a:blip r:embed="rId4"/>
          <a:stretch>
            <a:fillRect/>
          </a:stretch>
        </p:blipFill>
        <p:spPr>
          <a:xfrm>
            <a:off x="0" y="512618"/>
            <a:ext cx="12192000" cy="6858000"/>
          </a:xfrm>
          <a:prstGeom prst="rect">
            <a:avLst/>
          </a:prstGeom>
        </p:spPr>
      </p:pic>
      <p:sp>
        <p:nvSpPr>
          <p:cNvPr id="4" name="Title 3">
            <a:extLst>
              <a:ext uri="{FF2B5EF4-FFF2-40B4-BE49-F238E27FC236}">
                <a16:creationId xmlns:a16="http://schemas.microsoft.com/office/drawing/2014/main" id="{FE7FC10C-571B-4F1B-5436-EDAB85BC957C}"/>
              </a:ext>
            </a:extLst>
          </p:cNvPr>
          <p:cNvSpPr txBox="1">
            <a:spLocks/>
          </p:cNvSpPr>
          <p:nvPr/>
        </p:nvSpPr>
        <p:spPr>
          <a:xfrm>
            <a:off x="3200400" y="2664753"/>
            <a:ext cx="9086850" cy="18715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EVALUACIÓN DEL PERSONAL DOCENTE Y DOCENTE ADMINISTRATIVO 2022-2023</a:t>
            </a:r>
            <a:endParaRPr lang="LID4096" sz="36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19629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pic>
        <p:nvPicPr>
          <p:cNvPr id="2" name="Picture 1">
            <a:extLst>
              <a:ext uri="{FF2B5EF4-FFF2-40B4-BE49-F238E27FC236}">
                <a16:creationId xmlns:a16="http://schemas.microsoft.com/office/drawing/2014/main" id="{1A8E4713-B36B-D89E-FA48-B5F46698C7BD}"/>
              </a:ext>
            </a:extLst>
          </p:cNvPr>
          <p:cNvPicPr>
            <a:picLocks noChangeAspect="1"/>
          </p:cNvPicPr>
          <p:nvPr/>
        </p:nvPicPr>
        <p:blipFill rotWithShape="1">
          <a:blip r:embed="rId5"/>
          <a:srcRect t="56228"/>
          <a:stretch/>
        </p:blipFill>
        <p:spPr>
          <a:xfrm>
            <a:off x="215757" y="3821986"/>
            <a:ext cx="10602931" cy="2075380"/>
          </a:xfrm>
          <a:prstGeom prst="rect">
            <a:avLst/>
          </a:prstGeom>
        </p:spPr>
      </p:pic>
      <p:sp>
        <p:nvSpPr>
          <p:cNvPr id="4" name="Rectangle 3">
            <a:extLst>
              <a:ext uri="{FF2B5EF4-FFF2-40B4-BE49-F238E27FC236}">
                <a16:creationId xmlns:a16="http://schemas.microsoft.com/office/drawing/2014/main" id="{F4CFEAF2-6AEF-3D5B-1879-18759525D296}"/>
              </a:ext>
            </a:extLst>
          </p:cNvPr>
          <p:cNvSpPr/>
          <p:nvPr/>
        </p:nvSpPr>
        <p:spPr>
          <a:xfrm>
            <a:off x="0" y="1117986"/>
            <a:ext cx="11017695" cy="2585323"/>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Las </a:t>
            </a:r>
            <a:r>
              <a:rPr lang="en-US" sz="5400" b="0" cap="none" spc="0" dirty="0" err="1">
                <a:ln w="0"/>
                <a:solidFill>
                  <a:schemeClr val="tx1"/>
                </a:solidFill>
                <a:effectLst>
                  <a:outerShdw blurRad="38100" dist="19050" dir="2700000" algn="tl" rotWithShape="0">
                    <a:schemeClr val="dk1">
                      <a:alpha val="40000"/>
                    </a:schemeClr>
                  </a:outerShdw>
                </a:effectLst>
              </a:rPr>
              <a:t>evaluaciones</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serán</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calendarizadas</a:t>
            </a:r>
            <a:r>
              <a:rPr lang="en-US" sz="5400" b="0" cap="none" spc="0" dirty="0">
                <a:ln w="0"/>
                <a:solidFill>
                  <a:schemeClr val="tx1"/>
                </a:solidFill>
                <a:effectLst>
                  <a:outerShdw blurRad="38100" dist="19050" dir="2700000" algn="tl" rotWithShape="0">
                    <a:schemeClr val="dk1">
                      <a:alpha val="40000"/>
                    </a:schemeClr>
                  </a:outerShdw>
                </a:effectLst>
              </a:rPr>
              <a:t> </a:t>
            </a:r>
          </a:p>
          <a:p>
            <a:pPr algn="ctr"/>
            <a:r>
              <a:rPr lang="en-US" sz="5400" dirty="0" err="1">
                <a:ln w="0"/>
                <a:effectLst>
                  <a:outerShdw blurRad="38100" dist="19050" dir="2700000" algn="tl" rotWithShape="0">
                    <a:schemeClr val="dk1">
                      <a:alpha val="40000"/>
                    </a:schemeClr>
                  </a:outerShdw>
                </a:effectLst>
              </a:rPr>
              <a:t>en</a:t>
            </a:r>
            <a:r>
              <a:rPr lang="en-US" sz="5400" dirty="0">
                <a:ln w="0"/>
                <a:effectLst>
                  <a:outerShdw blurRad="38100" dist="19050" dir="2700000" algn="tl" rotWithShape="0">
                    <a:schemeClr val="dk1">
                      <a:alpha val="40000"/>
                    </a:schemeClr>
                  </a:outerShdw>
                </a:effectLst>
              </a:rPr>
              <a:t> </a:t>
            </a:r>
            <a:r>
              <a:rPr lang="en-US" sz="5400" dirty="0" err="1">
                <a:ln w="0"/>
                <a:effectLst>
                  <a:outerShdw blurRad="38100" dist="19050" dir="2700000" algn="tl" rotWithShape="0">
                    <a:schemeClr val="dk1">
                      <a:alpha val="40000"/>
                    </a:schemeClr>
                  </a:outerShdw>
                </a:effectLst>
              </a:rPr>
              <a:t>el</a:t>
            </a:r>
            <a:r>
              <a:rPr lang="en-US" sz="5400" dirty="0">
                <a:ln w="0"/>
                <a:effectLst>
                  <a:outerShdw blurRad="38100" dist="19050" dir="2700000" algn="tl" rotWithShape="0">
                    <a:schemeClr val="dk1">
                      <a:alpha val="40000"/>
                    </a:schemeClr>
                  </a:outerShdw>
                </a:effectLst>
              </a:rPr>
              <a:t> Portal de </a:t>
            </a:r>
            <a:r>
              <a:rPr lang="en-US" sz="5400" dirty="0" err="1">
                <a:ln w="0"/>
                <a:effectLst>
                  <a:outerShdw blurRad="38100" dist="19050" dir="2700000" algn="tl" rotWithShape="0">
                    <a:schemeClr val="dk1">
                      <a:alpha val="40000"/>
                    </a:schemeClr>
                  </a:outerShdw>
                </a:effectLst>
              </a:rPr>
              <a:t>Cumplimiento</a:t>
            </a:r>
            <a:r>
              <a:rPr lang="en-US" sz="5400" dirty="0">
                <a:ln w="0"/>
                <a:effectLst>
                  <a:outerShdw blurRad="38100" dist="19050" dir="2700000" algn="tl" rotWithShape="0">
                    <a:schemeClr val="dk1">
                      <a:alpha val="40000"/>
                    </a:schemeClr>
                  </a:outerShdw>
                </a:effectLst>
              </a:rPr>
              <a:t> </a:t>
            </a:r>
          </a:p>
          <a:p>
            <a:pPr algn="ctr"/>
            <a:r>
              <a:rPr lang="en-US" sz="5400" dirty="0">
                <a:ln w="0"/>
                <a:effectLst>
                  <a:outerShdw blurRad="38100" dist="19050" dir="2700000" algn="tl" rotWithShape="0">
                    <a:schemeClr val="dk1">
                      <a:alpha val="40000"/>
                    </a:schemeClr>
                  </a:outerShdw>
                </a:effectLst>
              </a:rPr>
              <a:t>y </a:t>
            </a:r>
            <a:r>
              <a:rPr lang="en-US" sz="5400" dirty="0" err="1">
                <a:ln w="0"/>
                <a:effectLst>
                  <a:outerShdw blurRad="38100" dist="19050" dir="2700000" algn="tl" rotWithShape="0">
                    <a:schemeClr val="dk1">
                      <a:alpha val="40000"/>
                    </a:schemeClr>
                  </a:outerShdw>
                </a:effectLst>
              </a:rPr>
              <a:t>Seguimiento</a:t>
            </a:r>
            <a:r>
              <a:rPr lang="en-US" sz="5400" dirty="0">
                <a:ln w="0"/>
                <a:effectLst>
                  <a:outerShdw blurRad="38100" dist="19050" dir="2700000" algn="tl" rotWithShape="0">
                    <a:schemeClr val="dk1">
                      <a:alpha val="40000"/>
                    </a:schemeClr>
                  </a:outerShdw>
                </a:effectLst>
              </a:rPr>
              <a:t> (PCS)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3091484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pic>
        <p:nvPicPr>
          <p:cNvPr id="4" name="Picture 3">
            <a:extLst>
              <a:ext uri="{FF2B5EF4-FFF2-40B4-BE49-F238E27FC236}">
                <a16:creationId xmlns:a16="http://schemas.microsoft.com/office/drawing/2014/main" id="{D88F5B59-C4A6-4B9B-98B1-11ECF9557868}"/>
              </a:ext>
            </a:extLst>
          </p:cNvPr>
          <p:cNvPicPr>
            <a:picLocks noChangeAspect="1"/>
          </p:cNvPicPr>
          <p:nvPr/>
        </p:nvPicPr>
        <p:blipFill>
          <a:blip r:embed="rId5"/>
          <a:stretch>
            <a:fillRect/>
          </a:stretch>
        </p:blipFill>
        <p:spPr>
          <a:xfrm>
            <a:off x="100306" y="509180"/>
            <a:ext cx="6525536" cy="5839640"/>
          </a:xfrm>
          <a:prstGeom prst="rect">
            <a:avLst/>
          </a:prstGeom>
        </p:spPr>
      </p:pic>
      <p:sp>
        <p:nvSpPr>
          <p:cNvPr id="5" name="Rectangle 4">
            <a:extLst>
              <a:ext uri="{FF2B5EF4-FFF2-40B4-BE49-F238E27FC236}">
                <a16:creationId xmlns:a16="http://schemas.microsoft.com/office/drawing/2014/main" id="{54801894-403E-0FFB-E2C4-A166666CDCF5}"/>
              </a:ext>
            </a:extLst>
          </p:cNvPr>
          <p:cNvSpPr/>
          <p:nvPr/>
        </p:nvSpPr>
        <p:spPr>
          <a:xfrm>
            <a:off x="6308331" y="2434976"/>
            <a:ext cx="4469259" cy="18596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dirty="0">
                <a:solidFill>
                  <a:schemeClr val="tx1"/>
                </a:solidFill>
                <a:latin typeface="Arial" panose="020B0604020202020204" pitchFamily="34" charset="0"/>
                <a:cs typeface="Arial" panose="020B0604020202020204" pitchFamily="34" charset="0"/>
              </a:rPr>
              <a:t>En el portal del empleado se encuentran los instrumentos de evaluación.  Es importante que, tanto el evaluador como el evaluado, tengan el acceso a esta plataforma.  Para solicitar el acceso puede escribir a: helpdesk@de.pr.gov</a:t>
            </a:r>
          </a:p>
        </p:txBody>
      </p:sp>
    </p:spTree>
    <p:custDataLst>
      <p:tags r:id="rId1"/>
    </p:custDataLst>
    <p:extLst>
      <p:ext uri="{BB962C8B-B14F-4D97-AF65-F5344CB8AC3E}">
        <p14:creationId xmlns:p14="http://schemas.microsoft.com/office/powerpoint/2010/main" val="3038865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357376" y="183039"/>
            <a:ext cx="86415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CAMBIOS EN LA PLATAFORMA</a:t>
            </a:r>
          </a:p>
        </p:txBody>
      </p:sp>
      <p:sp>
        <p:nvSpPr>
          <p:cNvPr id="9" name="Rectangle: Rounded Corners 8">
            <a:extLst>
              <a:ext uri="{FF2B5EF4-FFF2-40B4-BE49-F238E27FC236}">
                <a16:creationId xmlns:a16="http://schemas.microsoft.com/office/drawing/2014/main" id="{B1DC05F9-48F2-8F5A-0D2E-59AB50A4B83F}"/>
              </a:ext>
            </a:extLst>
          </p:cNvPr>
          <p:cNvSpPr/>
          <p:nvPr/>
        </p:nvSpPr>
        <p:spPr>
          <a:xfrm>
            <a:off x="357376" y="1106369"/>
            <a:ext cx="3289950" cy="1174494"/>
          </a:xfrm>
          <a:prstGeom prst="roundRect">
            <a:avLst/>
          </a:prstGeom>
          <a:solidFill>
            <a:srgbClr val="86DD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dirty="0">
                <a:solidFill>
                  <a:schemeClr val="tx1"/>
                </a:solidFill>
              </a:rPr>
              <a:t>Se calendarizan los eventos de evaluación en el Portal de Cumplimiento y Seguimiento (PCS)</a:t>
            </a:r>
          </a:p>
        </p:txBody>
      </p:sp>
      <p:pic>
        <p:nvPicPr>
          <p:cNvPr id="11" name="Picture 10">
            <a:extLst>
              <a:ext uri="{FF2B5EF4-FFF2-40B4-BE49-F238E27FC236}">
                <a16:creationId xmlns:a16="http://schemas.microsoft.com/office/drawing/2014/main" id="{3340CB62-8098-5A57-0816-8BBE22368A90}"/>
              </a:ext>
            </a:extLst>
          </p:cNvPr>
          <p:cNvPicPr>
            <a:picLocks noChangeAspect="1"/>
          </p:cNvPicPr>
          <p:nvPr/>
        </p:nvPicPr>
        <p:blipFill>
          <a:blip r:embed="rId5"/>
          <a:stretch>
            <a:fillRect/>
          </a:stretch>
        </p:blipFill>
        <p:spPr>
          <a:xfrm>
            <a:off x="113654" y="2608694"/>
            <a:ext cx="10931065" cy="2832414"/>
          </a:xfrm>
          <a:prstGeom prst="rect">
            <a:avLst/>
          </a:prstGeom>
        </p:spPr>
      </p:pic>
      <p:sp>
        <p:nvSpPr>
          <p:cNvPr id="12" name="Rectangle 11">
            <a:extLst>
              <a:ext uri="{FF2B5EF4-FFF2-40B4-BE49-F238E27FC236}">
                <a16:creationId xmlns:a16="http://schemas.microsoft.com/office/drawing/2014/main" id="{EE5F4769-5058-C06E-C897-B05BA5447B64}"/>
              </a:ext>
            </a:extLst>
          </p:cNvPr>
          <p:cNvSpPr/>
          <p:nvPr/>
        </p:nvSpPr>
        <p:spPr>
          <a:xfrm>
            <a:off x="174661" y="2597942"/>
            <a:ext cx="893851" cy="2171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3" name="Arrow: Down 12">
            <a:extLst>
              <a:ext uri="{FF2B5EF4-FFF2-40B4-BE49-F238E27FC236}">
                <a16:creationId xmlns:a16="http://schemas.microsoft.com/office/drawing/2014/main" id="{3F89BC08-04B7-8AED-A464-3E2993660CAE}"/>
              </a:ext>
            </a:extLst>
          </p:cNvPr>
          <p:cNvSpPr/>
          <p:nvPr/>
        </p:nvSpPr>
        <p:spPr>
          <a:xfrm>
            <a:off x="357376" y="2280863"/>
            <a:ext cx="289896" cy="317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4" name="Rectangle 13">
            <a:extLst>
              <a:ext uri="{FF2B5EF4-FFF2-40B4-BE49-F238E27FC236}">
                <a16:creationId xmlns:a16="http://schemas.microsoft.com/office/drawing/2014/main" id="{DF747C55-1C6C-129F-EC5D-1B385290D7E6}"/>
              </a:ext>
            </a:extLst>
          </p:cNvPr>
          <p:cNvSpPr/>
          <p:nvPr/>
        </p:nvSpPr>
        <p:spPr>
          <a:xfrm>
            <a:off x="6698751" y="4428162"/>
            <a:ext cx="1818525" cy="113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5" name="Rectangle 14">
            <a:extLst>
              <a:ext uri="{FF2B5EF4-FFF2-40B4-BE49-F238E27FC236}">
                <a16:creationId xmlns:a16="http://schemas.microsoft.com/office/drawing/2014/main" id="{9216E6FC-4822-F588-C2BE-DFCF987A4D75}"/>
              </a:ext>
            </a:extLst>
          </p:cNvPr>
          <p:cNvSpPr/>
          <p:nvPr/>
        </p:nvSpPr>
        <p:spPr>
          <a:xfrm>
            <a:off x="6698751" y="4908393"/>
            <a:ext cx="1818525" cy="113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50734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357376" y="183039"/>
            <a:ext cx="86415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CAMBIOS EN LA PLATAFORMA</a:t>
            </a:r>
          </a:p>
        </p:txBody>
      </p:sp>
      <p:pic>
        <p:nvPicPr>
          <p:cNvPr id="7" name="Picture 6">
            <a:extLst>
              <a:ext uri="{FF2B5EF4-FFF2-40B4-BE49-F238E27FC236}">
                <a16:creationId xmlns:a16="http://schemas.microsoft.com/office/drawing/2014/main" id="{1263D163-EF0D-59B2-C874-C1FB7AB4EB8D}"/>
              </a:ext>
            </a:extLst>
          </p:cNvPr>
          <p:cNvPicPr>
            <a:picLocks noChangeAspect="1"/>
          </p:cNvPicPr>
          <p:nvPr/>
        </p:nvPicPr>
        <p:blipFill>
          <a:blip r:embed="rId5"/>
          <a:stretch>
            <a:fillRect/>
          </a:stretch>
        </p:blipFill>
        <p:spPr>
          <a:xfrm>
            <a:off x="47353" y="0"/>
            <a:ext cx="12097293" cy="6858000"/>
          </a:xfrm>
          <a:prstGeom prst="rect">
            <a:avLst/>
          </a:prstGeom>
        </p:spPr>
      </p:pic>
      <p:sp>
        <p:nvSpPr>
          <p:cNvPr id="8" name="Rectangle 7">
            <a:extLst>
              <a:ext uri="{FF2B5EF4-FFF2-40B4-BE49-F238E27FC236}">
                <a16:creationId xmlns:a16="http://schemas.microsoft.com/office/drawing/2014/main" id="{8EE0C2AB-25D1-B77C-D59E-DE2C62F7790A}"/>
              </a:ext>
            </a:extLst>
          </p:cNvPr>
          <p:cNvSpPr/>
          <p:nvPr/>
        </p:nvSpPr>
        <p:spPr>
          <a:xfrm>
            <a:off x="184935" y="1746607"/>
            <a:ext cx="2332234" cy="236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0" name="Rectangle 9">
            <a:extLst>
              <a:ext uri="{FF2B5EF4-FFF2-40B4-BE49-F238E27FC236}">
                <a16:creationId xmlns:a16="http://schemas.microsoft.com/office/drawing/2014/main" id="{D8786F69-0A82-938C-61D4-E732D82C0070}"/>
              </a:ext>
            </a:extLst>
          </p:cNvPr>
          <p:cNvSpPr/>
          <p:nvPr/>
        </p:nvSpPr>
        <p:spPr>
          <a:xfrm>
            <a:off x="184935" y="2504997"/>
            <a:ext cx="2332234" cy="236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6" name="Rectangle 15">
            <a:extLst>
              <a:ext uri="{FF2B5EF4-FFF2-40B4-BE49-F238E27FC236}">
                <a16:creationId xmlns:a16="http://schemas.microsoft.com/office/drawing/2014/main" id="{956DD9CB-E3D8-DCE5-A2DB-F3C207B0F33E}"/>
              </a:ext>
            </a:extLst>
          </p:cNvPr>
          <p:cNvSpPr/>
          <p:nvPr/>
        </p:nvSpPr>
        <p:spPr>
          <a:xfrm>
            <a:off x="47353" y="3923108"/>
            <a:ext cx="2332234" cy="236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7" name="Rectangle 16">
            <a:extLst>
              <a:ext uri="{FF2B5EF4-FFF2-40B4-BE49-F238E27FC236}">
                <a16:creationId xmlns:a16="http://schemas.microsoft.com/office/drawing/2014/main" id="{45E32269-DF31-8290-E54E-17DF67889D03}"/>
              </a:ext>
            </a:extLst>
          </p:cNvPr>
          <p:cNvSpPr/>
          <p:nvPr/>
        </p:nvSpPr>
        <p:spPr>
          <a:xfrm>
            <a:off x="9645722" y="4395627"/>
            <a:ext cx="2332234" cy="236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241446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357376" y="183039"/>
            <a:ext cx="86415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CAMBIOS EN LA PLATAFORMA</a:t>
            </a:r>
          </a:p>
        </p:txBody>
      </p:sp>
      <p:pic>
        <p:nvPicPr>
          <p:cNvPr id="5" name="Picture 4">
            <a:extLst>
              <a:ext uri="{FF2B5EF4-FFF2-40B4-BE49-F238E27FC236}">
                <a16:creationId xmlns:a16="http://schemas.microsoft.com/office/drawing/2014/main" id="{A9DE05C7-1F52-0D4C-3230-690EC3B47D18}"/>
              </a:ext>
            </a:extLst>
          </p:cNvPr>
          <p:cNvPicPr>
            <a:picLocks noChangeAspect="1"/>
          </p:cNvPicPr>
          <p:nvPr/>
        </p:nvPicPr>
        <p:blipFill>
          <a:blip r:embed="rId5"/>
          <a:stretch>
            <a:fillRect/>
          </a:stretch>
        </p:blipFill>
        <p:spPr>
          <a:xfrm>
            <a:off x="2352782" y="1065992"/>
            <a:ext cx="6811326" cy="5792008"/>
          </a:xfrm>
          <a:prstGeom prst="rect">
            <a:avLst/>
          </a:prstGeom>
        </p:spPr>
      </p:pic>
    </p:spTree>
    <p:custDataLst>
      <p:tags r:id="rId1"/>
    </p:custDataLst>
    <p:extLst>
      <p:ext uri="{BB962C8B-B14F-4D97-AF65-F5344CB8AC3E}">
        <p14:creationId xmlns:p14="http://schemas.microsoft.com/office/powerpoint/2010/main" val="3791633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357376" y="183039"/>
            <a:ext cx="86415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CAMBIOS EN LA PLATAFORMA</a:t>
            </a:r>
          </a:p>
        </p:txBody>
      </p:sp>
      <p:pic>
        <p:nvPicPr>
          <p:cNvPr id="6" name="Picture 5">
            <a:extLst>
              <a:ext uri="{FF2B5EF4-FFF2-40B4-BE49-F238E27FC236}">
                <a16:creationId xmlns:a16="http://schemas.microsoft.com/office/drawing/2014/main" id="{21232568-CB61-A4A8-E95B-07F308EF1689}"/>
              </a:ext>
            </a:extLst>
          </p:cNvPr>
          <p:cNvPicPr>
            <a:picLocks noChangeAspect="1"/>
          </p:cNvPicPr>
          <p:nvPr/>
        </p:nvPicPr>
        <p:blipFill>
          <a:blip r:embed="rId5"/>
          <a:stretch>
            <a:fillRect/>
          </a:stretch>
        </p:blipFill>
        <p:spPr>
          <a:xfrm>
            <a:off x="2428468" y="1106369"/>
            <a:ext cx="6328196" cy="5084505"/>
          </a:xfrm>
          <a:prstGeom prst="rect">
            <a:avLst/>
          </a:prstGeom>
        </p:spPr>
      </p:pic>
      <p:sp>
        <p:nvSpPr>
          <p:cNvPr id="7" name="Rectangle 6">
            <a:extLst>
              <a:ext uri="{FF2B5EF4-FFF2-40B4-BE49-F238E27FC236}">
                <a16:creationId xmlns:a16="http://schemas.microsoft.com/office/drawing/2014/main" id="{7D52628C-51D7-C044-4C8B-0033506FF621}"/>
              </a:ext>
            </a:extLst>
          </p:cNvPr>
          <p:cNvSpPr/>
          <p:nvPr/>
        </p:nvSpPr>
        <p:spPr>
          <a:xfrm>
            <a:off x="4048018" y="1869897"/>
            <a:ext cx="976045" cy="205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8" name="Rectangle 7">
            <a:extLst>
              <a:ext uri="{FF2B5EF4-FFF2-40B4-BE49-F238E27FC236}">
                <a16:creationId xmlns:a16="http://schemas.microsoft.com/office/drawing/2014/main" id="{045B74B1-CE39-E9F3-4627-6F6A8F4BDCC3}"/>
              </a:ext>
            </a:extLst>
          </p:cNvPr>
          <p:cNvSpPr/>
          <p:nvPr/>
        </p:nvSpPr>
        <p:spPr>
          <a:xfrm>
            <a:off x="6759532" y="1926957"/>
            <a:ext cx="976045" cy="205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9" name="Rectangle 8">
            <a:extLst>
              <a:ext uri="{FF2B5EF4-FFF2-40B4-BE49-F238E27FC236}">
                <a16:creationId xmlns:a16="http://schemas.microsoft.com/office/drawing/2014/main" id="{16FDCD7B-4FD2-876E-1B11-494FE7D72BE8}"/>
              </a:ext>
            </a:extLst>
          </p:cNvPr>
          <p:cNvSpPr/>
          <p:nvPr/>
        </p:nvSpPr>
        <p:spPr>
          <a:xfrm>
            <a:off x="6994989" y="1134227"/>
            <a:ext cx="1275708" cy="205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1286591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357376" y="183039"/>
            <a:ext cx="86415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CAMBIOS EN LA PLATAFORMA</a:t>
            </a:r>
          </a:p>
        </p:txBody>
      </p:sp>
      <p:sp>
        <p:nvSpPr>
          <p:cNvPr id="7" name="Rectangle 6">
            <a:extLst>
              <a:ext uri="{FF2B5EF4-FFF2-40B4-BE49-F238E27FC236}">
                <a16:creationId xmlns:a16="http://schemas.microsoft.com/office/drawing/2014/main" id="{7D52628C-51D7-C044-4C8B-0033506FF621}"/>
              </a:ext>
            </a:extLst>
          </p:cNvPr>
          <p:cNvSpPr/>
          <p:nvPr/>
        </p:nvSpPr>
        <p:spPr>
          <a:xfrm>
            <a:off x="4048018" y="1869897"/>
            <a:ext cx="976045" cy="205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8" name="Rectangle 7">
            <a:extLst>
              <a:ext uri="{FF2B5EF4-FFF2-40B4-BE49-F238E27FC236}">
                <a16:creationId xmlns:a16="http://schemas.microsoft.com/office/drawing/2014/main" id="{045B74B1-CE39-E9F3-4627-6F6A8F4BDCC3}"/>
              </a:ext>
            </a:extLst>
          </p:cNvPr>
          <p:cNvSpPr/>
          <p:nvPr/>
        </p:nvSpPr>
        <p:spPr>
          <a:xfrm>
            <a:off x="6759532" y="1926957"/>
            <a:ext cx="976045" cy="205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pic>
        <p:nvPicPr>
          <p:cNvPr id="5" name="Picture 4">
            <a:extLst>
              <a:ext uri="{FF2B5EF4-FFF2-40B4-BE49-F238E27FC236}">
                <a16:creationId xmlns:a16="http://schemas.microsoft.com/office/drawing/2014/main" id="{9D550FA6-11B0-2214-D216-AD463A2709D5}"/>
              </a:ext>
            </a:extLst>
          </p:cNvPr>
          <p:cNvPicPr>
            <a:picLocks noChangeAspect="1"/>
          </p:cNvPicPr>
          <p:nvPr/>
        </p:nvPicPr>
        <p:blipFill>
          <a:blip r:embed="rId5"/>
          <a:stretch>
            <a:fillRect/>
          </a:stretch>
        </p:blipFill>
        <p:spPr>
          <a:xfrm>
            <a:off x="1834801" y="999751"/>
            <a:ext cx="7288651" cy="5675209"/>
          </a:xfrm>
          <a:prstGeom prst="rect">
            <a:avLst/>
          </a:prstGeom>
        </p:spPr>
      </p:pic>
      <p:sp>
        <p:nvSpPr>
          <p:cNvPr id="9" name="Rectangle 8">
            <a:extLst>
              <a:ext uri="{FF2B5EF4-FFF2-40B4-BE49-F238E27FC236}">
                <a16:creationId xmlns:a16="http://schemas.microsoft.com/office/drawing/2014/main" id="{16FDCD7B-4FD2-876E-1B11-494FE7D72BE8}"/>
              </a:ext>
            </a:extLst>
          </p:cNvPr>
          <p:cNvSpPr/>
          <p:nvPr/>
        </p:nvSpPr>
        <p:spPr>
          <a:xfrm>
            <a:off x="7417078" y="1003627"/>
            <a:ext cx="1459794" cy="205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1177708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29295" y="98554"/>
            <a:ext cx="86415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CAMBIOS EN LA PLATAFORMA</a:t>
            </a:r>
          </a:p>
        </p:txBody>
      </p:sp>
      <p:sp>
        <p:nvSpPr>
          <p:cNvPr id="9" name="Rectangle: Rounded Corners 8">
            <a:extLst>
              <a:ext uri="{FF2B5EF4-FFF2-40B4-BE49-F238E27FC236}">
                <a16:creationId xmlns:a16="http://schemas.microsoft.com/office/drawing/2014/main" id="{B1DC05F9-48F2-8F5A-0D2E-59AB50A4B83F}"/>
              </a:ext>
            </a:extLst>
          </p:cNvPr>
          <p:cNvSpPr/>
          <p:nvPr/>
        </p:nvSpPr>
        <p:spPr>
          <a:xfrm>
            <a:off x="125794" y="2720638"/>
            <a:ext cx="3289950" cy="1174494"/>
          </a:xfrm>
          <a:prstGeom prst="roundRect">
            <a:avLst/>
          </a:prstGeom>
          <a:solidFill>
            <a:srgbClr val="86DD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dirty="0">
                <a:solidFill>
                  <a:schemeClr val="tx1"/>
                </a:solidFill>
              </a:rPr>
              <a:t>El evaluador completa la evaluación.  El evaluador y el evaluado reciben un correo electrónico.</a:t>
            </a:r>
          </a:p>
        </p:txBody>
      </p:sp>
      <p:pic>
        <p:nvPicPr>
          <p:cNvPr id="5" name="Picture 4">
            <a:extLst>
              <a:ext uri="{FF2B5EF4-FFF2-40B4-BE49-F238E27FC236}">
                <a16:creationId xmlns:a16="http://schemas.microsoft.com/office/drawing/2014/main" id="{12A364A1-5D34-2E4F-EE06-496D203F6BBB}"/>
              </a:ext>
            </a:extLst>
          </p:cNvPr>
          <p:cNvPicPr>
            <a:picLocks noChangeAspect="1"/>
          </p:cNvPicPr>
          <p:nvPr/>
        </p:nvPicPr>
        <p:blipFill>
          <a:blip r:embed="rId6"/>
          <a:stretch>
            <a:fillRect/>
          </a:stretch>
        </p:blipFill>
        <p:spPr>
          <a:xfrm>
            <a:off x="3541538" y="1282256"/>
            <a:ext cx="7712468" cy="4543191"/>
          </a:xfrm>
          <a:prstGeom prst="rect">
            <a:avLst/>
          </a:prstGeom>
        </p:spPr>
      </p:pic>
      <p:sp>
        <p:nvSpPr>
          <p:cNvPr id="6" name="Rectangle 5">
            <a:extLst>
              <a:ext uri="{FF2B5EF4-FFF2-40B4-BE49-F238E27FC236}">
                <a16:creationId xmlns:a16="http://schemas.microsoft.com/office/drawing/2014/main" id="{41E9A50F-69AF-B3C5-0452-A6BC79BABD49}"/>
              </a:ext>
            </a:extLst>
          </p:cNvPr>
          <p:cNvSpPr/>
          <p:nvPr/>
        </p:nvSpPr>
        <p:spPr>
          <a:xfrm>
            <a:off x="4201297" y="2990335"/>
            <a:ext cx="1729946"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7" name="Rectangle 6">
            <a:extLst>
              <a:ext uri="{FF2B5EF4-FFF2-40B4-BE49-F238E27FC236}">
                <a16:creationId xmlns:a16="http://schemas.microsoft.com/office/drawing/2014/main" id="{E650F652-2BC9-68FE-8D2E-2ECCDBBB9973}"/>
              </a:ext>
            </a:extLst>
          </p:cNvPr>
          <p:cNvSpPr/>
          <p:nvPr/>
        </p:nvSpPr>
        <p:spPr>
          <a:xfrm>
            <a:off x="4106562" y="3783652"/>
            <a:ext cx="1729946"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845314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29295" y="98554"/>
            <a:ext cx="86415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CAMBIOS EN LA PLATAFORMA</a:t>
            </a:r>
          </a:p>
        </p:txBody>
      </p:sp>
      <p:pic>
        <p:nvPicPr>
          <p:cNvPr id="4" name="Picture 3">
            <a:extLst>
              <a:ext uri="{FF2B5EF4-FFF2-40B4-BE49-F238E27FC236}">
                <a16:creationId xmlns:a16="http://schemas.microsoft.com/office/drawing/2014/main" id="{308F2DBC-4094-88B1-1E54-8A70B82EA21D}"/>
              </a:ext>
            </a:extLst>
          </p:cNvPr>
          <p:cNvPicPr>
            <a:picLocks noChangeAspect="1"/>
          </p:cNvPicPr>
          <p:nvPr/>
        </p:nvPicPr>
        <p:blipFill>
          <a:blip r:embed="rId6"/>
          <a:stretch>
            <a:fillRect/>
          </a:stretch>
        </p:blipFill>
        <p:spPr>
          <a:xfrm>
            <a:off x="1356787" y="1094029"/>
            <a:ext cx="7088570" cy="5569072"/>
          </a:xfrm>
          <a:prstGeom prst="rect">
            <a:avLst/>
          </a:prstGeom>
        </p:spPr>
      </p:pic>
      <p:sp>
        <p:nvSpPr>
          <p:cNvPr id="6" name="Rectangle 5">
            <a:extLst>
              <a:ext uri="{FF2B5EF4-FFF2-40B4-BE49-F238E27FC236}">
                <a16:creationId xmlns:a16="http://schemas.microsoft.com/office/drawing/2014/main" id="{26A0B1CD-3226-085D-D14E-3D9E9FA34E2C}"/>
              </a:ext>
            </a:extLst>
          </p:cNvPr>
          <p:cNvSpPr/>
          <p:nvPr/>
        </p:nvSpPr>
        <p:spPr>
          <a:xfrm>
            <a:off x="1448656" y="3842535"/>
            <a:ext cx="1849348" cy="8013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5" name="Rectangle 4">
            <a:extLst>
              <a:ext uri="{FF2B5EF4-FFF2-40B4-BE49-F238E27FC236}">
                <a16:creationId xmlns:a16="http://schemas.microsoft.com/office/drawing/2014/main" id="{7DAAB166-D008-1814-2D1F-BCE5066AE154}"/>
              </a:ext>
            </a:extLst>
          </p:cNvPr>
          <p:cNvSpPr/>
          <p:nvPr/>
        </p:nvSpPr>
        <p:spPr>
          <a:xfrm>
            <a:off x="7099443" y="1094029"/>
            <a:ext cx="1345914" cy="241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2482949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29295" y="98554"/>
            <a:ext cx="86415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CAMBIOS EN LA PLATAFORMA</a:t>
            </a:r>
          </a:p>
        </p:txBody>
      </p:sp>
      <p:pic>
        <p:nvPicPr>
          <p:cNvPr id="4" name="Picture 3">
            <a:extLst>
              <a:ext uri="{FF2B5EF4-FFF2-40B4-BE49-F238E27FC236}">
                <a16:creationId xmlns:a16="http://schemas.microsoft.com/office/drawing/2014/main" id="{C87D40DC-F229-7E56-EF8F-396D9BEBE18D}"/>
              </a:ext>
            </a:extLst>
          </p:cNvPr>
          <p:cNvPicPr>
            <a:picLocks noChangeAspect="1"/>
          </p:cNvPicPr>
          <p:nvPr/>
        </p:nvPicPr>
        <p:blipFill>
          <a:blip r:embed="rId6"/>
          <a:stretch>
            <a:fillRect/>
          </a:stretch>
        </p:blipFill>
        <p:spPr>
          <a:xfrm>
            <a:off x="1942415" y="1039864"/>
            <a:ext cx="7413295" cy="5580881"/>
          </a:xfrm>
          <a:prstGeom prst="rect">
            <a:avLst/>
          </a:prstGeom>
        </p:spPr>
      </p:pic>
      <p:sp>
        <p:nvSpPr>
          <p:cNvPr id="6" name="Rectangle 5">
            <a:extLst>
              <a:ext uri="{FF2B5EF4-FFF2-40B4-BE49-F238E27FC236}">
                <a16:creationId xmlns:a16="http://schemas.microsoft.com/office/drawing/2014/main" id="{4B03DF42-7ADE-19F8-1B52-D0988DF24197}"/>
              </a:ext>
            </a:extLst>
          </p:cNvPr>
          <p:cNvSpPr/>
          <p:nvPr/>
        </p:nvSpPr>
        <p:spPr>
          <a:xfrm>
            <a:off x="7590889" y="1069735"/>
            <a:ext cx="1480001" cy="214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7" name="Rectangle 6">
            <a:extLst>
              <a:ext uri="{FF2B5EF4-FFF2-40B4-BE49-F238E27FC236}">
                <a16:creationId xmlns:a16="http://schemas.microsoft.com/office/drawing/2014/main" id="{E5167034-EA79-E104-E83A-453C50A89D04}"/>
              </a:ext>
            </a:extLst>
          </p:cNvPr>
          <p:cNvSpPr/>
          <p:nvPr/>
        </p:nvSpPr>
        <p:spPr>
          <a:xfrm>
            <a:off x="277402" y="4655537"/>
            <a:ext cx="3493213" cy="92333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dirty="0">
                <a:solidFill>
                  <a:schemeClr val="tx1"/>
                </a:solidFill>
              </a:rPr>
              <a:t>El evaluado puede revisar su evaluación y descargarla. </a:t>
            </a:r>
          </a:p>
        </p:txBody>
      </p:sp>
    </p:spTree>
    <p:custDataLst>
      <p:tags r:id="rId1"/>
    </p:custDataLst>
    <p:extLst>
      <p:ext uri="{BB962C8B-B14F-4D97-AF65-F5344CB8AC3E}">
        <p14:creationId xmlns:p14="http://schemas.microsoft.com/office/powerpoint/2010/main" val="168584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F061DFCD-B75B-9B5A-57F5-54E55CA82FDD}"/>
              </a:ext>
            </a:extLst>
          </p:cNvPr>
          <p:cNvPicPr>
            <a:picLocks noChangeAspect="1"/>
          </p:cNvPicPr>
          <p:nvPr>
            <p:custDataLst>
              <p:tags r:id="rId2"/>
            </p:custDataLst>
          </p:nvPr>
        </p:nvPicPr>
        <p:blipFill>
          <a:blip r:embed="rId4"/>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00B3D00-4F49-2973-7633-366DEBC5ECF5}"/>
              </a:ext>
            </a:extLst>
          </p:cNvPr>
          <p:cNvPicPr>
            <a:picLocks noChangeAspect="1"/>
          </p:cNvPicPr>
          <p:nvPr/>
        </p:nvPicPr>
        <p:blipFill>
          <a:blip r:embed="rId5"/>
          <a:stretch>
            <a:fillRect/>
          </a:stretch>
        </p:blipFill>
        <p:spPr>
          <a:xfrm>
            <a:off x="1565024" y="779986"/>
            <a:ext cx="8541501" cy="5371460"/>
          </a:xfrm>
          <a:prstGeom prst="rect">
            <a:avLst/>
          </a:prstGeom>
        </p:spPr>
      </p:pic>
    </p:spTree>
    <p:custDataLst>
      <p:tags r:id="rId1"/>
    </p:custDataLst>
    <p:extLst>
      <p:ext uri="{BB962C8B-B14F-4D97-AF65-F5344CB8AC3E}">
        <p14:creationId xmlns:p14="http://schemas.microsoft.com/office/powerpoint/2010/main" val="1458094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078322" y="98554"/>
            <a:ext cx="734355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DECISIÓN DEL EVALUADO</a:t>
            </a:r>
          </a:p>
        </p:txBody>
      </p:sp>
      <p:pic>
        <p:nvPicPr>
          <p:cNvPr id="5" name="Picture 4">
            <a:extLst>
              <a:ext uri="{FF2B5EF4-FFF2-40B4-BE49-F238E27FC236}">
                <a16:creationId xmlns:a16="http://schemas.microsoft.com/office/drawing/2014/main" id="{0B1A2641-FCE4-FDD3-75AC-BEE29A502B66}"/>
              </a:ext>
            </a:extLst>
          </p:cNvPr>
          <p:cNvPicPr>
            <a:picLocks noChangeAspect="1"/>
          </p:cNvPicPr>
          <p:nvPr/>
        </p:nvPicPr>
        <p:blipFill>
          <a:blip r:embed="rId6"/>
          <a:stretch>
            <a:fillRect/>
          </a:stretch>
        </p:blipFill>
        <p:spPr>
          <a:xfrm>
            <a:off x="1743907" y="945776"/>
            <a:ext cx="7326984" cy="5485845"/>
          </a:xfrm>
          <a:prstGeom prst="rect">
            <a:avLst/>
          </a:prstGeom>
        </p:spPr>
      </p:pic>
      <p:pic>
        <p:nvPicPr>
          <p:cNvPr id="8" name="Picture 7">
            <a:extLst>
              <a:ext uri="{FF2B5EF4-FFF2-40B4-BE49-F238E27FC236}">
                <a16:creationId xmlns:a16="http://schemas.microsoft.com/office/drawing/2014/main" id="{5CF8553A-0BF0-9067-01B8-3A12985708F8}"/>
              </a:ext>
            </a:extLst>
          </p:cNvPr>
          <p:cNvPicPr>
            <a:picLocks noChangeAspect="1"/>
          </p:cNvPicPr>
          <p:nvPr/>
        </p:nvPicPr>
        <p:blipFill>
          <a:blip r:embed="rId7"/>
          <a:stretch>
            <a:fillRect/>
          </a:stretch>
        </p:blipFill>
        <p:spPr>
          <a:xfrm>
            <a:off x="7423844" y="976669"/>
            <a:ext cx="1638560" cy="143770"/>
          </a:xfrm>
          <a:prstGeom prst="rect">
            <a:avLst/>
          </a:prstGeom>
        </p:spPr>
      </p:pic>
    </p:spTree>
    <p:custDataLst>
      <p:tags r:id="rId1"/>
    </p:custDataLst>
    <p:extLst>
      <p:ext uri="{BB962C8B-B14F-4D97-AF65-F5344CB8AC3E}">
        <p14:creationId xmlns:p14="http://schemas.microsoft.com/office/powerpoint/2010/main" val="2597568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pic>
        <p:nvPicPr>
          <p:cNvPr id="4" name="Picture 3">
            <a:extLst>
              <a:ext uri="{FF2B5EF4-FFF2-40B4-BE49-F238E27FC236}">
                <a16:creationId xmlns:a16="http://schemas.microsoft.com/office/drawing/2014/main" id="{A6B0D965-6004-EE40-AF7E-6FF5F8391D4B}"/>
              </a:ext>
            </a:extLst>
          </p:cNvPr>
          <p:cNvPicPr>
            <a:picLocks noChangeAspect="1"/>
          </p:cNvPicPr>
          <p:nvPr/>
        </p:nvPicPr>
        <p:blipFill>
          <a:blip r:embed="rId6"/>
          <a:stretch>
            <a:fillRect/>
          </a:stretch>
        </p:blipFill>
        <p:spPr>
          <a:xfrm>
            <a:off x="1860220" y="1021884"/>
            <a:ext cx="7419469" cy="5471383"/>
          </a:xfrm>
          <a:prstGeom prst="rect">
            <a:avLst/>
          </a:prstGeom>
        </p:spPr>
      </p:pic>
      <p:sp>
        <p:nvSpPr>
          <p:cNvPr id="6" name="Rectangle 5">
            <a:extLst>
              <a:ext uri="{FF2B5EF4-FFF2-40B4-BE49-F238E27FC236}">
                <a16:creationId xmlns:a16="http://schemas.microsoft.com/office/drawing/2014/main" id="{3A87A2C4-3586-6552-3B43-6D49DD679555}"/>
              </a:ext>
            </a:extLst>
          </p:cNvPr>
          <p:cNvSpPr/>
          <p:nvPr/>
        </p:nvSpPr>
        <p:spPr>
          <a:xfrm>
            <a:off x="7549743" y="1021884"/>
            <a:ext cx="1729946"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1418623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29295" y="98554"/>
            <a:ext cx="86415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CAMBIOS EN LA PLATAFORMA</a:t>
            </a:r>
          </a:p>
        </p:txBody>
      </p:sp>
      <p:pic>
        <p:nvPicPr>
          <p:cNvPr id="6" name="Picture 5">
            <a:extLst>
              <a:ext uri="{FF2B5EF4-FFF2-40B4-BE49-F238E27FC236}">
                <a16:creationId xmlns:a16="http://schemas.microsoft.com/office/drawing/2014/main" id="{E9BCD4D0-E10D-94EC-25DA-7BAFD3C80193}"/>
              </a:ext>
            </a:extLst>
          </p:cNvPr>
          <p:cNvPicPr>
            <a:picLocks noChangeAspect="1"/>
          </p:cNvPicPr>
          <p:nvPr/>
        </p:nvPicPr>
        <p:blipFill>
          <a:blip r:embed="rId6"/>
          <a:stretch>
            <a:fillRect/>
          </a:stretch>
        </p:blipFill>
        <p:spPr>
          <a:xfrm>
            <a:off x="1778035" y="1019315"/>
            <a:ext cx="7817089" cy="5556146"/>
          </a:xfrm>
          <a:prstGeom prst="rect">
            <a:avLst/>
          </a:prstGeom>
        </p:spPr>
      </p:pic>
      <p:sp>
        <p:nvSpPr>
          <p:cNvPr id="7" name="Rectangle 6">
            <a:extLst>
              <a:ext uri="{FF2B5EF4-FFF2-40B4-BE49-F238E27FC236}">
                <a16:creationId xmlns:a16="http://schemas.microsoft.com/office/drawing/2014/main" id="{2BCDCA5B-5747-0A41-896B-301CC5692846}"/>
              </a:ext>
            </a:extLst>
          </p:cNvPr>
          <p:cNvSpPr/>
          <p:nvPr/>
        </p:nvSpPr>
        <p:spPr>
          <a:xfrm>
            <a:off x="7722973" y="1090086"/>
            <a:ext cx="1729946"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472296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113654"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29295" y="98554"/>
            <a:ext cx="86415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CAMBIOS EN LA PLATAFORMA</a:t>
            </a:r>
          </a:p>
        </p:txBody>
      </p:sp>
      <p:pic>
        <p:nvPicPr>
          <p:cNvPr id="4" name="Picture 3">
            <a:extLst>
              <a:ext uri="{FF2B5EF4-FFF2-40B4-BE49-F238E27FC236}">
                <a16:creationId xmlns:a16="http://schemas.microsoft.com/office/drawing/2014/main" id="{C715D6F9-96B4-D57B-088A-38B7FB608C1B}"/>
              </a:ext>
            </a:extLst>
          </p:cNvPr>
          <p:cNvPicPr>
            <a:picLocks noChangeAspect="1"/>
          </p:cNvPicPr>
          <p:nvPr/>
        </p:nvPicPr>
        <p:blipFill>
          <a:blip r:embed="rId6"/>
          <a:stretch>
            <a:fillRect/>
          </a:stretch>
        </p:blipFill>
        <p:spPr>
          <a:xfrm>
            <a:off x="615519" y="1120438"/>
            <a:ext cx="6764017" cy="5085153"/>
          </a:xfrm>
          <a:prstGeom prst="rect">
            <a:avLst/>
          </a:prstGeom>
        </p:spPr>
      </p:pic>
      <p:sp>
        <p:nvSpPr>
          <p:cNvPr id="5" name="TextBox 4">
            <a:extLst>
              <a:ext uri="{FF2B5EF4-FFF2-40B4-BE49-F238E27FC236}">
                <a16:creationId xmlns:a16="http://schemas.microsoft.com/office/drawing/2014/main" id="{2958ADFA-E9DF-3796-D1DE-B46DC2E2BCFD}"/>
              </a:ext>
            </a:extLst>
          </p:cNvPr>
          <p:cNvSpPr txBox="1"/>
          <p:nvPr/>
        </p:nvSpPr>
        <p:spPr>
          <a:xfrm>
            <a:off x="7379536" y="2462685"/>
            <a:ext cx="3620529" cy="1200329"/>
          </a:xfrm>
          <a:prstGeom prst="rect">
            <a:avLst/>
          </a:prstGeom>
          <a:noFill/>
        </p:spPr>
        <p:txBody>
          <a:bodyPr wrap="square" rtlCol="0">
            <a:spAutoFit/>
          </a:bodyPr>
          <a:lstStyle/>
          <a:p>
            <a:pPr algn="just"/>
            <a:r>
              <a:rPr lang="es-PR" dirty="0"/>
              <a:t>Una vez el evaluado acepta la evaluación se recalendariza el próximo evento de evaluación en el PCS.</a:t>
            </a:r>
          </a:p>
        </p:txBody>
      </p:sp>
      <p:pic>
        <p:nvPicPr>
          <p:cNvPr id="7" name="Picture 6">
            <a:extLst>
              <a:ext uri="{FF2B5EF4-FFF2-40B4-BE49-F238E27FC236}">
                <a16:creationId xmlns:a16="http://schemas.microsoft.com/office/drawing/2014/main" id="{C362026D-8BDA-D005-529A-E62CF566DCE4}"/>
              </a:ext>
            </a:extLst>
          </p:cNvPr>
          <p:cNvPicPr>
            <a:picLocks noChangeAspect="1"/>
          </p:cNvPicPr>
          <p:nvPr/>
        </p:nvPicPr>
        <p:blipFill>
          <a:blip r:embed="rId7"/>
          <a:stretch>
            <a:fillRect/>
          </a:stretch>
        </p:blipFill>
        <p:spPr>
          <a:xfrm>
            <a:off x="5545472" y="1160578"/>
            <a:ext cx="1743607" cy="219475"/>
          </a:xfrm>
          <a:prstGeom prst="rect">
            <a:avLst/>
          </a:prstGeom>
        </p:spPr>
      </p:pic>
    </p:spTree>
    <p:custDataLst>
      <p:tags r:id="rId1"/>
    </p:custDataLst>
    <p:extLst>
      <p:ext uri="{BB962C8B-B14F-4D97-AF65-F5344CB8AC3E}">
        <p14:creationId xmlns:p14="http://schemas.microsoft.com/office/powerpoint/2010/main" val="1495011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7055708"/>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29295" y="98554"/>
            <a:ext cx="86415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CAMBIOS EN LA PLATAFORMA</a:t>
            </a:r>
          </a:p>
        </p:txBody>
      </p:sp>
      <p:pic>
        <p:nvPicPr>
          <p:cNvPr id="10" name="Picture 9">
            <a:extLst>
              <a:ext uri="{FF2B5EF4-FFF2-40B4-BE49-F238E27FC236}">
                <a16:creationId xmlns:a16="http://schemas.microsoft.com/office/drawing/2014/main" id="{88DFAA1D-5A2F-8CC2-B473-A01D6368AE7E}"/>
              </a:ext>
            </a:extLst>
          </p:cNvPr>
          <p:cNvPicPr>
            <a:picLocks noChangeAspect="1"/>
          </p:cNvPicPr>
          <p:nvPr/>
        </p:nvPicPr>
        <p:blipFill>
          <a:blip r:embed="rId6"/>
          <a:stretch>
            <a:fillRect/>
          </a:stretch>
        </p:blipFill>
        <p:spPr>
          <a:xfrm>
            <a:off x="630771" y="1021884"/>
            <a:ext cx="9007499" cy="5537831"/>
          </a:xfrm>
          <a:prstGeom prst="rect">
            <a:avLst/>
          </a:prstGeom>
        </p:spPr>
      </p:pic>
      <p:sp>
        <p:nvSpPr>
          <p:cNvPr id="11" name="Rectangle 10">
            <a:extLst>
              <a:ext uri="{FF2B5EF4-FFF2-40B4-BE49-F238E27FC236}">
                <a16:creationId xmlns:a16="http://schemas.microsoft.com/office/drawing/2014/main" id="{5702821E-02A0-3001-DD76-95E5958E1AE1}"/>
              </a:ext>
            </a:extLst>
          </p:cNvPr>
          <p:cNvSpPr/>
          <p:nvPr/>
        </p:nvSpPr>
        <p:spPr>
          <a:xfrm>
            <a:off x="1334530" y="3521676"/>
            <a:ext cx="1717589" cy="308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2" name="Rectangle 11">
            <a:extLst>
              <a:ext uri="{FF2B5EF4-FFF2-40B4-BE49-F238E27FC236}">
                <a16:creationId xmlns:a16="http://schemas.microsoft.com/office/drawing/2014/main" id="{61CFE920-83E3-B260-B5D5-7F3307CAC589}"/>
              </a:ext>
            </a:extLst>
          </p:cNvPr>
          <p:cNvSpPr/>
          <p:nvPr/>
        </p:nvSpPr>
        <p:spPr>
          <a:xfrm>
            <a:off x="1486929" y="2426043"/>
            <a:ext cx="1717589" cy="308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1727031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29295" y="98554"/>
            <a:ext cx="86415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CAMBIOS EN LA PLATAFORMA</a:t>
            </a:r>
          </a:p>
        </p:txBody>
      </p:sp>
      <p:pic>
        <p:nvPicPr>
          <p:cNvPr id="5" name="Picture 4">
            <a:extLst>
              <a:ext uri="{FF2B5EF4-FFF2-40B4-BE49-F238E27FC236}">
                <a16:creationId xmlns:a16="http://schemas.microsoft.com/office/drawing/2014/main" id="{D88692E2-2C53-CF98-65C8-29BFFD00AF7B}"/>
              </a:ext>
            </a:extLst>
          </p:cNvPr>
          <p:cNvPicPr>
            <a:picLocks noChangeAspect="1"/>
          </p:cNvPicPr>
          <p:nvPr/>
        </p:nvPicPr>
        <p:blipFill>
          <a:blip r:embed="rId6"/>
          <a:stretch>
            <a:fillRect/>
          </a:stretch>
        </p:blipFill>
        <p:spPr>
          <a:xfrm>
            <a:off x="1272091" y="1193709"/>
            <a:ext cx="8641597" cy="5556395"/>
          </a:xfrm>
          <a:prstGeom prst="rect">
            <a:avLst/>
          </a:prstGeom>
        </p:spPr>
      </p:pic>
    </p:spTree>
    <p:custDataLst>
      <p:tags r:id="rId1"/>
    </p:custDataLst>
    <p:extLst>
      <p:ext uri="{BB962C8B-B14F-4D97-AF65-F5344CB8AC3E}">
        <p14:creationId xmlns:p14="http://schemas.microsoft.com/office/powerpoint/2010/main" val="187845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29295" y="98554"/>
            <a:ext cx="86415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CAMBIOS EN LA PLATAFORMA</a:t>
            </a:r>
          </a:p>
        </p:txBody>
      </p:sp>
      <p:pic>
        <p:nvPicPr>
          <p:cNvPr id="4" name="Picture 3">
            <a:extLst>
              <a:ext uri="{FF2B5EF4-FFF2-40B4-BE49-F238E27FC236}">
                <a16:creationId xmlns:a16="http://schemas.microsoft.com/office/drawing/2014/main" id="{30244775-4AE2-708E-A46C-0CFF39310E15}"/>
              </a:ext>
            </a:extLst>
          </p:cNvPr>
          <p:cNvPicPr>
            <a:picLocks noChangeAspect="1"/>
          </p:cNvPicPr>
          <p:nvPr/>
        </p:nvPicPr>
        <p:blipFill>
          <a:blip r:embed="rId6"/>
          <a:stretch>
            <a:fillRect/>
          </a:stretch>
        </p:blipFill>
        <p:spPr>
          <a:xfrm>
            <a:off x="1819124" y="1021884"/>
            <a:ext cx="7150215" cy="5382829"/>
          </a:xfrm>
          <a:prstGeom prst="rect">
            <a:avLst/>
          </a:prstGeom>
        </p:spPr>
      </p:pic>
      <p:sp>
        <p:nvSpPr>
          <p:cNvPr id="6" name="Rectangle 5">
            <a:extLst>
              <a:ext uri="{FF2B5EF4-FFF2-40B4-BE49-F238E27FC236}">
                <a16:creationId xmlns:a16="http://schemas.microsoft.com/office/drawing/2014/main" id="{5BF85E2E-6E0D-8AC8-F337-E3E6C311E4D9}"/>
              </a:ext>
            </a:extLst>
          </p:cNvPr>
          <p:cNvSpPr/>
          <p:nvPr/>
        </p:nvSpPr>
        <p:spPr>
          <a:xfrm>
            <a:off x="5383658" y="2681555"/>
            <a:ext cx="2147299"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2379714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951948" y="-160938"/>
            <a:ext cx="7004803"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EL EVALUADO RECHAZA </a:t>
            </a:r>
          </a:p>
          <a:p>
            <a:pPr algn="ctr"/>
            <a:r>
              <a:rPr lang="en-US" sz="5400" b="0" cap="none" spc="0" dirty="0">
                <a:ln w="0"/>
                <a:solidFill>
                  <a:schemeClr val="tx1"/>
                </a:solidFill>
                <a:effectLst>
                  <a:outerShdw blurRad="38100" dist="19050" dir="2700000" algn="tl" rotWithShape="0">
                    <a:schemeClr val="dk1">
                      <a:alpha val="40000"/>
                    </a:schemeClr>
                  </a:outerShdw>
                </a:effectLst>
              </a:rPr>
              <a:t>LA  EVALUACIÓN</a:t>
            </a:r>
          </a:p>
        </p:txBody>
      </p:sp>
      <p:pic>
        <p:nvPicPr>
          <p:cNvPr id="5" name="Picture 4">
            <a:extLst>
              <a:ext uri="{FF2B5EF4-FFF2-40B4-BE49-F238E27FC236}">
                <a16:creationId xmlns:a16="http://schemas.microsoft.com/office/drawing/2014/main" id="{2C671F63-C7F3-063C-4A30-385B013481F9}"/>
              </a:ext>
            </a:extLst>
          </p:cNvPr>
          <p:cNvPicPr>
            <a:picLocks noChangeAspect="1"/>
          </p:cNvPicPr>
          <p:nvPr/>
        </p:nvPicPr>
        <p:blipFill>
          <a:blip r:embed="rId6"/>
          <a:stretch>
            <a:fillRect/>
          </a:stretch>
        </p:blipFill>
        <p:spPr>
          <a:xfrm>
            <a:off x="1245715" y="1506891"/>
            <a:ext cx="8268988" cy="5202828"/>
          </a:xfrm>
          <a:prstGeom prst="rect">
            <a:avLst/>
          </a:prstGeom>
        </p:spPr>
      </p:pic>
      <p:sp>
        <p:nvSpPr>
          <p:cNvPr id="7" name="Rectangle 6">
            <a:extLst>
              <a:ext uri="{FF2B5EF4-FFF2-40B4-BE49-F238E27FC236}">
                <a16:creationId xmlns:a16="http://schemas.microsoft.com/office/drawing/2014/main" id="{D72AE615-F551-CADB-6308-D95159CA088B}"/>
              </a:ext>
            </a:extLst>
          </p:cNvPr>
          <p:cNvSpPr/>
          <p:nvPr/>
        </p:nvSpPr>
        <p:spPr>
          <a:xfrm>
            <a:off x="7505781" y="1506891"/>
            <a:ext cx="1729946"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2437212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951948" y="-160938"/>
            <a:ext cx="7004803"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EL EVALUADO RECHAZA </a:t>
            </a:r>
          </a:p>
          <a:p>
            <a:pPr algn="ctr"/>
            <a:r>
              <a:rPr lang="en-US" sz="5400" b="0" cap="none" spc="0" dirty="0">
                <a:ln w="0"/>
                <a:solidFill>
                  <a:schemeClr val="tx1"/>
                </a:solidFill>
                <a:effectLst>
                  <a:outerShdw blurRad="38100" dist="19050" dir="2700000" algn="tl" rotWithShape="0">
                    <a:schemeClr val="dk1">
                      <a:alpha val="40000"/>
                    </a:schemeClr>
                  </a:outerShdw>
                </a:effectLst>
              </a:rPr>
              <a:t>LA  EVALUACIÓN</a:t>
            </a:r>
          </a:p>
        </p:txBody>
      </p:sp>
      <p:pic>
        <p:nvPicPr>
          <p:cNvPr id="6" name="Picture 5">
            <a:extLst>
              <a:ext uri="{FF2B5EF4-FFF2-40B4-BE49-F238E27FC236}">
                <a16:creationId xmlns:a16="http://schemas.microsoft.com/office/drawing/2014/main" id="{3A589EC4-42B2-2A10-DDFF-46343E8E19D4}"/>
              </a:ext>
            </a:extLst>
          </p:cNvPr>
          <p:cNvPicPr>
            <a:picLocks noChangeAspect="1"/>
          </p:cNvPicPr>
          <p:nvPr/>
        </p:nvPicPr>
        <p:blipFill>
          <a:blip r:embed="rId6"/>
          <a:stretch>
            <a:fillRect/>
          </a:stretch>
        </p:blipFill>
        <p:spPr>
          <a:xfrm>
            <a:off x="1767014" y="1520192"/>
            <a:ext cx="8377883" cy="5337808"/>
          </a:xfrm>
          <a:prstGeom prst="rect">
            <a:avLst/>
          </a:prstGeom>
        </p:spPr>
      </p:pic>
      <p:sp>
        <p:nvSpPr>
          <p:cNvPr id="7" name="Rectangle 6">
            <a:extLst>
              <a:ext uri="{FF2B5EF4-FFF2-40B4-BE49-F238E27FC236}">
                <a16:creationId xmlns:a16="http://schemas.microsoft.com/office/drawing/2014/main" id="{A64C6AC4-4411-E429-D9C7-C27AC5CE94FD}"/>
              </a:ext>
            </a:extLst>
          </p:cNvPr>
          <p:cNvSpPr/>
          <p:nvPr/>
        </p:nvSpPr>
        <p:spPr>
          <a:xfrm>
            <a:off x="2483708" y="2767913"/>
            <a:ext cx="1729946"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8" name="Rectangle 7">
            <a:extLst>
              <a:ext uri="{FF2B5EF4-FFF2-40B4-BE49-F238E27FC236}">
                <a16:creationId xmlns:a16="http://schemas.microsoft.com/office/drawing/2014/main" id="{837ED4D1-0B1A-1AD5-99F3-144A3BF7AE5F}"/>
              </a:ext>
            </a:extLst>
          </p:cNvPr>
          <p:cNvSpPr/>
          <p:nvPr/>
        </p:nvSpPr>
        <p:spPr>
          <a:xfrm>
            <a:off x="2347784" y="3842952"/>
            <a:ext cx="1729946" cy="30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4132942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873414" y="313405"/>
            <a:ext cx="723602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ACCIÓN DEL EVALUADOR</a:t>
            </a:r>
          </a:p>
        </p:txBody>
      </p:sp>
      <p:pic>
        <p:nvPicPr>
          <p:cNvPr id="4" name="Picture 3">
            <a:extLst>
              <a:ext uri="{FF2B5EF4-FFF2-40B4-BE49-F238E27FC236}">
                <a16:creationId xmlns:a16="http://schemas.microsoft.com/office/drawing/2014/main" id="{B22537BC-66B4-42CC-230C-832515F3EE36}"/>
              </a:ext>
            </a:extLst>
          </p:cNvPr>
          <p:cNvPicPr>
            <a:picLocks noChangeAspect="1"/>
          </p:cNvPicPr>
          <p:nvPr/>
        </p:nvPicPr>
        <p:blipFill>
          <a:blip r:embed="rId6"/>
          <a:stretch>
            <a:fillRect/>
          </a:stretch>
        </p:blipFill>
        <p:spPr>
          <a:xfrm>
            <a:off x="2209214" y="1425402"/>
            <a:ext cx="6900220" cy="5307861"/>
          </a:xfrm>
          <a:prstGeom prst="rect">
            <a:avLst/>
          </a:prstGeom>
        </p:spPr>
      </p:pic>
      <p:sp>
        <p:nvSpPr>
          <p:cNvPr id="5" name="Rectangle 4">
            <a:extLst>
              <a:ext uri="{FF2B5EF4-FFF2-40B4-BE49-F238E27FC236}">
                <a16:creationId xmlns:a16="http://schemas.microsoft.com/office/drawing/2014/main" id="{A75C3D64-A151-D1B2-87BE-1882495E2D11}"/>
              </a:ext>
            </a:extLst>
          </p:cNvPr>
          <p:cNvSpPr/>
          <p:nvPr/>
        </p:nvSpPr>
        <p:spPr>
          <a:xfrm>
            <a:off x="7379488" y="1425402"/>
            <a:ext cx="1729946"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247700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pic>
        <p:nvPicPr>
          <p:cNvPr id="2" name="Picture 1">
            <a:extLst>
              <a:ext uri="{FF2B5EF4-FFF2-40B4-BE49-F238E27FC236}">
                <a16:creationId xmlns:a16="http://schemas.microsoft.com/office/drawing/2014/main" id="{889A9E4A-BA22-6B91-487F-59B05CA9AC78}"/>
              </a:ext>
            </a:extLst>
          </p:cNvPr>
          <p:cNvPicPr>
            <a:picLocks noChangeAspect="1"/>
          </p:cNvPicPr>
          <p:nvPr/>
        </p:nvPicPr>
        <p:blipFill>
          <a:blip r:embed="rId5"/>
          <a:stretch>
            <a:fillRect/>
          </a:stretch>
        </p:blipFill>
        <p:spPr>
          <a:xfrm>
            <a:off x="312821" y="168442"/>
            <a:ext cx="10443412" cy="5706861"/>
          </a:xfrm>
          <a:prstGeom prst="rect">
            <a:avLst/>
          </a:prstGeom>
        </p:spPr>
      </p:pic>
    </p:spTree>
    <p:custDataLst>
      <p:tags r:id="rId1"/>
    </p:custDataLst>
    <p:extLst>
      <p:ext uri="{BB962C8B-B14F-4D97-AF65-F5344CB8AC3E}">
        <p14:creationId xmlns:p14="http://schemas.microsoft.com/office/powerpoint/2010/main" val="4272590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873414" y="313405"/>
            <a:ext cx="723602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ACCIÓN DEL EVALUADOR</a:t>
            </a:r>
          </a:p>
        </p:txBody>
      </p:sp>
      <p:sp>
        <p:nvSpPr>
          <p:cNvPr id="6" name="TextBox 5">
            <a:extLst>
              <a:ext uri="{FF2B5EF4-FFF2-40B4-BE49-F238E27FC236}">
                <a16:creationId xmlns:a16="http://schemas.microsoft.com/office/drawing/2014/main" id="{3BF70E9C-2320-033C-F4E4-700C80304A0B}"/>
              </a:ext>
            </a:extLst>
          </p:cNvPr>
          <p:cNvSpPr txBox="1"/>
          <p:nvPr/>
        </p:nvSpPr>
        <p:spPr>
          <a:xfrm>
            <a:off x="726057" y="1475806"/>
            <a:ext cx="9530734" cy="4247317"/>
          </a:xfrm>
          <a:prstGeom prst="rect">
            <a:avLst/>
          </a:prstGeom>
          <a:noFill/>
        </p:spPr>
        <p:txBody>
          <a:bodyPr wrap="square">
            <a:spAutoFit/>
          </a:bodyPr>
          <a:lstStyle/>
          <a:p>
            <a:pPr marL="0" marR="0" algn="just">
              <a:spcBef>
                <a:spcPts val="0"/>
              </a:spcBef>
              <a:spcAft>
                <a:spcPts val="0"/>
              </a:spcAft>
            </a:pPr>
            <a:r>
              <a:rPr lang="es-PR" sz="1800" dirty="0">
                <a:effectLst/>
                <a:latin typeface="Montserrat" panose="00000500000000000000" pitchFamily="50" charset="0"/>
                <a:ea typeface="Calibri" panose="020F0502020204030204" pitchFamily="34" charset="0"/>
                <a:cs typeface="Times New Roman" panose="02020603050405020304" pitchFamily="18" charset="0"/>
              </a:rPr>
              <a:t>Luego de realizada la reunión de la discusión de la evaluación, el evaluador escogerá una de tres opciones para dar por completado el proceso: </a:t>
            </a: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b="1" dirty="0">
                <a:effectLst/>
                <a:latin typeface="Montserrat" panose="00000500000000000000" pitchFamily="50" charset="0"/>
                <a:ea typeface="Calibri" panose="020F0502020204030204" pitchFamily="34" charset="0"/>
                <a:cs typeface="Times New Roman" panose="02020603050405020304" pitchFamily="18" charset="0"/>
              </a:rPr>
              <a:t>El evaluado presentó evidencia</a:t>
            </a:r>
            <a:r>
              <a:rPr lang="es-PR" sz="1800" dirty="0">
                <a:effectLst/>
                <a:latin typeface="Montserrat" panose="00000500000000000000" pitchFamily="50" charset="0"/>
                <a:ea typeface="Calibri" panose="020F0502020204030204" pitchFamily="34" charset="0"/>
                <a:cs typeface="Times New Roman" panose="02020603050405020304" pitchFamily="18" charset="0"/>
              </a:rPr>
              <a:t> – esto implica que el evaluado evidenció el cumplimiento de los criterios por los cuales rechazó su evaluación.  El evaluador enmendará la evaluación.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b="1" dirty="0">
                <a:effectLst/>
                <a:latin typeface="Montserrat" panose="00000500000000000000" pitchFamily="50" charset="0"/>
                <a:ea typeface="Calibri" panose="020F0502020204030204" pitchFamily="34" charset="0"/>
                <a:cs typeface="Times New Roman" panose="02020603050405020304" pitchFamily="18" charset="0"/>
              </a:rPr>
              <a:t>El evaluado no presentó evidencia</a:t>
            </a:r>
            <a:r>
              <a:rPr lang="es-PR" sz="1800" dirty="0">
                <a:effectLst/>
                <a:latin typeface="Montserrat" panose="00000500000000000000" pitchFamily="50" charset="0"/>
                <a:ea typeface="Calibri" panose="020F0502020204030204" pitchFamily="34" charset="0"/>
                <a:cs typeface="Times New Roman" panose="02020603050405020304" pitchFamily="18" charset="0"/>
              </a:rPr>
              <a:t> – a pesar de no aceptar la evaluación el evaluado no pudo sustentar con evidencia el cumplimiento de los criterios. Se dará por completada la evaluación.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b="1" dirty="0">
                <a:effectLst/>
                <a:latin typeface="Montserrat" panose="00000500000000000000" pitchFamily="50" charset="0"/>
                <a:ea typeface="Calibri" panose="020F0502020204030204" pitchFamily="34" charset="0"/>
                <a:cs typeface="Times New Roman" panose="02020603050405020304" pitchFamily="18" charset="0"/>
              </a:rPr>
              <a:t>No hubo acuerdo entre el evaluado y el evaluador</a:t>
            </a:r>
            <a:r>
              <a:rPr lang="es-PR" sz="1800" dirty="0">
                <a:effectLst/>
                <a:latin typeface="Montserrat" panose="00000500000000000000" pitchFamily="50" charset="0"/>
                <a:ea typeface="Calibri" panose="020F0502020204030204" pitchFamily="34" charset="0"/>
                <a:cs typeface="Times New Roman" panose="02020603050405020304" pitchFamily="18" charset="0"/>
              </a:rPr>
              <a:t> – se dará por completada la evaluación.  No obstante, el evaluado puede hacer las reclamaciones y presentar la evidencia para sustentar sus planteamientos a la brevedad posible, a más tardar en los </a:t>
            </a:r>
            <a:r>
              <a:rPr lang="es-PR" sz="1800" b="1" dirty="0">
                <a:effectLst/>
                <a:latin typeface="Montserrat" panose="00000500000000000000" pitchFamily="50" charset="0"/>
                <a:ea typeface="Calibri" panose="020F0502020204030204" pitchFamily="34" charset="0"/>
                <a:cs typeface="Times New Roman" panose="02020603050405020304" pitchFamily="18" charset="0"/>
              </a:rPr>
              <a:t>próximos diez (10) días laborables</a:t>
            </a:r>
            <a:r>
              <a:rPr lang="es-PR" sz="1800" dirty="0">
                <a:effectLst/>
                <a:latin typeface="Montserrat" panose="00000500000000000000" pitchFamily="50" charset="0"/>
                <a:ea typeface="Calibri" panose="020F0502020204030204" pitchFamily="34" charset="0"/>
                <a:cs typeface="Times New Roman" panose="02020603050405020304" pitchFamily="18" charset="0"/>
              </a:rPr>
              <a:t>, desde la fecha en que se completó el evento de la evaluación (formativa o sumativa).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dirty="0">
                <a:effectLst/>
                <a:latin typeface="Montserrat" panose="00000500000000000000" pitchFamily="50"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27760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873414" y="313405"/>
            <a:ext cx="723602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ACCIÓN DEL EVALUADOR</a:t>
            </a:r>
          </a:p>
        </p:txBody>
      </p:sp>
      <p:sp>
        <p:nvSpPr>
          <p:cNvPr id="6" name="TextBox 5">
            <a:extLst>
              <a:ext uri="{FF2B5EF4-FFF2-40B4-BE49-F238E27FC236}">
                <a16:creationId xmlns:a16="http://schemas.microsoft.com/office/drawing/2014/main" id="{3BF70E9C-2320-033C-F4E4-700C80304A0B}"/>
              </a:ext>
            </a:extLst>
          </p:cNvPr>
          <p:cNvSpPr txBox="1"/>
          <p:nvPr/>
        </p:nvSpPr>
        <p:spPr>
          <a:xfrm>
            <a:off x="763127" y="2087808"/>
            <a:ext cx="10061391" cy="2031325"/>
          </a:xfrm>
          <a:prstGeom prst="rect">
            <a:avLst/>
          </a:prstGeom>
          <a:noFill/>
        </p:spPr>
        <p:txBody>
          <a:bodyPr wrap="square">
            <a:spAutoFit/>
          </a:bodyPr>
          <a:lstStyle/>
          <a:p>
            <a:pPr marL="0" marR="0" algn="just">
              <a:spcBef>
                <a:spcPts val="0"/>
              </a:spcBef>
              <a:spcAft>
                <a:spcPts val="0"/>
              </a:spcAft>
            </a:pPr>
            <a:r>
              <a:rPr lang="es-PR" sz="1800" b="1" dirty="0">
                <a:effectLst/>
                <a:latin typeface="Montserrat" panose="00000500000000000000" pitchFamily="50" charset="0"/>
                <a:ea typeface="Calibri" panose="020F0502020204030204" pitchFamily="34" charset="0"/>
                <a:cs typeface="Times New Roman" panose="02020603050405020304" pitchFamily="18" charset="0"/>
              </a:rPr>
              <a:t>El personal docente permanente, cuyo puesto está incluido dentro de la unidad apropiada de maestros y personal docente, deberá seguir el proceso establecido en el convenio colectivo para la solución de quejas y agravios.  El resto del personal podrá presentar sus reclamaciones en la Oficina de Apelaciones del Sistema de Educación. Este procedimiento se llevará a cabo para ambas evaluaciones: formativa y sumativa.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b="1" dirty="0">
                <a:effectLst/>
                <a:latin typeface="Montserrat" panose="00000500000000000000" pitchFamily="50" charset="0"/>
                <a:ea typeface="Calibri" panose="020F0502020204030204" pitchFamily="34"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168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873414" y="313405"/>
            <a:ext cx="723602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ACCIÓN DEL EVALUADOR</a:t>
            </a:r>
          </a:p>
        </p:txBody>
      </p:sp>
      <p:pic>
        <p:nvPicPr>
          <p:cNvPr id="4" name="Picture 3">
            <a:extLst>
              <a:ext uri="{FF2B5EF4-FFF2-40B4-BE49-F238E27FC236}">
                <a16:creationId xmlns:a16="http://schemas.microsoft.com/office/drawing/2014/main" id="{E9DF5F6F-2857-D374-333E-4B221D4D0233}"/>
              </a:ext>
            </a:extLst>
          </p:cNvPr>
          <p:cNvPicPr>
            <a:picLocks noChangeAspect="1"/>
          </p:cNvPicPr>
          <p:nvPr/>
        </p:nvPicPr>
        <p:blipFill>
          <a:blip r:embed="rId6"/>
          <a:stretch>
            <a:fillRect/>
          </a:stretch>
        </p:blipFill>
        <p:spPr>
          <a:xfrm>
            <a:off x="2475658" y="1236735"/>
            <a:ext cx="6633776" cy="5361452"/>
          </a:xfrm>
          <a:prstGeom prst="rect">
            <a:avLst/>
          </a:prstGeom>
        </p:spPr>
      </p:pic>
      <p:sp>
        <p:nvSpPr>
          <p:cNvPr id="5" name="Rectangle 4">
            <a:extLst>
              <a:ext uri="{FF2B5EF4-FFF2-40B4-BE49-F238E27FC236}">
                <a16:creationId xmlns:a16="http://schemas.microsoft.com/office/drawing/2014/main" id="{B21935CD-372C-355D-B9F7-6EB71967AE72}"/>
              </a:ext>
            </a:extLst>
          </p:cNvPr>
          <p:cNvSpPr/>
          <p:nvPr/>
        </p:nvSpPr>
        <p:spPr>
          <a:xfrm>
            <a:off x="7488194" y="1293575"/>
            <a:ext cx="1621240" cy="115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624213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047067" y="313405"/>
            <a:ext cx="86415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CAMBIOS EN LA PLATAFORMA</a:t>
            </a:r>
          </a:p>
        </p:txBody>
      </p:sp>
      <p:pic>
        <p:nvPicPr>
          <p:cNvPr id="5" name="Picture 4">
            <a:extLst>
              <a:ext uri="{FF2B5EF4-FFF2-40B4-BE49-F238E27FC236}">
                <a16:creationId xmlns:a16="http://schemas.microsoft.com/office/drawing/2014/main" id="{A2485596-7009-069C-D36B-41906D229654}"/>
              </a:ext>
            </a:extLst>
          </p:cNvPr>
          <p:cNvPicPr>
            <a:picLocks noChangeAspect="1"/>
          </p:cNvPicPr>
          <p:nvPr/>
        </p:nvPicPr>
        <p:blipFill>
          <a:blip r:embed="rId6"/>
          <a:stretch>
            <a:fillRect/>
          </a:stretch>
        </p:blipFill>
        <p:spPr>
          <a:xfrm>
            <a:off x="2073618" y="1382049"/>
            <a:ext cx="7380473" cy="5162546"/>
          </a:xfrm>
          <a:prstGeom prst="rect">
            <a:avLst/>
          </a:prstGeom>
        </p:spPr>
      </p:pic>
      <p:sp>
        <p:nvSpPr>
          <p:cNvPr id="6" name="Rectangle 5">
            <a:extLst>
              <a:ext uri="{FF2B5EF4-FFF2-40B4-BE49-F238E27FC236}">
                <a16:creationId xmlns:a16="http://schemas.microsoft.com/office/drawing/2014/main" id="{559A73C9-3F60-8EA8-C16A-11F647B64622}"/>
              </a:ext>
            </a:extLst>
          </p:cNvPr>
          <p:cNvSpPr/>
          <p:nvPr/>
        </p:nvSpPr>
        <p:spPr>
          <a:xfrm>
            <a:off x="7648832" y="1382049"/>
            <a:ext cx="1581665" cy="28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3123481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860045" y="125816"/>
            <a:ext cx="847193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CAMBIOS EN LA EVALUACIÓN</a:t>
            </a:r>
          </a:p>
        </p:txBody>
      </p:sp>
      <p:pic>
        <p:nvPicPr>
          <p:cNvPr id="7" name="Picture 6">
            <a:extLst>
              <a:ext uri="{FF2B5EF4-FFF2-40B4-BE49-F238E27FC236}">
                <a16:creationId xmlns:a16="http://schemas.microsoft.com/office/drawing/2014/main" id="{A53793D4-E4A8-4733-A81B-61AA49685D49}"/>
              </a:ext>
            </a:extLst>
          </p:cNvPr>
          <p:cNvPicPr>
            <a:picLocks noChangeAspect="1"/>
          </p:cNvPicPr>
          <p:nvPr/>
        </p:nvPicPr>
        <p:blipFill>
          <a:blip r:embed="rId6"/>
          <a:stretch>
            <a:fillRect/>
          </a:stretch>
        </p:blipFill>
        <p:spPr>
          <a:xfrm>
            <a:off x="1025611" y="1236735"/>
            <a:ext cx="8571744" cy="5495449"/>
          </a:xfrm>
          <a:prstGeom prst="rect">
            <a:avLst/>
          </a:prstGeom>
        </p:spPr>
      </p:pic>
      <p:sp>
        <p:nvSpPr>
          <p:cNvPr id="8" name="Rectangle 7">
            <a:extLst>
              <a:ext uri="{FF2B5EF4-FFF2-40B4-BE49-F238E27FC236}">
                <a16:creationId xmlns:a16="http://schemas.microsoft.com/office/drawing/2014/main" id="{7A4DCBB2-CB05-22DF-DCBB-0C2B2FE875CA}"/>
              </a:ext>
            </a:extLst>
          </p:cNvPr>
          <p:cNvSpPr/>
          <p:nvPr/>
        </p:nvSpPr>
        <p:spPr>
          <a:xfrm>
            <a:off x="1729672" y="2619632"/>
            <a:ext cx="1729946"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9" name="Rectangle 8">
            <a:extLst>
              <a:ext uri="{FF2B5EF4-FFF2-40B4-BE49-F238E27FC236}">
                <a16:creationId xmlns:a16="http://schemas.microsoft.com/office/drawing/2014/main" id="{35B9048B-C89D-E99D-DD7E-B498B5DF64D2}"/>
              </a:ext>
            </a:extLst>
          </p:cNvPr>
          <p:cNvSpPr/>
          <p:nvPr/>
        </p:nvSpPr>
        <p:spPr>
          <a:xfrm>
            <a:off x="1606378" y="3647994"/>
            <a:ext cx="1729946" cy="336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908569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1181322" y="183658"/>
            <a:ext cx="847193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CAMBIOS EN LA EVALUACIÓN</a:t>
            </a:r>
          </a:p>
        </p:txBody>
      </p:sp>
      <p:pic>
        <p:nvPicPr>
          <p:cNvPr id="4" name="Picture 3">
            <a:extLst>
              <a:ext uri="{FF2B5EF4-FFF2-40B4-BE49-F238E27FC236}">
                <a16:creationId xmlns:a16="http://schemas.microsoft.com/office/drawing/2014/main" id="{6AA9F71E-39BA-DFE8-48C4-664A69CE84E4}"/>
              </a:ext>
            </a:extLst>
          </p:cNvPr>
          <p:cNvPicPr>
            <a:picLocks noChangeAspect="1"/>
          </p:cNvPicPr>
          <p:nvPr/>
        </p:nvPicPr>
        <p:blipFill>
          <a:blip r:embed="rId6"/>
          <a:stretch>
            <a:fillRect/>
          </a:stretch>
        </p:blipFill>
        <p:spPr>
          <a:xfrm>
            <a:off x="1873414" y="1106988"/>
            <a:ext cx="7490255" cy="5623293"/>
          </a:xfrm>
          <a:prstGeom prst="rect">
            <a:avLst/>
          </a:prstGeom>
        </p:spPr>
      </p:pic>
      <p:sp>
        <p:nvSpPr>
          <p:cNvPr id="5" name="Rectangle 4">
            <a:extLst>
              <a:ext uri="{FF2B5EF4-FFF2-40B4-BE49-F238E27FC236}">
                <a16:creationId xmlns:a16="http://schemas.microsoft.com/office/drawing/2014/main" id="{C513FD6E-51FE-D6C3-4A33-5D2F8EF2C73E}"/>
              </a:ext>
            </a:extLst>
          </p:cNvPr>
          <p:cNvSpPr/>
          <p:nvPr/>
        </p:nvSpPr>
        <p:spPr>
          <a:xfrm>
            <a:off x="5618541" y="2854411"/>
            <a:ext cx="2314497" cy="1112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3534192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25551" y="-31965"/>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60754" y="273044"/>
            <a:ext cx="8949245"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RESPONSABILIDADES DEL EVALUADOR</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6D598077-9EEC-A893-D65B-6DFA762E4C41}"/>
              </a:ext>
            </a:extLst>
          </p:cNvPr>
          <p:cNvSpPr txBox="1"/>
          <p:nvPr/>
        </p:nvSpPr>
        <p:spPr>
          <a:xfrm>
            <a:off x="460754" y="981876"/>
            <a:ext cx="9269984" cy="4801314"/>
          </a:xfrm>
          <a:prstGeom prst="rect">
            <a:avLst/>
          </a:prstGeom>
          <a:noFill/>
        </p:spPr>
        <p:txBody>
          <a:bodyPr wrap="square">
            <a:spAutoFit/>
          </a:bodyPr>
          <a:lstStyle/>
          <a:p>
            <a:pPr marL="0" marR="0" algn="just">
              <a:spcBef>
                <a:spcPts val="0"/>
              </a:spcBef>
              <a:spcAft>
                <a:spcPts val="0"/>
              </a:spcAft>
            </a:pPr>
            <a:r>
              <a:rPr lang="es-PR" dirty="0">
                <a:effectLst/>
                <a:latin typeface="Montserrat" panose="00000500000000000000" pitchFamily="50" charset="0"/>
                <a:ea typeface="Calibri" panose="020F0502020204030204" pitchFamily="34" charset="0"/>
                <a:cs typeface="Times New Roman" panose="02020603050405020304" pitchFamily="18" charset="0"/>
              </a:rPr>
              <a:t>El proceso de evaluación del desempeño del personal es sistemático, objetivo e ineludible, que no puede ser utilizado como una medida disciplinaria o punitiva. Por lo tanto, el evaluador tiene la responsabilidad de: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dirty="0">
                <a:effectLst/>
                <a:latin typeface="Montserrat" panose="00000500000000000000" pitchFamily="50" charset="0"/>
                <a:ea typeface="Calibri" panose="020F0502020204030204" pitchFamily="34" charset="0"/>
                <a:cs typeface="Times New Roman" panose="02020603050405020304" pitchFamily="18" charset="0"/>
              </a:rPr>
              <a:t>Observar y registrar el desempeño del personal bajo su cargo oportunamente para efectos de fundamentar su evaluación e indicar las necesidades de mejora de ser necesarias.  A estos efectos deberá:</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spcAft>
                <a:spcPts val="0"/>
              </a:spcAft>
              <a:buFont typeface="+mj-lt"/>
              <a:buAutoNum type="alphaLcPeriod"/>
            </a:pPr>
            <a:r>
              <a:rPr lang="es-PR" dirty="0">
                <a:effectLst/>
                <a:latin typeface="Montserrat" panose="00000500000000000000" pitchFamily="50" charset="0"/>
                <a:ea typeface="Calibri" panose="020F0502020204030204" pitchFamily="34" charset="0"/>
                <a:cs typeface="Times New Roman" panose="02020603050405020304" pitchFamily="18" charset="0"/>
              </a:rPr>
              <a:t>Reunirse con el empleado al inicio del período a evaluar para fijar las expectativas y orientar sobre el sistema de evaluación.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spcAft>
                <a:spcPts val="0"/>
              </a:spcAft>
              <a:buFont typeface="+mj-lt"/>
              <a:buAutoNum type="alphaLcPeriod"/>
            </a:pPr>
            <a:r>
              <a:rPr lang="es-PR" dirty="0">
                <a:effectLst/>
                <a:latin typeface="Montserrat" panose="00000500000000000000" pitchFamily="50" charset="0"/>
                <a:ea typeface="Calibri" panose="020F0502020204030204" pitchFamily="34" charset="0"/>
                <a:cs typeface="Times New Roman" panose="02020603050405020304" pitchFamily="18" charset="0"/>
              </a:rPr>
              <a:t>Realizar las visitas o reuniones necesarias durante el período de evaluación.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spcAft>
                <a:spcPts val="0"/>
              </a:spcAft>
              <a:buFont typeface="+mj-lt"/>
              <a:buAutoNum type="alphaLcPeriod"/>
            </a:pPr>
            <a:r>
              <a:rPr lang="es-PR" dirty="0">
                <a:effectLst/>
                <a:latin typeface="Montserrat" panose="00000500000000000000" pitchFamily="50" charset="0"/>
                <a:ea typeface="Calibri" panose="020F0502020204030204" pitchFamily="34" charset="0"/>
                <a:cs typeface="Times New Roman" panose="02020603050405020304" pitchFamily="18" charset="0"/>
              </a:rPr>
              <a:t>Completar la evaluación en todas sus partes.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spcAft>
                <a:spcPts val="0"/>
              </a:spcAft>
              <a:buFont typeface="+mj-lt"/>
              <a:buAutoNum type="alphaLcPeriod"/>
            </a:pPr>
            <a:r>
              <a:rPr lang="es-PR" dirty="0">
                <a:effectLst/>
                <a:latin typeface="Montserrat" panose="00000500000000000000" pitchFamily="50" charset="0"/>
                <a:ea typeface="Calibri" panose="020F0502020204030204" pitchFamily="34" charset="0"/>
                <a:cs typeface="Times New Roman" panose="02020603050405020304" pitchFamily="18" charset="0"/>
              </a:rPr>
              <a:t>Discutir los resultados de la evaluación con los evaluados.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spcAft>
                <a:spcPts val="0"/>
              </a:spcAft>
              <a:buFont typeface="+mj-lt"/>
              <a:buAutoNum type="alphaLcPeriod"/>
            </a:pPr>
            <a:r>
              <a:rPr lang="es-PR" b="1" dirty="0">
                <a:effectLst/>
                <a:latin typeface="Montserrat" panose="00000500000000000000" pitchFamily="50" charset="0"/>
                <a:ea typeface="Calibri" panose="020F0502020204030204" pitchFamily="34" charset="0"/>
                <a:cs typeface="Times New Roman" panose="02020603050405020304" pitchFamily="18" charset="0"/>
              </a:rPr>
              <a:t>Proponer acciones para el apoyo y la asistencia para mejoramiento del desempeño de los evaluados.</a:t>
            </a:r>
          </a:p>
          <a:p>
            <a:pPr marR="0" lvl="1" algn="just">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dirty="0">
                <a:effectLst/>
                <a:latin typeface="Montserrat" panose="00000500000000000000" pitchFamily="50" charset="0"/>
                <a:ea typeface="Calibri" panose="020F0502020204030204" pitchFamily="34" charset="0"/>
                <a:cs typeface="Times New Roman" panose="02020603050405020304" pitchFamily="18" charset="0"/>
              </a:rPr>
              <a:t>Mantener un ambiente de respeto y cordialidad en las interacciones entre el evaluado y el evaluador.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97156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25551" y="-31965"/>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60754" y="273044"/>
            <a:ext cx="8949245"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RESPONSABILIDADES DEL EVALUADOR</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6D598077-9EEC-A893-D65B-6DFA762E4C41}"/>
              </a:ext>
            </a:extLst>
          </p:cNvPr>
          <p:cNvSpPr txBox="1"/>
          <p:nvPr/>
        </p:nvSpPr>
        <p:spPr>
          <a:xfrm>
            <a:off x="547251" y="1347494"/>
            <a:ext cx="9721214" cy="4247317"/>
          </a:xfrm>
          <a:prstGeom prst="rect">
            <a:avLst/>
          </a:prstGeom>
          <a:noFill/>
        </p:spPr>
        <p:txBody>
          <a:bodyPr wrap="square">
            <a:spAutoFit/>
          </a:bodyPr>
          <a:lstStyle/>
          <a:p>
            <a:pPr marL="342900" indent="-342900" algn="just">
              <a:buAutoNum type="arabicPeriod" startAt="3"/>
            </a:pPr>
            <a:r>
              <a:rPr lang="es-PR" b="1" dirty="0">
                <a:effectLst/>
                <a:latin typeface="Montserrat" panose="00000500000000000000" pitchFamily="50" charset="0"/>
                <a:ea typeface="Calibri" panose="020F0502020204030204" pitchFamily="34" charset="0"/>
                <a:cs typeface="Times New Roman" panose="02020603050405020304" pitchFamily="18" charset="0"/>
              </a:rPr>
              <a:t>Verificar en la plataforma PCS al personal asignado y solicitar los arreglos pertinentes antes del cierre de la primera evaluación.  Inmediatamente llegue un personal de reciente nombramiento deberá notificarlo para que se incorpore en la plataforma.</a:t>
            </a:r>
          </a:p>
          <a:p>
            <a:pPr algn="just"/>
            <a:endParaRPr lang="es-PR" b="1" dirty="0">
              <a:latin typeface="Montserrat" panose="00000500000000000000" pitchFamily="50" charset="0"/>
              <a:ea typeface="Calibri" panose="020F0502020204030204" pitchFamily="34" charset="0"/>
              <a:cs typeface="Times New Roman" panose="02020603050405020304" pitchFamily="18" charset="0"/>
            </a:endParaRPr>
          </a:p>
          <a:p>
            <a:pPr marL="342900" indent="-342900" algn="just">
              <a:buAutoNum type="arabicPeriod" startAt="4"/>
            </a:pPr>
            <a:r>
              <a:rPr lang="es-PR" sz="1800" dirty="0">
                <a:effectLst/>
                <a:latin typeface="Montserrat" panose="00000500000000000000" pitchFamily="50" charset="0"/>
                <a:ea typeface="Calibri" panose="020F0502020204030204" pitchFamily="34" charset="0"/>
                <a:cs typeface="Times New Roman" panose="02020603050405020304" pitchFamily="18" charset="0"/>
              </a:rPr>
              <a:t>Aplicar sus mejores conocimientos profesionales y experiencia para llevar a cabo el proceso de evaluación del desempeño con integridad, imparcialidad, equidad, puntualidad y confidencialidad. </a:t>
            </a:r>
          </a:p>
          <a:p>
            <a:pPr algn="just"/>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r>
              <a:rPr lang="es-PR" sz="1800" dirty="0">
                <a:effectLst/>
                <a:latin typeface="Montserrat" panose="00000500000000000000" pitchFamily="50" charset="0"/>
                <a:ea typeface="Calibri" panose="020F0502020204030204" pitchFamily="34" charset="0"/>
                <a:cs typeface="Times New Roman" panose="02020603050405020304" pitchFamily="18" charset="0"/>
              </a:rPr>
              <a:t>5. Sustentar todo juicio evaluativo con la observación y la evidencia. </a:t>
            </a:r>
          </a:p>
          <a:p>
            <a:pPr algn="just"/>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r>
              <a:rPr lang="es-PR" sz="1800" dirty="0">
                <a:effectLst/>
                <a:latin typeface="Montserrat" panose="00000500000000000000" pitchFamily="50" charset="0"/>
                <a:ea typeface="Calibri" panose="020F0502020204030204" pitchFamily="34" charset="0"/>
                <a:cs typeface="Times New Roman" panose="02020603050405020304" pitchFamily="18" charset="0"/>
              </a:rPr>
              <a:t>6. Evaluar al personal asignado según las frecuencias establecidas.</a:t>
            </a:r>
          </a:p>
          <a:p>
            <a:pPr algn="just"/>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Calibri" panose="020F0502020204030204" pitchFamily="34" charset="0"/>
                <a:ea typeface="Calibri" panose="020F0502020204030204" pitchFamily="34" charset="0"/>
                <a:cs typeface="Times New Roman" panose="02020603050405020304" pitchFamily="18" charset="0"/>
              </a:rPr>
              <a:t>7. </a:t>
            </a:r>
            <a:r>
              <a:rPr lang="es-PR" sz="1800" dirty="0">
                <a:effectLst/>
                <a:latin typeface="Montserrat" panose="00000500000000000000" pitchFamily="50" charset="0"/>
                <a:ea typeface="Calibri" panose="020F0502020204030204" pitchFamily="34" charset="0"/>
                <a:cs typeface="Times New Roman" panose="02020603050405020304" pitchFamily="18" charset="0"/>
              </a:rPr>
              <a:t>Registrar los resultados de la evaluación de la plataforma provista por medio del </a:t>
            </a:r>
          </a:p>
          <a:p>
            <a:pPr algn="just"/>
            <a:r>
              <a:rPr lang="es-PR" dirty="0">
                <a:latin typeface="Montserrat" panose="00000500000000000000" pitchFamily="50" charset="0"/>
                <a:ea typeface="Calibri" panose="020F0502020204030204" pitchFamily="34" charset="0"/>
                <a:cs typeface="Times New Roman" panose="02020603050405020304" pitchFamily="18" charset="0"/>
              </a:rPr>
              <a:t>    </a:t>
            </a:r>
            <a:r>
              <a:rPr lang="es-PR" sz="1800" dirty="0">
                <a:effectLst/>
                <a:latin typeface="Montserrat" panose="00000500000000000000" pitchFamily="50" charset="0"/>
                <a:ea typeface="Calibri" panose="020F0502020204030204" pitchFamily="34" charset="0"/>
                <a:cs typeface="Times New Roman" panose="02020603050405020304" pitchFamily="18" charset="0"/>
              </a:rPr>
              <a:t>portal electrónico del DEPR en las líneas de tiempo establecidas.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14965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10187"/>
            <a:ext cx="12305654" cy="6921930"/>
          </a:xfrm>
          <a:prstGeom prst="rect">
            <a:avLst/>
          </a:prstGeom>
        </p:spPr>
      </p:pic>
      <p:sp>
        <p:nvSpPr>
          <p:cNvPr id="2" name="Rectangle 1">
            <a:extLst>
              <a:ext uri="{FF2B5EF4-FFF2-40B4-BE49-F238E27FC236}">
                <a16:creationId xmlns:a16="http://schemas.microsoft.com/office/drawing/2014/main" id="{561E6E40-F49E-4FFF-FD5B-533CB843771F}"/>
              </a:ext>
            </a:extLst>
          </p:cNvPr>
          <p:cNvSpPr/>
          <p:nvPr/>
        </p:nvSpPr>
        <p:spPr>
          <a:xfrm>
            <a:off x="460754" y="273044"/>
            <a:ext cx="8949245"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RESPONSABILIDADES DEL EVALUADO</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6D598077-9EEC-A893-D65B-6DFA762E4C41}"/>
              </a:ext>
            </a:extLst>
          </p:cNvPr>
          <p:cNvSpPr txBox="1"/>
          <p:nvPr/>
        </p:nvSpPr>
        <p:spPr>
          <a:xfrm>
            <a:off x="547250" y="1347494"/>
            <a:ext cx="10462619" cy="4247317"/>
          </a:xfrm>
          <a:prstGeom prst="rect">
            <a:avLst/>
          </a:prstGeom>
          <a:noFill/>
        </p:spPr>
        <p:txBody>
          <a:bodyPr wrap="square">
            <a:spAutoFit/>
          </a:bodyPr>
          <a:lstStyle/>
          <a:p>
            <a:pPr marL="0" marR="0" algn="just">
              <a:spcBef>
                <a:spcPts val="0"/>
              </a:spcBef>
              <a:spcAft>
                <a:spcPts val="0"/>
              </a:spcAft>
            </a:pPr>
            <a:r>
              <a:rPr lang="es-PR" sz="1800" dirty="0">
                <a:effectLst/>
                <a:latin typeface="Montserrat" panose="00000500000000000000" pitchFamily="50" charset="0"/>
                <a:ea typeface="Calibri" panose="020F0502020204030204" pitchFamily="34" charset="0"/>
                <a:cs typeface="Times New Roman" panose="02020603050405020304" pitchFamily="18" charset="0"/>
              </a:rPr>
              <a:t>El evaluado tiene la obligación de:</a:t>
            </a: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dirty="0">
                <a:effectLst/>
                <a:latin typeface="Montserrat" panose="00000500000000000000" pitchFamily="50" charset="0"/>
                <a:ea typeface="Calibri" panose="020F0502020204030204" pitchFamily="34" charset="0"/>
                <a:cs typeface="Times New Roman" panose="02020603050405020304" pitchFamily="18" charset="0"/>
              </a:rPr>
              <a:t>Asistir a las reuniones de orientación, fijación de expectativas y discusión de los hallazgos de evaluación de desempeño convocadas por su supervisor.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b="1" dirty="0">
                <a:effectLst/>
                <a:latin typeface="Montserrat" panose="00000500000000000000" pitchFamily="50" charset="0"/>
                <a:ea typeface="Calibri" panose="020F0502020204030204" pitchFamily="34" charset="0"/>
                <a:cs typeface="Times New Roman" panose="02020603050405020304" pitchFamily="18" charset="0"/>
              </a:rPr>
              <a:t>Solicitar y asegurarse de ser evaluado en los períodos establecidos</a:t>
            </a:r>
            <a:r>
              <a:rPr lang="es-PR" sz="1800" dirty="0">
                <a:effectLst/>
                <a:latin typeface="Montserrat" panose="00000500000000000000" pitchFamily="50"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dirty="0">
                <a:effectLst/>
                <a:latin typeface="Montserrat" panose="00000500000000000000" pitchFamily="50" charset="0"/>
                <a:ea typeface="Calibri" panose="020F0502020204030204" pitchFamily="34" charset="0"/>
                <a:cs typeface="Times New Roman" panose="02020603050405020304" pitchFamily="18" charset="0"/>
              </a:rPr>
              <a:t>Aprobar o rechazar la evaluación en el Portal de Cumplimiento y Seguimiento en el periodo de tiempo establecido.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b="1" dirty="0">
                <a:effectLst/>
                <a:latin typeface="Montserrat" panose="00000500000000000000" pitchFamily="50" charset="0"/>
                <a:ea typeface="Calibri" panose="020F0502020204030204" pitchFamily="34" charset="0"/>
                <a:cs typeface="Times New Roman" panose="02020603050405020304" pitchFamily="18" charset="0"/>
              </a:rPr>
              <a:t>Solicitar al evaluador, por escrito, la discusión de la evaluación formativa y sumativa si no se ha realizado en los cinco días establecidos.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dirty="0">
                <a:effectLst/>
                <a:latin typeface="Montserrat" panose="00000500000000000000" pitchFamily="50" charset="0"/>
                <a:ea typeface="Calibri" panose="020F0502020204030204" pitchFamily="34" charset="0"/>
                <a:cs typeface="Times New Roman" panose="02020603050405020304" pitchFamily="18" charset="0"/>
              </a:rPr>
              <a:t>Participar del proceso de evaluación del desempeño</a:t>
            </a:r>
            <a:r>
              <a:rPr lang="es-PR" sz="1800" b="1" dirty="0">
                <a:effectLst/>
                <a:latin typeface="Montserrat" panose="00000500000000000000" pitchFamily="50"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b="1" dirty="0">
                <a:effectLst/>
                <a:latin typeface="Montserrat" panose="00000500000000000000" pitchFamily="50" charset="0"/>
                <a:ea typeface="Calibri" panose="020F0502020204030204" pitchFamily="34" charset="0"/>
                <a:cs typeface="Times New Roman" panose="02020603050405020304" pitchFamily="18" charset="0"/>
              </a:rPr>
              <a:t>Presentar la evidencia que sustente el cumplimiento con los criterios.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dirty="0">
                <a:effectLst/>
                <a:latin typeface="Montserrat" panose="00000500000000000000" pitchFamily="50" charset="0"/>
                <a:ea typeface="Calibri" panose="020F0502020204030204" pitchFamily="34" charset="0"/>
                <a:cs typeface="Times New Roman" panose="02020603050405020304" pitchFamily="18" charset="0"/>
              </a:rPr>
              <a:t>Cumplir con los planes de mejoramiento y de desarrollo profesional.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dirty="0">
                <a:effectLst/>
                <a:latin typeface="Montserrat" panose="00000500000000000000" pitchFamily="50" charset="0"/>
                <a:ea typeface="Calibri" panose="020F0502020204030204" pitchFamily="34" charset="0"/>
                <a:cs typeface="Times New Roman" panose="02020603050405020304" pitchFamily="18" charset="0"/>
              </a:rPr>
              <a:t>Cumplir con las líneas de tiempo establecidas para llevar a cabo el proceso de las reclamaciones.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dirty="0">
                <a:effectLst/>
                <a:latin typeface="Montserrat" panose="00000500000000000000" pitchFamily="50"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81375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10187"/>
            <a:ext cx="12305654" cy="6921930"/>
          </a:xfrm>
          <a:prstGeom prst="rect">
            <a:avLst/>
          </a:prstGeom>
        </p:spPr>
      </p:pic>
      <p:sp>
        <p:nvSpPr>
          <p:cNvPr id="7" name="TextBox 6">
            <a:extLst>
              <a:ext uri="{FF2B5EF4-FFF2-40B4-BE49-F238E27FC236}">
                <a16:creationId xmlns:a16="http://schemas.microsoft.com/office/drawing/2014/main" id="{6D598077-9EEC-A893-D65B-6DFA762E4C41}"/>
              </a:ext>
            </a:extLst>
          </p:cNvPr>
          <p:cNvSpPr txBox="1"/>
          <p:nvPr/>
        </p:nvSpPr>
        <p:spPr>
          <a:xfrm>
            <a:off x="300115" y="1273354"/>
            <a:ext cx="10462619" cy="3970318"/>
          </a:xfrm>
          <a:prstGeom prst="rect">
            <a:avLst/>
          </a:prstGeom>
          <a:noFill/>
        </p:spPr>
        <p:txBody>
          <a:bodyPr wrap="square">
            <a:spAutoFit/>
          </a:bodyPr>
          <a:lstStyle/>
          <a:p>
            <a:pPr marL="0" marR="0" algn="just">
              <a:spcBef>
                <a:spcPts val="0"/>
              </a:spcBef>
              <a:spcAft>
                <a:spcPts val="0"/>
              </a:spcAft>
            </a:pPr>
            <a:r>
              <a:rPr lang="es-PR" sz="1800" dirty="0">
                <a:effectLst/>
                <a:latin typeface="Montserrat" panose="00000500000000000000" pitchFamily="50" charset="0"/>
                <a:ea typeface="Calibri" panose="020F0502020204030204" pitchFamily="34" charset="0"/>
                <a:cs typeface="Times New Roman" panose="02020603050405020304" pitchFamily="18" charset="0"/>
              </a:rPr>
              <a:t>Todo el personal con estatus transitorio, probatorio o permanente utilizará el Plan de Desarrollo Profesional para documentar el cumplimiento de las horas de desarrollo profesional anuales.  Este se redactará al inicio de cada año escolar considerando las áreas de reto a actualizar o fortalecer identificadas en la evaluación del desempeño y en función del mejoramiento académico de los estudiantes.  El plan tendrá como mínimo los siguientes elementos: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dirty="0">
                <a:effectLst/>
                <a:latin typeface="Montserrat" panose="00000500000000000000" pitchFamily="50" charset="0"/>
                <a:ea typeface="Calibri" panose="020F0502020204030204" pitchFamily="34" charset="0"/>
                <a:cs typeface="Times New Roman" panose="02020603050405020304" pitchFamily="18" charset="0"/>
              </a:rPr>
              <a:t>dimensión,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dirty="0">
                <a:effectLst/>
                <a:latin typeface="Montserrat" panose="00000500000000000000" pitchFamily="50" charset="0"/>
                <a:ea typeface="Calibri" panose="020F0502020204030204" pitchFamily="34" charset="0"/>
                <a:cs typeface="Times New Roman" panose="02020603050405020304" pitchFamily="18" charset="0"/>
              </a:rPr>
              <a:t>criterios en las que se observó que no cumple o cumple parcialmente (áreas de reto),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dirty="0">
                <a:effectLst/>
                <a:latin typeface="Montserrat" panose="00000500000000000000" pitchFamily="50" charset="0"/>
                <a:ea typeface="Calibri" panose="020F0502020204030204" pitchFamily="34" charset="0"/>
                <a:cs typeface="Times New Roman" panose="02020603050405020304" pitchFamily="18" charset="0"/>
              </a:rPr>
              <a:t>actividades de apoyo, seguimiento o desarrollo profesional (de acuerdo con las áreas de reto),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dirty="0">
                <a:effectLst/>
                <a:latin typeface="Montserrat" panose="00000500000000000000" pitchFamily="50" charset="0"/>
                <a:ea typeface="Calibri" panose="020F0502020204030204" pitchFamily="34" charset="0"/>
                <a:cs typeface="Times New Roman" panose="02020603050405020304" pitchFamily="18" charset="0"/>
              </a:rPr>
              <a:t>estatus de las actividades (no iniciado/en progreso/ completado),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PR" sz="1800" dirty="0">
                <a:effectLst/>
                <a:latin typeface="Montserrat" panose="00000500000000000000" pitchFamily="50" charset="0"/>
                <a:ea typeface="Calibri" panose="020F0502020204030204" pitchFamily="34" charset="0"/>
                <a:cs typeface="Times New Roman" panose="02020603050405020304" pitchFamily="18" charset="0"/>
              </a:rPr>
              <a:t>fecha de seguimiento (fechas de las evaluaciones formativa y sumativa o visitas de cortesía profesional).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136867E-02C9-4F28-3810-AF4DE6BE2E1F}"/>
              </a:ext>
            </a:extLst>
          </p:cNvPr>
          <p:cNvSpPr txBox="1"/>
          <p:nvPr/>
        </p:nvSpPr>
        <p:spPr>
          <a:xfrm>
            <a:off x="547250" y="217176"/>
            <a:ext cx="8893312" cy="646331"/>
          </a:xfrm>
          <a:prstGeom prst="rect">
            <a:avLst/>
          </a:prstGeom>
          <a:noFill/>
        </p:spPr>
        <p:txBody>
          <a:bodyPr wrap="square">
            <a:spAutoFit/>
          </a:bodyPr>
          <a:lstStyle/>
          <a:p>
            <a:pPr marL="0" marR="0" algn="ctr">
              <a:spcBef>
                <a:spcPts val="0"/>
              </a:spcBef>
              <a:spcAft>
                <a:spcPts val="0"/>
              </a:spcAft>
            </a:pPr>
            <a:r>
              <a:rPr lang="es-PR" sz="1800" b="1" dirty="0">
                <a:effectLst/>
                <a:latin typeface="Montserrat" panose="00000500000000000000" pitchFamily="50" charset="0"/>
                <a:ea typeface="Calibri" panose="020F0502020204030204" pitchFamily="34" charset="0"/>
                <a:cs typeface="Times New Roman" panose="02020603050405020304" pitchFamily="18" charset="0"/>
              </a:rPr>
              <a:t>PROCEDIMIENTO DE APOYO, SEGUIMIENTO Y DESARROLLO PROFESIONAL A BASE DE LOS RESULTADOS DE LA EVALUACIÓN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7108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pic>
        <p:nvPicPr>
          <p:cNvPr id="4" name="Picture 3">
            <a:extLst>
              <a:ext uri="{FF2B5EF4-FFF2-40B4-BE49-F238E27FC236}">
                <a16:creationId xmlns:a16="http://schemas.microsoft.com/office/drawing/2014/main" id="{8AA63B60-9DE7-6C0B-657A-42FF90DF02FC}"/>
              </a:ext>
            </a:extLst>
          </p:cNvPr>
          <p:cNvPicPr>
            <a:picLocks noChangeAspect="1"/>
          </p:cNvPicPr>
          <p:nvPr/>
        </p:nvPicPr>
        <p:blipFill>
          <a:blip r:embed="rId5"/>
          <a:stretch>
            <a:fillRect/>
          </a:stretch>
        </p:blipFill>
        <p:spPr>
          <a:xfrm>
            <a:off x="218542" y="1130530"/>
            <a:ext cx="9906360" cy="4948603"/>
          </a:xfrm>
          <a:prstGeom prst="rect">
            <a:avLst/>
          </a:prstGeom>
        </p:spPr>
      </p:pic>
    </p:spTree>
    <p:custDataLst>
      <p:tags r:id="rId1"/>
    </p:custDataLst>
    <p:extLst>
      <p:ext uri="{BB962C8B-B14F-4D97-AF65-F5344CB8AC3E}">
        <p14:creationId xmlns:p14="http://schemas.microsoft.com/office/powerpoint/2010/main" val="939090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10187"/>
            <a:ext cx="12305654" cy="6921930"/>
          </a:xfrm>
          <a:prstGeom prst="rect">
            <a:avLst/>
          </a:prstGeom>
        </p:spPr>
      </p:pic>
      <p:sp>
        <p:nvSpPr>
          <p:cNvPr id="7" name="TextBox 6">
            <a:extLst>
              <a:ext uri="{FF2B5EF4-FFF2-40B4-BE49-F238E27FC236}">
                <a16:creationId xmlns:a16="http://schemas.microsoft.com/office/drawing/2014/main" id="{6D598077-9EEC-A893-D65B-6DFA762E4C41}"/>
              </a:ext>
            </a:extLst>
          </p:cNvPr>
          <p:cNvSpPr txBox="1"/>
          <p:nvPr/>
        </p:nvSpPr>
        <p:spPr>
          <a:xfrm>
            <a:off x="300115" y="1273354"/>
            <a:ext cx="10462619" cy="3139321"/>
          </a:xfrm>
          <a:prstGeom prst="rect">
            <a:avLst/>
          </a:prstGeom>
          <a:noFill/>
        </p:spPr>
        <p:txBody>
          <a:bodyPr wrap="square">
            <a:spAutoFit/>
          </a:bodyPr>
          <a:lstStyle/>
          <a:p>
            <a:pPr marL="0" marR="0" algn="just">
              <a:spcBef>
                <a:spcPts val="0"/>
              </a:spcBef>
              <a:spcAft>
                <a:spcPts val="0"/>
              </a:spcAft>
            </a:pPr>
            <a:r>
              <a:rPr lang="es-PR" sz="1800" dirty="0">
                <a:effectLst/>
                <a:latin typeface="Montserrat" panose="00000500000000000000" pitchFamily="50" charset="0"/>
                <a:ea typeface="Calibri" panose="020F0502020204030204" pitchFamily="34" charset="0"/>
                <a:cs typeface="Times New Roman" panose="02020603050405020304" pitchFamily="18" charset="0"/>
              </a:rPr>
              <a:t>El evaluador (director de escuela o superintendente de escuela) es responsable de que el personal permanente, probatorio o transitorio asignado a las escuelas o a las ORE sea evaluado, con las frecuencias establecidas, y que cumple (o cumplió) con el Plan Individual de Desarrollo Profesional de acuerdo con el resultado de la evaluación </a:t>
            </a:r>
            <a:r>
              <a:rPr lang="es-PR" sz="1800" b="1" dirty="0">
                <a:effectLst/>
                <a:latin typeface="Montserrat" panose="00000500000000000000" pitchFamily="50" charset="0"/>
                <a:ea typeface="Calibri" panose="020F0502020204030204" pitchFamily="34" charset="0"/>
                <a:cs typeface="Times New Roman" panose="02020603050405020304" pitchFamily="18" charset="0"/>
              </a:rPr>
              <a:t>(Anejo 4)</a:t>
            </a:r>
            <a:r>
              <a:rPr lang="es-PR" sz="1800" dirty="0">
                <a:effectLst/>
                <a:latin typeface="Montserrat" panose="00000500000000000000" pitchFamily="50" charset="0"/>
                <a:ea typeface="Calibri" panose="020F0502020204030204" pitchFamily="34" charset="0"/>
                <a:cs typeface="Times New Roman" panose="02020603050405020304" pitchFamily="18" charset="0"/>
              </a:rPr>
              <a:t>. </a:t>
            </a:r>
            <a:r>
              <a:rPr lang="es-PR" sz="1800" b="1" dirty="0">
                <a:effectLst/>
                <a:latin typeface="Montserrat" panose="00000500000000000000" pitchFamily="50" charset="0"/>
                <a:ea typeface="Calibri" panose="020F0502020204030204" pitchFamily="34" charset="0"/>
                <a:cs typeface="Times New Roman" panose="02020603050405020304" pitchFamily="18" charset="0"/>
              </a:rPr>
              <a:t>El personal docente que no cumpla con las horas anuales de desarrollo profesional será sometido al ciclo de evaluación completo el próximo año.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b="1" dirty="0">
                <a:effectLst/>
                <a:latin typeface="Montserrat" panose="00000500000000000000" pitchFamily="50"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dirty="0">
                <a:effectLst/>
                <a:latin typeface="Montserrat" panose="00000500000000000000" pitchFamily="50" charset="0"/>
                <a:ea typeface="Calibri" panose="020F0502020204030204" pitchFamily="34" charset="0"/>
                <a:cs typeface="Times New Roman" panose="02020603050405020304" pitchFamily="18" charset="0"/>
              </a:rPr>
              <a:t>Las actividades de apoyo, seguimiento y desarrollo profesional provistas por el personal de las ORE serán certificadas por el personal (facilitador docente, superintendente auxiliar o superintendente de escuela, superintendente regional) responsable de la actividad.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136867E-02C9-4F28-3810-AF4DE6BE2E1F}"/>
              </a:ext>
            </a:extLst>
          </p:cNvPr>
          <p:cNvSpPr txBox="1"/>
          <p:nvPr/>
        </p:nvSpPr>
        <p:spPr>
          <a:xfrm>
            <a:off x="547250" y="217176"/>
            <a:ext cx="8893312" cy="646331"/>
          </a:xfrm>
          <a:prstGeom prst="rect">
            <a:avLst/>
          </a:prstGeom>
          <a:noFill/>
        </p:spPr>
        <p:txBody>
          <a:bodyPr wrap="square">
            <a:spAutoFit/>
          </a:bodyPr>
          <a:lstStyle/>
          <a:p>
            <a:pPr marL="0" marR="0" algn="ctr">
              <a:spcBef>
                <a:spcPts val="0"/>
              </a:spcBef>
              <a:spcAft>
                <a:spcPts val="0"/>
              </a:spcAft>
            </a:pPr>
            <a:r>
              <a:rPr lang="es-PR" sz="1800" b="1" dirty="0">
                <a:effectLst/>
                <a:latin typeface="Montserrat" panose="00000500000000000000" pitchFamily="50" charset="0"/>
                <a:ea typeface="Calibri" panose="020F0502020204030204" pitchFamily="34" charset="0"/>
                <a:cs typeface="Times New Roman" panose="02020603050405020304" pitchFamily="18" charset="0"/>
              </a:rPr>
              <a:t>PROCEDIMIENTO DE APOYO, SEGUIMIENTO Y DESARROLLO PROFESIONAL A BASE DE LOS RESULTADOS DE LA EVALUACIÓN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98827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10187"/>
            <a:ext cx="12305654" cy="6921930"/>
          </a:xfrm>
          <a:prstGeom prst="rect">
            <a:avLst/>
          </a:prstGeom>
        </p:spPr>
      </p:pic>
      <p:pic>
        <p:nvPicPr>
          <p:cNvPr id="4" name="Picture 3">
            <a:extLst>
              <a:ext uri="{FF2B5EF4-FFF2-40B4-BE49-F238E27FC236}">
                <a16:creationId xmlns:a16="http://schemas.microsoft.com/office/drawing/2014/main" id="{A6DAE5D1-3C6C-117D-C09E-F58691C59822}"/>
              </a:ext>
            </a:extLst>
          </p:cNvPr>
          <p:cNvPicPr>
            <a:picLocks noChangeAspect="1"/>
          </p:cNvPicPr>
          <p:nvPr/>
        </p:nvPicPr>
        <p:blipFill>
          <a:blip r:embed="rId6"/>
          <a:stretch>
            <a:fillRect/>
          </a:stretch>
        </p:blipFill>
        <p:spPr>
          <a:xfrm>
            <a:off x="160639" y="1371599"/>
            <a:ext cx="11207578" cy="4403219"/>
          </a:xfrm>
          <a:prstGeom prst="rect">
            <a:avLst/>
          </a:prstGeom>
        </p:spPr>
      </p:pic>
    </p:spTree>
    <p:custDataLst>
      <p:tags r:id="rId1"/>
    </p:custDataLst>
    <p:extLst>
      <p:ext uri="{BB962C8B-B14F-4D97-AF65-F5344CB8AC3E}">
        <p14:creationId xmlns:p14="http://schemas.microsoft.com/office/powerpoint/2010/main" val="1354565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78020BFA-33E8-F6BA-1259-C7F0F0E85B84}"/>
              </a:ext>
            </a:extLst>
          </p:cNvPr>
          <p:cNvSpPr/>
          <p:nvPr/>
        </p:nvSpPr>
        <p:spPr>
          <a:xfrm>
            <a:off x="520707" y="242566"/>
            <a:ext cx="8140660" cy="95410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PR" sz="2800" b="1" dirty="0">
                <a:latin typeface="Hammersmith One" panose="020B0604020202020204"/>
              </a:rPr>
              <a:t>SEGURIDAD Y CONFIDENCIALIDAD DE LAS EVALUACIONES</a:t>
            </a:r>
            <a:endParaRPr kumimoji="0" lang="es-PR" sz="2400" b="0" i="0" u="none" strike="noStrike" kern="1200" cap="none" spc="0" normalizeH="0" baseline="0" noProof="0" dirty="0">
              <a:ln>
                <a:noFill/>
              </a:ln>
              <a:effectLst/>
              <a:uLnTx/>
              <a:uFillTx/>
              <a:latin typeface="Century Gothic" panose="020B0502020202020204"/>
              <a:ea typeface="+mn-ea"/>
              <a:cs typeface="+mn-cs"/>
            </a:endParaRPr>
          </a:p>
        </p:txBody>
      </p:sp>
      <p:sp>
        <p:nvSpPr>
          <p:cNvPr id="5" name="Rectangle 4">
            <a:extLst>
              <a:ext uri="{FF2B5EF4-FFF2-40B4-BE49-F238E27FC236}">
                <a16:creationId xmlns:a16="http://schemas.microsoft.com/office/drawing/2014/main" id="{DB44C099-2030-ADCD-DC03-4EB9A14D1C5A}"/>
              </a:ext>
            </a:extLst>
          </p:cNvPr>
          <p:cNvSpPr/>
          <p:nvPr/>
        </p:nvSpPr>
        <p:spPr>
          <a:xfrm>
            <a:off x="347713" y="1439239"/>
            <a:ext cx="9426482" cy="4154984"/>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R"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Las </a:t>
            </a:r>
            <a:r>
              <a:rPr kumimoji="0" lang="es-PR" sz="2400" b="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evaluaciones</a:t>
            </a:r>
            <a:r>
              <a:rPr kumimoji="0" lang="es-PR"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del</a:t>
            </a:r>
            <a:r>
              <a:rPr kumimoji="0" lang="es-PR" sz="24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desempeño son documentos de carácter restringidos.  Es responsabilidad del personal del DEPR con acceso</a:t>
            </a:r>
            <a:r>
              <a:rPr lang="es-PR" sz="2400" noProof="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s-PR" sz="2400" dirty="0">
                <a:solidFill>
                  <a:prstClr val="black"/>
                </a:solidFill>
                <a:latin typeface="Arial" panose="020B0604020202020204" pitchFamily="34" charset="0"/>
                <a:ea typeface="Calibri" panose="020F0502020204030204" pitchFamily="34" charset="0"/>
                <a:cs typeface="Arial" panose="020B0604020202020204" pitchFamily="34" charset="0"/>
              </a:rPr>
              <a:t>a la plataforma provista, según el rol asignado a cada usuario (evaluador, evaluado, personal de Recursos Humanos, entre otros) tomar las medidas necesarias para preservar la confidencialidad y seguridad de la información.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R"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s-PR" sz="2400" dirty="0">
                <a:solidFill>
                  <a:prstClr val="black"/>
                </a:solidFill>
                <a:latin typeface="Arial" panose="020B0604020202020204" pitchFamily="34" charset="0"/>
                <a:ea typeface="Calibri" panose="020F0502020204030204" pitchFamily="34" charset="0"/>
                <a:cs typeface="Arial" panose="020B0604020202020204" pitchFamily="34" charset="0"/>
              </a:rPr>
              <a:t>El personal que imprima una evaluación de desempeño o descargue una copia digital es responsable de garantizar su seguridad y confidencialidad.  Toda evaluación impresa formará parte del expediente del personal.</a:t>
            </a:r>
            <a:endParaRPr kumimoji="0" lang="es-PR"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76510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78020BFA-33E8-F6BA-1259-C7F0F0E85B84}"/>
              </a:ext>
            </a:extLst>
          </p:cNvPr>
          <p:cNvSpPr/>
          <p:nvPr/>
        </p:nvSpPr>
        <p:spPr>
          <a:xfrm>
            <a:off x="520707" y="242566"/>
            <a:ext cx="8140660" cy="52322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R" sz="2800" b="1" i="0" u="none" strike="noStrike" kern="1200" cap="none" spc="0" normalizeH="0" baseline="0" noProof="0" dirty="0">
                <a:ln>
                  <a:noFill/>
                </a:ln>
                <a:effectLst/>
                <a:uLnTx/>
                <a:uFillTx/>
                <a:latin typeface="Hammersmith One" panose="020B0604020202020204"/>
                <a:ea typeface="+mn-ea"/>
                <a:cs typeface="+mn-cs"/>
              </a:rPr>
              <a:t>EXCLUSIONES</a:t>
            </a:r>
            <a:endParaRPr kumimoji="0" lang="es-PR" sz="2400" b="0" i="0" u="none" strike="noStrike" kern="1200" cap="none" spc="0" normalizeH="0" baseline="0" noProof="0" dirty="0">
              <a:ln>
                <a:noFill/>
              </a:ln>
              <a:effectLst/>
              <a:uLnTx/>
              <a:uFillTx/>
              <a:latin typeface="Century Gothic" panose="020B0502020202020204"/>
              <a:ea typeface="+mn-ea"/>
              <a:cs typeface="+mn-cs"/>
            </a:endParaRPr>
          </a:p>
        </p:txBody>
      </p:sp>
      <p:sp>
        <p:nvSpPr>
          <p:cNvPr id="5" name="Rectangle 4">
            <a:extLst>
              <a:ext uri="{FF2B5EF4-FFF2-40B4-BE49-F238E27FC236}">
                <a16:creationId xmlns:a16="http://schemas.microsoft.com/office/drawing/2014/main" id="{DB44C099-2030-ADCD-DC03-4EB9A14D1C5A}"/>
              </a:ext>
            </a:extLst>
          </p:cNvPr>
          <p:cNvSpPr/>
          <p:nvPr/>
        </p:nvSpPr>
        <p:spPr>
          <a:xfrm>
            <a:off x="347713" y="1117963"/>
            <a:ext cx="9760114" cy="4401205"/>
          </a:xfrm>
          <a:prstGeom prst="rect">
            <a:avLst/>
          </a:prstGeom>
        </p:spPr>
        <p:txBody>
          <a:bodyPr wrap="square">
            <a:spAutoFit/>
          </a:bodyPr>
          <a:lstStyle/>
          <a:p>
            <a:pPr marL="0" marR="0" algn="just">
              <a:spcBef>
                <a:spcPts val="0"/>
              </a:spcBef>
              <a:spcAft>
                <a:spcPts val="0"/>
              </a:spcAft>
            </a:pPr>
            <a:r>
              <a:rPr lang="es-PR" sz="2000" dirty="0">
                <a:effectLst/>
                <a:latin typeface="Arial" panose="020B0604020202020204" pitchFamily="34" charset="0"/>
                <a:ea typeface="Calibri" panose="020F0502020204030204" pitchFamily="34" charset="0"/>
                <a:cs typeface="Arial" panose="020B0604020202020204" pitchFamily="34" charset="0"/>
              </a:rPr>
              <a:t>El evaluador podrá solicitar, por medio de la plataforma, que un empleado sea excluido de ser evaluado de uno o varios eventos de la evaluación (Formativa II o Sumativa) por razones de: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gn="just">
              <a:spcBef>
                <a:spcPts val="0"/>
              </a:spcBef>
              <a:spcAft>
                <a:spcPts val="0"/>
              </a:spcAft>
              <a:buFont typeface="Wingdings" panose="05000000000000000000" pitchFamily="2" charset="2"/>
              <a:buChar char=""/>
            </a:pPr>
            <a:r>
              <a:rPr lang="es-PR" sz="2000" dirty="0">
                <a:effectLst/>
                <a:latin typeface="Arial" panose="020B0604020202020204" pitchFamily="34" charset="0"/>
                <a:ea typeface="Calibri" panose="020F0502020204030204" pitchFamily="34" charset="0"/>
                <a:cs typeface="Arial" panose="020B0604020202020204" pitchFamily="34" charset="0"/>
              </a:rPr>
              <a:t>licencia;</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gn="just">
              <a:spcBef>
                <a:spcPts val="0"/>
              </a:spcBef>
              <a:spcAft>
                <a:spcPts val="0"/>
              </a:spcAft>
              <a:buFont typeface="Wingdings" panose="05000000000000000000" pitchFamily="2" charset="2"/>
              <a:buChar char=""/>
            </a:pPr>
            <a:r>
              <a:rPr lang="es-PR" sz="2000" dirty="0">
                <a:effectLst/>
                <a:latin typeface="Arial" panose="020B0604020202020204" pitchFamily="34" charset="0"/>
                <a:ea typeface="Calibri" panose="020F0502020204030204" pitchFamily="34" charset="0"/>
                <a:cs typeface="Arial" panose="020B0604020202020204" pitchFamily="34" charset="0"/>
              </a:rPr>
              <a:t>terminación;</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gn="just">
              <a:spcBef>
                <a:spcPts val="0"/>
              </a:spcBef>
              <a:spcAft>
                <a:spcPts val="0"/>
              </a:spcAft>
              <a:buFont typeface="Wingdings" panose="05000000000000000000" pitchFamily="2" charset="2"/>
              <a:buChar char=""/>
            </a:pPr>
            <a:r>
              <a:rPr lang="es-PR" sz="2000" dirty="0">
                <a:effectLst/>
                <a:latin typeface="Arial" panose="020B0604020202020204" pitchFamily="34" charset="0"/>
                <a:ea typeface="Calibri" panose="020F0502020204030204" pitchFamily="34" charset="0"/>
                <a:cs typeface="Arial" panose="020B0604020202020204" pitchFamily="34" charset="0"/>
              </a:rPr>
              <a:t>medida cautelar;</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gn="just">
              <a:spcBef>
                <a:spcPts val="0"/>
              </a:spcBef>
              <a:spcAft>
                <a:spcPts val="0"/>
              </a:spcAft>
              <a:buFont typeface="Wingdings" panose="05000000000000000000" pitchFamily="2" charset="2"/>
              <a:buChar char=""/>
            </a:pPr>
            <a:r>
              <a:rPr lang="es-PR" sz="2000" dirty="0">
                <a:effectLst/>
                <a:latin typeface="Arial" panose="020B0604020202020204" pitchFamily="34" charset="0"/>
                <a:ea typeface="Calibri" panose="020F0502020204030204" pitchFamily="34" charset="0"/>
                <a:cs typeface="Arial" panose="020B0604020202020204" pitchFamily="34" charset="0"/>
              </a:rPr>
              <a:t>entre otras razones justificadas y evidenciadas.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1828800" marR="0" algn="just">
              <a:spcBef>
                <a:spcPts val="0"/>
              </a:spcBef>
              <a:spcAft>
                <a:spcPts val="0"/>
              </a:spcAft>
            </a:pPr>
            <a:r>
              <a:rPr lang="es-PR" sz="2000" dirty="0">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s-PR" sz="2000" dirty="0">
                <a:effectLst/>
                <a:latin typeface="Arial" panose="020B0604020202020204" pitchFamily="34" charset="0"/>
                <a:ea typeface="Calibri" panose="020F0502020204030204" pitchFamily="34" charset="0"/>
                <a:cs typeface="Arial" panose="020B0604020202020204" pitchFamily="34" charset="0"/>
              </a:rPr>
              <a:t>Los directores de escuela someterán la solicitud de exclusión del personal docente al superintendente de escuela o superintendente auxiliar asignado a la escuela.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s-PR" sz="2000" dirty="0">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s-PR" sz="2000" dirty="0">
                <a:effectLst/>
                <a:latin typeface="Arial" panose="020B0604020202020204" pitchFamily="34" charset="0"/>
                <a:ea typeface="Calibri" panose="020F0502020204030204" pitchFamily="34" charset="0"/>
                <a:cs typeface="Arial" panose="020B0604020202020204" pitchFamily="34" charset="0"/>
              </a:rPr>
              <a:t>En el caso de los superintendentes de escuela o superintendentes auxiliares, someterán la solicitud de exclusión del personal docente administrativo al superintendente regional.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25811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2" name="Rectangle 1">
            <a:extLst>
              <a:ext uri="{FF2B5EF4-FFF2-40B4-BE49-F238E27FC236}">
                <a16:creationId xmlns:a16="http://schemas.microsoft.com/office/drawing/2014/main" id="{78020BFA-33E8-F6BA-1259-C7F0F0E85B84}"/>
              </a:ext>
            </a:extLst>
          </p:cNvPr>
          <p:cNvSpPr/>
          <p:nvPr/>
        </p:nvSpPr>
        <p:spPr>
          <a:xfrm>
            <a:off x="520707" y="242566"/>
            <a:ext cx="8140660" cy="52322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R" sz="2800" b="1" i="0" u="none" strike="noStrike" kern="1200" cap="none" spc="0" normalizeH="0" baseline="0" noProof="0" dirty="0">
                <a:ln>
                  <a:noFill/>
                </a:ln>
                <a:effectLst/>
                <a:uLnTx/>
                <a:uFillTx/>
                <a:latin typeface="Hammersmith One" panose="020B0604020202020204"/>
                <a:ea typeface="+mn-ea"/>
                <a:cs typeface="+mn-cs"/>
              </a:rPr>
              <a:t>EXCLUSIONES</a:t>
            </a:r>
            <a:endParaRPr kumimoji="0" lang="es-PR" sz="2400" b="0" i="0" u="none" strike="noStrike" kern="1200" cap="none" spc="0" normalizeH="0" baseline="0" noProof="0" dirty="0">
              <a:ln>
                <a:noFill/>
              </a:ln>
              <a:effectLst/>
              <a:uLnTx/>
              <a:uFillTx/>
              <a:latin typeface="Century Gothic" panose="020B0502020202020204"/>
              <a:ea typeface="+mn-ea"/>
              <a:cs typeface="+mn-cs"/>
            </a:endParaRPr>
          </a:p>
        </p:txBody>
      </p:sp>
      <p:sp>
        <p:nvSpPr>
          <p:cNvPr id="5" name="Rectangle 4">
            <a:extLst>
              <a:ext uri="{FF2B5EF4-FFF2-40B4-BE49-F238E27FC236}">
                <a16:creationId xmlns:a16="http://schemas.microsoft.com/office/drawing/2014/main" id="{DB44C099-2030-ADCD-DC03-4EB9A14D1C5A}"/>
              </a:ext>
            </a:extLst>
          </p:cNvPr>
          <p:cNvSpPr/>
          <p:nvPr/>
        </p:nvSpPr>
        <p:spPr>
          <a:xfrm>
            <a:off x="347713" y="1117963"/>
            <a:ext cx="9760114" cy="5940088"/>
          </a:xfrm>
          <a:prstGeom prst="rect">
            <a:avLst/>
          </a:prstGeom>
        </p:spPr>
        <p:txBody>
          <a:bodyPr wrap="square">
            <a:spAutoFit/>
          </a:bodyPr>
          <a:lstStyle/>
          <a:p>
            <a:pPr marL="0" marR="0" algn="just">
              <a:spcBef>
                <a:spcPts val="0"/>
              </a:spcBef>
              <a:spcAft>
                <a:spcPts val="0"/>
              </a:spcAft>
            </a:pPr>
            <a:r>
              <a:rPr lang="es-PR" sz="2000" dirty="0">
                <a:effectLst/>
                <a:latin typeface="Arial" panose="020B0604020202020204" pitchFamily="34" charset="0"/>
                <a:ea typeface="Calibri" panose="020F0502020204030204" pitchFamily="34" charset="0"/>
                <a:cs typeface="Arial" panose="020B0604020202020204" pitchFamily="34" charset="0"/>
              </a:rPr>
              <a:t>El evaluador podrá solicitar, por medio de la plataforma, que un empleado sea excluido de ser evaluado de uno o varios eventos de la evaluación (Formativa II o Sumativa) por razones de: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gn="just">
              <a:spcBef>
                <a:spcPts val="0"/>
              </a:spcBef>
              <a:spcAft>
                <a:spcPts val="0"/>
              </a:spcAft>
              <a:buFont typeface="Wingdings" panose="05000000000000000000" pitchFamily="2" charset="2"/>
              <a:buChar char=""/>
            </a:pPr>
            <a:r>
              <a:rPr lang="es-PR" sz="2000" dirty="0">
                <a:effectLst/>
                <a:latin typeface="Arial" panose="020B0604020202020204" pitchFamily="34" charset="0"/>
                <a:ea typeface="Calibri" panose="020F0502020204030204" pitchFamily="34" charset="0"/>
                <a:cs typeface="Arial" panose="020B0604020202020204" pitchFamily="34" charset="0"/>
              </a:rPr>
              <a:t>licencia;</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gn="just">
              <a:spcBef>
                <a:spcPts val="0"/>
              </a:spcBef>
              <a:spcAft>
                <a:spcPts val="0"/>
              </a:spcAft>
              <a:buFont typeface="Wingdings" panose="05000000000000000000" pitchFamily="2" charset="2"/>
              <a:buChar char=""/>
            </a:pPr>
            <a:r>
              <a:rPr lang="es-PR" sz="2000" dirty="0">
                <a:effectLst/>
                <a:latin typeface="Arial" panose="020B0604020202020204" pitchFamily="34" charset="0"/>
                <a:ea typeface="Calibri" panose="020F0502020204030204" pitchFamily="34" charset="0"/>
                <a:cs typeface="Arial" panose="020B0604020202020204" pitchFamily="34" charset="0"/>
              </a:rPr>
              <a:t>terminación;</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gn="just">
              <a:spcBef>
                <a:spcPts val="0"/>
              </a:spcBef>
              <a:spcAft>
                <a:spcPts val="0"/>
              </a:spcAft>
              <a:buFont typeface="Wingdings" panose="05000000000000000000" pitchFamily="2" charset="2"/>
              <a:buChar char=""/>
            </a:pPr>
            <a:r>
              <a:rPr lang="es-PR" sz="2000" dirty="0">
                <a:effectLst/>
                <a:latin typeface="Arial" panose="020B0604020202020204" pitchFamily="34" charset="0"/>
                <a:ea typeface="Calibri" panose="020F0502020204030204" pitchFamily="34" charset="0"/>
                <a:cs typeface="Arial" panose="020B0604020202020204" pitchFamily="34" charset="0"/>
              </a:rPr>
              <a:t>medida cautelar;</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gn="just">
              <a:spcBef>
                <a:spcPts val="0"/>
              </a:spcBef>
              <a:spcAft>
                <a:spcPts val="0"/>
              </a:spcAft>
              <a:buFont typeface="Wingdings" panose="05000000000000000000" pitchFamily="2" charset="2"/>
              <a:buChar char=""/>
            </a:pPr>
            <a:r>
              <a:rPr lang="es-PR" sz="2000" dirty="0">
                <a:effectLst/>
                <a:latin typeface="Arial" panose="020B0604020202020204" pitchFamily="34" charset="0"/>
                <a:ea typeface="Calibri" panose="020F0502020204030204" pitchFamily="34" charset="0"/>
                <a:cs typeface="Arial" panose="020B0604020202020204" pitchFamily="34" charset="0"/>
              </a:rPr>
              <a:t>entre otras razones justificadas y evidenciadas.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1828800" marR="0" algn="just">
              <a:spcBef>
                <a:spcPts val="0"/>
              </a:spcBef>
              <a:spcAft>
                <a:spcPts val="0"/>
              </a:spcAft>
            </a:pPr>
            <a:r>
              <a:rPr lang="es-PR" sz="2000" dirty="0">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s-PR" sz="2000" dirty="0">
                <a:effectLst/>
                <a:latin typeface="Arial" panose="020B0604020202020204" pitchFamily="34" charset="0"/>
                <a:ea typeface="Calibri" panose="020F0502020204030204" pitchFamily="34" charset="0"/>
                <a:cs typeface="Arial" panose="020B0604020202020204" pitchFamily="34" charset="0"/>
              </a:rPr>
              <a:t>Los directores de escuela someterán la solicitud de exclusión del personal docente al superintendente de escuela o superintendente auxiliar asignado a la escuela.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s-PR" sz="2000" dirty="0">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s-PR" sz="2000" dirty="0">
                <a:effectLst/>
                <a:latin typeface="Arial" panose="020B0604020202020204" pitchFamily="34" charset="0"/>
                <a:ea typeface="Calibri" panose="020F0502020204030204" pitchFamily="34" charset="0"/>
                <a:cs typeface="Arial" panose="020B0604020202020204" pitchFamily="34" charset="0"/>
              </a:rPr>
              <a:t>En el caso de los superintendentes de escuela o superintendentes auxiliares, someterán la solicitud de exclusión del personal docente administrativo al superintendente regional. </a:t>
            </a:r>
          </a:p>
          <a:p>
            <a:pPr marL="0" marR="0" algn="just">
              <a:spcBef>
                <a:spcPts val="0"/>
              </a:spcBef>
              <a:spcAft>
                <a:spcPts val="0"/>
              </a:spcAft>
            </a:pPr>
            <a:endParaRPr lang="es-PR" sz="2000" dirty="0">
              <a:latin typeface="Arial" panose="020B0604020202020204" pitchFamily="34" charset="0"/>
              <a:ea typeface="Calibri" panose="020F0502020204030204" pitchFamily="34" charset="0"/>
              <a:cs typeface="Arial" panose="020B0604020202020204" pitchFamily="34" charset="0"/>
            </a:endParaRPr>
          </a:p>
          <a:p>
            <a:pPr algn="just"/>
            <a:r>
              <a:rPr lang="es-PR" sz="2000" dirty="0">
                <a:effectLst/>
                <a:latin typeface="Arial" panose="020B0604020202020204" pitchFamily="34" charset="0"/>
                <a:ea typeface="Calibri" panose="020F0502020204030204" pitchFamily="34" charset="0"/>
                <a:cs typeface="Arial" panose="020B0604020202020204" pitchFamily="34" charset="0"/>
              </a:rPr>
              <a:t>El superintendente regional, superintendente de escuela o superintendente auxiliar tendrán diez días laborables para evaluar y aprobar o denegar las solicitudes de exclusión en la plataforma.</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52835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pic>
        <p:nvPicPr>
          <p:cNvPr id="4" name="Picture 3">
            <a:extLst>
              <a:ext uri="{FF2B5EF4-FFF2-40B4-BE49-F238E27FC236}">
                <a16:creationId xmlns:a16="http://schemas.microsoft.com/office/drawing/2014/main" id="{92AB85F6-0C54-C494-45CF-05392CE48C22}"/>
              </a:ext>
            </a:extLst>
          </p:cNvPr>
          <p:cNvPicPr>
            <a:picLocks noChangeAspect="1"/>
          </p:cNvPicPr>
          <p:nvPr/>
        </p:nvPicPr>
        <p:blipFill>
          <a:blip r:embed="rId6"/>
          <a:stretch>
            <a:fillRect/>
          </a:stretch>
        </p:blipFill>
        <p:spPr>
          <a:xfrm>
            <a:off x="615520" y="1607875"/>
            <a:ext cx="9829106" cy="4173590"/>
          </a:xfrm>
          <a:prstGeom prst="rect">
            <a:avLst/>
          </a:prstGeom>
        </p:spPr>
      </p:pic>
      <p:sp>
        <p:nvSpPr>
          <p:cNvPr id="6" name="Rectangle 5">
            <a:extLst>
              <a:ext uri="{FF2B5EF4-FFF2-40B4-BE49-F238E27FC236}">
                <a16:creationId xmlns:a16="http://schemas.microsoft.com/office/drawing/2014/main" id="{240D1854-F16D-976C-0754-F237F312655E}"/>
              </a:ext>
            </a:extLst>
          </p:cNvPr>
          <p:cNvSpPr/>
          <p:nvPr/>
        </p:nvSpPr>
        <p:spPr>
          <a:xfrm>
            <a:off x="3323968" y="4108622"/>
            <a:ext cx="1989437" cy="265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7" name="Rectangle 6">
            <a:extLst>
              <a:ext uri="{FF2B5EF4-FFF2-40B4-BE49-F238E27FC236}">
                <a16:creationId xmlns:a16="http://schemas.microsoft.com/office/drawing/2014/main" id="{4EF70E9B-904D-A8FF-79BA-F5C746D6FA69}"/>
              </a:ext>
            </a:extLst>
          </p:cNvPr>
          <p:cNvSpPr/>
          <p:nvPr/>
        </p:nvSpPr>
        <p:spPr>
          <a:xfrm>
            <a:off x="1493968" y="540638"/>
            <a:ext cx="8072210"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RECALENDARIZAR LA EVALUACIÓN</a:t>
            </a:r>
            <a:endParaRPr lang="en-US" sz="4400" b="0" cap="none" spc="0" dirty="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2984715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pic>
        <p:nvPicPr>
          <p:cNvPr id="2" name="Picture 1">
            <a:extLst>
              <a:ext uri="{FF2B5EF4-FFF2-40B4-BE49-F238E27FC236}">
                <a16:creationId xmlns:a16="http://schemas.microsoft.com/office/drawing/2014/main" id="{0134E84B-4FF5-3F3F-2B0D-319210975364}"/>
              </a:ext>
            </a:extLst>
          </p:cNvPr>
          <p:cNvPicPr>
            <a:picLocks noChangeAspect="1"/>
          </p:cNvPicPr>
          <p:nvPr/>
        </p:nvPicPr>
        <p:blipFill>
          <a:blip r:embed="rId6"/>
          <a:stretch>
            <a:fillRect/>
          </a:stretch>
        </p:blipFill>
        <p:spPr>
          <a:xfrm>
            <a:off x="294244" y="1103626"/>
            <a:ext cx="9879036" cy="4650747"/>
          </a:xfrm>
          <a:prstGeom prst="rect">
            <a:avLst/>
          </a:prstGeom>
        </p:spPr>
      </p:pic>
      <p:sp>
        <p:nvSpPr>
          <p:cNvPr id="5" name="Rectangle 4">
            <a:extLst>
              <a:ext uri="{FF2B5EF4-FFF2-40B4-BE49-F238E27FC236}">
                <a16:creationId xmlns:a16="http://schemas.microsoft.com/office/drawing/2014/main" id="{4B023229-2D10-FC20-20FD-2222641E035A}"/>
              </a:ext>
            </a:extLst>
          </p:cNvPr>
          <p:cNvSpPr/>
          <p:nvPr/>
        </p:nvSpPr>
        <p:spPr>
          <a:xfrm>
            <a:off x="2965622" y="4337222"/>
            <a:ext cx="2434281" cy="234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2974707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pic>
        <p:nvPicPr>
          <p:cNvPr id="4" name="Picture 3">
            <a:extLst>
              <a:ext uri="{FF2B5EF4-FFF2-40B4-BE49-F238E27FC236}">
                <a16:creationId xmlns:a16="http://schemas.microsoft.com/office/drawing/2014/main" id="{5B6873AD-72F7-92D8-3ABA-DF18C52310B1}"/>
              </a:ext>
            </a:extLst>
          </p:cNvPr>
          <p:cNvPicPr>
            <a:picLocks noChangeAspect="1"/>
          </p:cNvPicPr>
          <p:nvPr/>
        </p:nvPicPr>
        <p:blipFill>
          <a:blip r:embed="rId6"/>
          <a:stretch>
            <a:fillRect/>
          </a:stretch>
        </p:blipFill>
        <p:spPr>
          <a:xfrm>
            <a:off x="1109791" y="1039857"/>
            <a:ext cx="9158558" cy="4471256"/>
          </a:xfrm>
          <a:prstGeom prst="rect">
            <a:avLst/>
          </a:prstGeom>
        </p:spPr>
      </p:pic>
      <p:sp>
        <p:nvSpPr>
          <p:cNvPr id="5" name="Rectangle 4">
            <a:extLst>
              <a:ext uri="{FF2B5EF4-FFF2-40B4-BE49-F238E27FC236}">
                <a16:creationId xmlns:a16="http://schemas.microsoft.com/office/drawing/2014/main" id="{6300876A-3795-6F7E-5846-F61471E3B399}"/>
              </a:ext>
            </a:extLst>
          </p:cNvPr>
          <p:cNvSpPr/>
          <p:nvPr/>
        </p:nvSpPr>
        <p:spPr>
          <a:xfrm>
            <a:off x="3595816" y="3682314"/>
            <a:ext cx="2075935" cy="284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1507527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pic>
        <p:nvPicPr>
          <p:cNvPr id="4" name="Picture 3">
            <a:extLst>
              <a:ext uri="{FF2B5EF4-FFF2-40B4-BE49-F238E27FC236}">
                <a16:creationId xmlns:a16="http://schemas.microsoft.com/office/drawing/2014/main" id="{5B6873AD-72F7-92D8-3ABA-DF18C52310B1}"/>
              </a:ext>
            </a:extLst>
          </p:cNvPr>
          <p:cNvPicPr>
            <a:picLocks noChangeAspect="1"/>
          </p:cNvPicPr>
          <p:nvPr/>
        </p:nvPicPr>
        <p:blipFill>
          <a:blip r:embed="rId6"/>
          <a:stretch>
            <a:fillRect/>
          </a:stretch>
        </p:blipFill>
        <p:spPr>
          <a:xfrm>
            <a:off x="1109791" y="1039857"/>
            <a:ext cx="9158558" cy="4471256"/>
          </a:xfrm>
          <a:prstGeom prst="rect">
            <a:avLst/>
          </a:prstGeom>
        </p:spPr>
      </p:pic>
      <p:sp>
        <p:nvSpPr>
          <p:cNvPr id="5" name="Rectangle 4">
            <a:extLst>
              <a:ext uri="{FF2B5EF4-FFF2-40B4-BE49-F238E27FC236}">
                <a16:creationId xmlns:a16="http://schemas.microsoft.com/office/drawing/2014/main" id="{6300876A-3795-6F7E-5846-F61471E3B399}"/>
              </a:ext>
            </a:extLst>
          </p:cNvPr>
          <p:cNvSpPr/>
          <p:nvPr/>
        </p:nvSpPr>
        <p:spPr>
          <a:xfrm>
            <a:off x="3595816" y="3682314"/>
            <a:ext cx="2075935" cy="284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ustDataLst>
      <p:tags r:id="rId1"/>
    </p:custDataLst>
    <p:extLst>
      <p:ext uri="{BB962C8B-B14F-4D97-AF65-F5344CB8AC3E}">
        <p14:creationId xmlns:p14="http://schemas.microsoft.com/office/powerpoint/2010/main" val="12942780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6" name="Rectangle 5">
            <a:extLst>
              <a:ext uri="{FF2B5EF4-FFF2-40B4-BE49-F238E27FC236}">
                <a16:creationId xmlns:a16="http://schemas.microsoft.com/office/drawing/2014/main" id="{861CD38F-C184-1747-19E4-9EB276E08F4F}"/>
              </a:ext>
            </a:extLst>
          </p:cNvPr>
          <p:cNvSpPr/>
          <p:nvPr/>
        </p:nvSpPr>
        <p:spPr>
          <a:xfrm>
            <a:off x="1638147" y="100568"/>
            <a:ext cx="780361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SOLICITAR UNA EXCLUSIÓN</a:t>
            </a:r>
          </a:p>
        </p:txBody>
      </p:sp>
      <p:pic>
        <p:nvPicPr>
          <p:cNvPr id="8" name="Picture 7">
            <a:extLst>
              <a:ext uri="{FF2B5EF4-FFF2-40B4-BE49-F238E27FC236}">
                <a16:creationId xmlns:a16="http://schemas.microsoft.com/office/drawing/2014/main" id="{7213543C-2BBB-9F40-A668-A4B2EA5FD0C8}"/>
              </a:ext>
            </a:extLst>
          </p:cNvPr>
          <p:cNvPicPr>
            <a:picLocks noChangeAspect="1"/>
          </p:cNvPicPr>
          <p:nvPr/>
        </p:nvPicPr>
        <p:blipFill>
          <a:blip r:embed="rId6"/>
          <a:stretch>
            <a:fillRect/>
          </a:stretch>
        </p:blipFill>
        <p:spPr>
          <a:xfrm>
            <a:off x="1292158" y="917840"/>
            <a:ext cx="8447212" cy="5297609"/>
          </a:xfrm>
          <a:prstGeom prst="rect">
            <a:avLst/>
          </a:prstGeom>
        </p:spPr>
      </p:pic>
    </p:spTree>
    <p:custDataLst>
      <p:tags r:id="rId1"/>
    </p:custDataLst>
    <p:extLst>
      <p:ext uri="{BB962C8B-B14F-4D97-AF65-F5344CB8AC3E}">
        <p14:creationId xmlns:p14="http://schemas.microsoft.com/office/powerpoint/2010/main" val="37395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pic>
        <p:nvPicPr>
          <p:cNvPr id="4" name="Picture 3">
            <a:extLst>
              <a:ext uri="{FF2B5EF4-FFF2-40B4-BE49-F238E27FC236}">
                <a16:creationId xmlns:a16="http://schemas.microsoft.com/office/drawing/2014/main" id="{582097A8-635F-5C43-77EB-B47574BAE0EC}"/>
              </a:ext>
            </a:extLst>
          </p:cNvPr>
          <p:cNvPicPr>
            <a:picLocks noChangeAspect="1"/>
          </p:cNvPicPr>
          <p:nvPr/>
        </p:nvPicPr>
        <p:blipFill>
          <a:blip r:embed="rId5"/>
          <a:stretch>
            <a:fillRect/>
          </a:stretch>
        </p:blipFill>
        <p:spPr>
          <a:xfrm>
            <a:off x="0" y="159842"/>
            <a:ext cx="6693988" cy="902286"/>
          </a:xfrm>
          <a:prstGeom prst="rect">
            <a:avLst/>
          </a:prstGeom>
        </p:spPr>
      </p:pic>
      <p:pic>
        <p:nvPicPr>
          <p:cNvPr id="5" name="Picture 4">
            <a:extLst>
              <a:ext uri="{FF2B5EF4-FFF2-40B4-BE49-F238E27FC236}">
                <a16:creationId xmlns:a16="http://schemas.microsoft.com/office/drawing/2014/main" id="{2B9C2C38-384F-8ABD-48C9-34332EE39A5D}"/>
              </a:ext>
            </a:extLst>
          </p:cNvPr>
          <p:cNvPicPr>
            <a:picLocks noChangeAspect="1"/>
          </p:cNvPicPr>
          <p:nvPr/>
        </p:nvPicPr>
        <p:blipFill>
          <a:blip r:embed="rId6"/>
          <a:stretch>
            <a:fillRect/>
          </a:stretch>
        </p:blipFill>
        <p:spPr>
          <a:xfrm>
            <a:off x="205476" y="1023408"/>
            <a:ext cx="9937341" cy="5480779"/>
          </a:xfrm>
          <a:prstGeom prst="rect">
            <a:avLst/>
          </a:prstGeom>
        </p:spPr>
      </p:pic>
    </p:spTree>
    <p:custDataLst>
      <p:tags r:id="rId1"/>
    </p:custDataLst>
    <p:extLst>
      <p:ext uri="{BB962C8B-B14F-4D97-AF65-F5344CB8AC3E}">
        <p14:creationId xmlns:p14="http://schemas.microsoft.com/office/powerpoint/2010/main" val="1041041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6" name="Rectangle 5">
            <a:extLst>
              <a:ext uri="{FF2B5EF4-FFF2-40B4-BE49-F238E27FC236}">
                <a16:creationId xmlns:a16="http://schemas.microsoft.com/office/drawing/2014/main" id="{861CD38F-C184-1747-19E4-9EB276E08F4F}"/>
              </a:ext>
            </a:extLst>
          </p:cNvPr>
          <p:cNvSpPr/>
          <p:nvPr/>
        </p:nvSpPr>
        <p:spPr>
          <a:xfrm>
            <a:off x="1638147" y="100568"/>
            <a:ext cx="780361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SOLICITAR UNA EXCLUSIÓN</a:t>
            </a:r>
          </a:p>
        </p:txBody>
      </p:sp>
      <p:pic>
        <p:nvPicPr>
          <p:cNvPr id="4" name="Picture 3">
            <a:extLst>
              <a:ext uri="{FF2B5EF4-FFF2-40B4-BE49-F238E27FC236}">
                <a16:creationId xmlns:a16="http://schemas.microsoft.com/office/drawing/2014/main" id="{05C151EB-2CE7-01FC-B65D-23CA1304C5B9}"/>
              </a:ext>
            </a:extLst>
          </p:cNvPr>
          <p:cNvPicPr>
            <a:picLocks noChangeAspect="1"/>
          </p:cNvPicPr>
          <p:nvPr/>
        </p:nvPicPr>
        <p:blipFill>
          <a:blip r:embed="rId6"/>
          <a:stretch>
            <a:fillRect/>
          </a:stretch>
        </p:blipFill>
        <p:spPr>
          <a:xfrm>
            <a:off x="741972" y="1124466"/>
            <a:ext cx="9576059" cy="5214550"/>
          </a:xfrm>
          <a:prstGeom prst="rect">
            <a:avLst/>
          </a:prstGeom>
        </p:spPr>
      </p:pic>
    </p:spTree>
    <p:custDataLst>
      <p:tags r:id="rId1"/>
    </p:custDataLst>
    <p:extLst>
      <p:ext uri="{BB962C8B-B14F-4D97-AF65-F5344CB8AC3E}">
        <p14:creationId xmlns:p14="http://schemas.microsoft.com/office/powerpoint/2010/main" val="1687246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6" name="Rectangle 5">
            <a:extLst>
              <a:ext uri="{FF2B5EF4-FFF2-40B4-BE49-F238E27FC236}">
                <a16:creationId xmlns:a16="http://schemas.microsoft.com/office/drawing/2014/main" id="{861CD38F-C184-1747-19E4-9EB276E08F4F}"/>
              </a:ext>
            </a:extLst>
          </p:cNvPr>
          <p:cNvSpPr/>
          <p:nvPr/>
        </p:nvSpPr>
        <p:spPr>
          <a:xfrm>
            <a:off x="1638147" y="100568"/>
            <a:ext cx="780361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SOLICITAR UNA EXCLUSIÓN</a:t>
            </a:r>
          </a:p>
        </p:txBody>
      </p:sp>
      <p:pic>
        <p:nvPicPr>
          <p:cNvPr id="5" name="Picture 4">
            <a:extLst>
              <a:ext uri="{FF2B5EF4-FFF2-40B4-BE49-F238E27FC236}">
                <a16:creationId xmlns:a16="http://schemas.microsoft.com/office/drawing/2014/main" id="{EB47E83F-8DA8-5B10-F350-D42A7814DF99}"/>
              </a:ext>
            </a:extLst>
          </p:cNvPr>
          <p:cNvPicPr>
            <a:picLocks noChangeAspect="1"/>
          </p:cNvPicPr>
          <p:nvPr/>
        </p:nvPicPr>
        <p:blipFill>
          <a:blip r:embed="rId6"/>
          <a:stretch>
            <a:fillRect/>
          </a:stretch>
        </p:blipFill>
        <p:spPr>
          <a:xfrm>
            <a:off x="337790" y="1260391"/>
            <a:ext cx="10366424" cy="4806777"/>
          </a:xfrm>
          <a:prstGeom prst="rect">
            <a:avLst/>
          </a:prstGeom>
        </p:spPr>
      </p:pic>
    </p:spTree>
    <p:custDataLst>
      <p:tags r:id="rId1"/>
    </p:custDataLst>
    <p:extLst>
      <p:ext uri="{BB962C8B-B14F-4D97-AF65-F5344CB8AC3E}">
        <p14:creationId xmlns:p14="http://schemas.microsoft.com/office/powerpoint/2010/main" val="18075697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6" name="Rectangle 5">
            <a:extLst>
              <a:ext uri="{FF2B5EF4-FFF2-40B4-BE49-F238E27FC236}">
                <a16:creationId xmlns:a16="http://schemas.microsoft.com/office/drawing/2014/main" id="{861CD38F-C184-1747-19E4-9EB276E08F4F}"/>
              </a:ext>
            </a:extLst>
          </p:cNvPr>
          <p:cNvSpPr/>
          <p:nvPr/>
        </p:nvSpPr>
        <p:spPr>
          <a:xfrm>
            <a:off x="1638147" y="100568"/>
            <a:ext cx="780361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SOLICITAR UNA EXCLUSIÓN</a:t>
            </a:r>
          </a:p>
        </p:txBody>
      </p:sp>
      <p:pic>
        <p:nvPicPr>
          <p:cNvPr id="4" name="Picture 3">
            <a:extLst>
              <a:ext uri="{FF2B5EF4-FFF2-40B4-BE49-F238E27FC236}">
                <a16:creationId xmlns:a16="http://schemas.microsoft.com/office/drawing/2014/main" id="{50323D9B-D0E8-A700-B5ED-874CCB26665D}"/>
              </a:ext>
            </a:extLst>
          </p:cNvPr>
          <p:cNvPicPr>
            <a:picLocks noChangeAspect="1"/>
          </p:cNvPicPr>
          <p:nvPr/>
        </p:nvPicPr>
        <p:blipFill>
          <a:blip r:embed="rId6"/>
          <a:stretch>
            <a:fillRect/>
          </a:stretch>
        </p:blipFill>
        <p:spPr>
          <a:xfrm>
            <a:off x="718505" y="741319"/>
            <a:ext cx="9166900" cy="6180611"/>
          </a:xfrm>
          <a:prstGeom prst="rect">
            <a:avLst/>
          </a:prstGeom>
        </p:spPr>
      </p:pic>
    </p:spTree>
    <p:custDataLst>
      <p:tags r:id="rId1"/>
    </p:custDataLst>
    <p:extLst>
      <p:ext uri="{BB962C8B-B14F-4D97-AF65-F5344CB8AC3E}">
        <p14:creationId xmlns:p14="http://schemas.microsoft.com/office/powerpoint/2010/main" val="23709086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6" name="TextBox 5">
            <a:extLst>
              <a:ext uri="{FF2B5EF4-FFF2-40B4-BE49-F238E27FC236}">
                <a16:creationId xmlns:a16="http://schemas.microsoft.com/office/drawing/2014/main" id="{ADEB5FC9-77E4-191F-AC5E-E604C8ADCCDC}"/>
              </a:ext>
            </a:extLst>
          </p:cNvPr>
          <p:cNvSpPr txBox="1"/>
          <p:nvPr/>
        </p:nvSpPr>
        <p:spPr>
          <a:xfrm>
            <a:off x="420129" y="1099753"/>
            <a:ext cx="9477633" cy="2585323"/>
          </a:xfrm>
          <a:prstGeom prst="rect">
            <a:avLst/>
          </a:prstGeom>
          <a:noFill/>
        </p:spPr>
        <p:txBody>
          <a:bodyPr wrap="square">
            <a:spAutoFit/>
          </a:bodyPr>
          <a:lstStyle/>
          <a:p>
            <a:pPr marL="0" marR="0" algn="ctr">
              <a:spcBef>
                <a:spcPts val="0"/>
              </a:spcBef>
              <a:spcAft>
                <a:spcPts val="0"/>
              </a:spcAft>
            </a:pPr>
            <a:r>
              <a:rPr lang="es-PR" sz="2400" b="1" dirty="0">
                <a:effectLst/>
                <a:latin typeface="Montserrat" panose="00000500000000000000" pitchFamily="50" charset="0"/>
                <a:ea typeface="Calibri" panose="020F0502020204030204" pitchFamily="34" charset="0"/>
                <a:cs typeface="Times New Roman" panose="02020603050405020304" pitchFamily="18" charset="0"/>
              </a:rPr>
              <a:t>REPROGRAMACIÓN DE LA EVALUACIÓN POR AUSENCIA DEL PERSONAL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2400" b="1" dirty="0">
                <a:effectLst/>
                <a:latin typeface="Montserrat" panose="00000500000000000000" pitchFamily="50"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dirty="0">
                <a:effectLst/>
                <a:latin typeface="Montserrat" panose="00000500000000000000" pitchFamily="50" charset="0"/>
                <a:ea typeface="Calibri" panose="020F0502020204030204" pitchFamily="34" charset="0"/>
                <a:cs typeface="Times New Roman" panose="02020603050405020304" pitchFamily="18" charset="0"/>
              </a:rPr>
              <a:t>En caso de ausencia del docente o docente administrativo el día en que se programó la visita formativa o sumativa, el evaluador iniciará el proceso de evaluación del personal al día siguiente de reincorporarse el evaluado a sus labores.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dirty="0">
                <a:effectLst/>
                <a:latin typeface="Montserrat" panose="00000500000000000000" pitchFamily="50"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4279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6" name="TextBox 5">
            <a:extLst>
              <a:ext uri="{FF2B5EF4-FFF2-40B4-BE49-F238E27FC236}">
                <a16:creationId xmlns:a16="http://schemas.microsoft.com/office/drawing/2014/main" id="{ADEB5FC9-77E4-191F-AC5E-E604C8ADCCDC}"/>
              </a:ext>
            </a:extLst>
          </p:cNvPr>
          <p:cNvSpPr txBox="1"/>
          <p:nvPr/>
        </p:nvSpPr>
        <p:spPr>
          <a:xfrm>
            <a:off x="729048" y="593126"/>
            <a:ext cx="9477633" cy="2954655"/>
          </a:xfrm>
          <a:prstGeom prst="rect">
            <a:avLst/>
          </a:prstGeom>
          <a:noFill/>
        </p:spPr>
        <p:txBody>
          <a:bodyPr wrap="square">
            <a:spAutoFit/>
          </a:bodyPr>
          <a:lstStyle/>
          <a:p>
            <a:pPr marL="0" marR="0" algn="ctr">
              <a:spcBef>
                <a:spcPts val="0"/>
              </a:spcBef>
              <a:spcAft>
                <a:spcPts val="0"/>
              </a:spcAft>
            </a:pPr>
            <a:r>
              <a:rPr lang="es-PR" sz="2400" b="1" dirty="0">
                <a:effectLst/>
                <a:latin typeface="Montserrat" panose="00000500000000000000" pitchFamily="50" charset="0"/>
                <a:ea typeface="Calibri" panose="020F0502020204030204" pitchFamily="34" charset="0"/>
                <a:cs typeface="Times New Roman" panose="02020603050405020304" pitchFamily="18" charset="0"/>
              </a:rPr>
              <a:t>RESULTADOS DEL INCUMPLIMIENTO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b="1" dirty="0">
                <a:effectLst/>
                <a:latin typeface="Montserrat" panose="00000500000000000000" pitchFamily="50"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PR" sz="1800" b="1" dirty="0">
                <a:effectLst/>
                <a:latin typeface="Montserrat" panose="00000500000000000000" pitchFamily="50" charset="0"/>
                <a:ea typeface="Calibri" panose="020F0502020204030204" pitchFamily="34" charset="0"/>
                <a:cs typeface="Times New Roman" panose="02020603050405020304" pitchFamily="18" charset="0"/>
              </a:rPr>
              <a:t>Los funcionarios, tanto los evaluados con los evaluadores en sus diferentes niveles, que no cumplan con sus responsabilidades en el proceso de evaluación del desempeño del personal a su cargo, en cualquiera de las etapas definidas y en las fechas establecidas (a menos que tenga una justificación válida) incurrirán en una falta que conllevará la medida correctiva o acción disciplinaria correspondiente a tenor con la reglamentación vigente.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156782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5"/>
          <a:stretch>
            <a:fillRect/>
          </a:stretch>
        </p:blipFill>
        <p:spPr>
          <a:xfrm>
            <a:off x="0" y="0"/>
            <a:ext cx="12305654" cy="6921930"/>
          </a:xfrm>
          <a:prstGeom prst="rect">
            <a:avLst/>
          </a:prstGeom>
        </p:spPr>
      </p:pic>
      <p:sp>
        <p:nvSpPr>
          <p:cNvPr id="6" name="TextBox 5">
            <a:extLst>
              <a:ext uri="{FF2B5EF4-FFF2-40B4-BE49-F238E27FC236}">
                <a16:creationId xmlns:a16="http://schemas.microsoft.com/office/drawing/2014/main" id="{ADEB5FC9-77E4-191F-AC5E-E604C8ADCCDC}"/>
              </a:ext>
            </a:extLst>
          </p:cNvPr>
          <p:cNvSpPr txBox="1"/>
          <p:nvPr/>
        </p:nvSpPr>
        <p:spPr>
          <a:xfrm>
            <a:off x="729048" y="2001796"/>
            <a:ext cx="10046044" cy="2031325"/>
          </a:xfrm>
          <a:prstGeom prst="rect">
            <a:avLst/>
          </a:prstGeom>
          <a:noFill/>
        </p:spPr>
        <p:txBody>
          <a:bodyPr wrap="square">
            <a:spAutoFit/>
          </a:bodyPr>
          <a:lstStyle/>
          <a:p>
            <a:pPr marL="0" marR="0" algn="just">
              <a:spcBef>
                <a:spcPts val="0"/>
              </a:spcBef>
              <a:spcAft>
                <a:spcPts val="0"/>
              </a:spcAft>
            </a:pPr>
            <a:r>
              <a:rPr lang="es-PR" sz="1800" b="1" dirty="0">
                <a:effectLst/>
                <a:latin typeface="Montserrat" panose="00000500000000000000" pitchFamily="50" charset="0"/>
                <a:ea typeface="Calibri" panose="020F0502020204030204" pitchFamily="34" charset="0"/>
                <a:cs typeface="Times New Roman" panose="02020603050405020304" pitchFamily="18" charset="0"/>
              </a:rPr>
              <a:t>Para acceder al material informativo y los instrumentos de evaluación, visite el </a:t>
            </a:r>
            <a:r>
              <a:rPr lang="es-PR" sz="1800" b="1" i="1" dirty="0">
                <a:effectLst/>
                <a:latin typeface="Montserrat" panose="00000500000000000000" pitchFamily="50" charset="0"/>
                <a:ea typeface="Calibri" panose="020F0502020204030204" pitchFamily="34" charset="0"/>
                <a:cs typeface="Times New Roman" panose="02020603050405020304" pitchFamily="18" charset="0"/>
              </a:rPr>
              <a:t>DE digital Académico</a:t>
            </a:r>
            <a:r>
              <a:rPr lang="es-PR" sz="1800" b="1" dirty="0">
                <a:effectLst/>
                <a:latin typeface="Montserrat" panose="00000500000000000000" pitchFamily="50" charset="0"/>
                <a:ea typeface="Calibri" panose="020F0502020204030204" pitchFamily="34" charset="0"/>
                <a:cs typeface="Times New Roman" panose="02020603050405020304" pitchFamily="18" charset="0"/>
              </a:rPr>
              <a:t> en la dirección </a:t>
            </a:r>
            <a:r>
              <a:rPr lang="es-PR" sz="1800" b="1" u="none" strike="noStrike" dirty="0">
                <a:solidFill>
                  <a:srgbClr val="0563C1"/>
                </a:solidFill>
                <a:effectLst/>
                <a:latin typeface="Montserrat" panose="00000500000000000000" pitchFamily="50" charset="0"/>
                <a:ea typeface="Calibri" panose="020F0502020204030204" pitchFamily="34" charset="0"/>
                <a:cs typeface="Times New Roman" panose="02020603050405020304" pitchFamily="18" charset="0"/>
              </a:rPr>
              <a:t>https://dedigital.dde.pr</a:t>
            </a:r>
            <a:r>
              <a:rPr lang="es-PR" sz="1800" b="1" dirty="0">
                <a:effectLst/>
                <a:latin typeface="Montserrat" panose="00000500000000000000" pitchFamily="50" charset="0"/>
                <a:ea typeface="Calibri" panose="020F0502020204030204" pitchFamily="34" charset="0"/>
                <a:cs typeface="Times New Roman" panose="02020603050405020304" pitchFamily="18" charset="0"/>
              </a:rPr>
              <a:t>.  Para situaciones relacionadas con su acceso al Portal del Empleado, escriba un correo electrónico a: </a:t>
            </a:r>
            <a:r>
              <a:rPr lang="es-PR" sz="1800" b="1" dirty="0">
                <a:solidFill>
                  <a:srgbClr val="0563C1"/>
                </a:solidFill>
                <a:effectLst/>
                <a:latin typeface="Montserrat" panose="00000500000000000000" pitchFamily="50" charset="0"/>
                <a:ea typeface="Calibri" panose="020F0502020204030204" pitchFamily="34" charset="0"/>
                <a:cs typeface="Times New Roman" panose="02020603050405020304" pitchFamily="18" charset="0"/>
              </a:rPr>
              <a:t>helpdesk@de.pr.gov</a:t>
            </a:r>
            <a:r>
              <a:rPr lang="es-PR" sz="1800" b="1" dirty="0">
                <a:effectLst/>
                <a:latin typeface="Montserrat" panose="00000500000000000000" pitchFamily="50" charset="0"/>
                <a:ea typeface="Calibri" panose="020F0502020204030204" pitchFamily="34" charset="0"/>
                <a:cs typeface="Times New Roman" panose="02020603050405020304" pitchFamily="18" charset="0"/>
              </a:rPr>
              <a:t>. </a:t>
            </a:r>
            <a:r>
              <a:rPr lang="es-PR" sz="1800" b="1" dirty="0">
                <a:effectLst/>
                <a:latin typeface="Montserrat" panose="00000500000000000000" pitchFamily="50" charset="0"/>
                <a:ea typeface="Calibri" panose="020F0502020204030204" pitchFamily="34" charset="0"/>
                <a:cs typeface="Arial" panose="020B0604020202020204" pitchFamily="34" charset="0"/>
              </a:rPr>
              <a:t>Para información adicional</a:t>
            </a:r>
            <a:r>
              <a:rPr lang="es-ES" sz="1800" b="1" dirty="0">
                <a:effectLst/>
                <a:latin typeface="Montserrat" panose="00000500000000000000" pitchFamily="50" charset="0"/>
                <a:ea typeface="Calibri" panose="020F0502020204030204" pitchFamily="34" charset="0"/>
                <a:cs typeface="Arial" panose="020B0604020202020204" pitchFamily="34" charset="0"/>
              </a:rPr>
              <a:t>, se pueden comunicar </a:t>
            </a:r>
            <a:r>
              <a:rPr lang="es-PR" sz="1800" b="1" dirty="0">
                <a:solidFill>
                  <a:srgbClr val="000000"/>
                </a:solidFill>
                <a:effectLst/>
                <a:latin typeface="Montserrat" panose="00000500000000000000" pitchFamily="50" charset="0"/>
                <a:ea typeface="Calibri" panose="020F0502020204030204" pitchFamily="34" charset="0"/>
                <a:cs typeface="Arial" panose="020B0604020202020204" pitchFamily="34" charset="0"/>
              </a:rPr>
              <a:t>con la</a:t>
            </a:r>
            <a:r>
              <a:rPr lang="es-ES" sz="1800" b="1" dirty="0">
                <a:effectLst/>
                <a:latin typeface="Montserrat" panose="00000500000000000000" pitchFamily="50" charset="0"/>
                <a:ea typeface="Calibri" panose="020F0502020204030204" pitchFamily="34" charset="0"/>
                <a:cs typeface="Arial" panose="020B0604020202020204" pitchFamily="34" charset="0"/>
              </a:rPr>
              <a:t> Dra. Minerva Serpa Fernández, gerente de operaciones de Gerencia Escolar, al correo electrónico: </a:t>
            </a:r>
            <a:r>
              <a:rPr lang="es-ES" sz="1800" b="1" dirty="0">
                <a:solidFill>
                  <a:srgbClr val="2F5496"/>
                </a:solidFill>
                <a:effectLst/>
                <a:latin typeface="Montserrat" panose="00000500000000000000" pitchFamily="50" charset="0"/>
                <a:ea typeface="Calibri" panose="020F0502020204030204" pitchFamily="34" charset="0"/>
                <a:cs typeface="Arial" panose="020B0604020202020204" pitchFamily="34" charset="0"/>
              </a:rPr>
              <a:t>serpafm@de.pr.gov</a:t>
            </a:r>
            <a:r>
              <a:rPr lang="es-ES" sz="1800" b="1" dirty="0">
                <a:solidFill>
                  <a:srgbClr val="000000"/>
                </a:solidFill>
                <a:effectLst/>
                <a:latin typeface="Montserrat" panose="00000500000000000000" pitchFamily="50" charset="0"/>
                <a:ea typeface="Calibri" panose="020F0502020204030204" pitchFamily="34" charset="0"/>
                <a:cs typeface="Arial" panose="020B0604020202020204" pitchFamily="34" charset="0"/>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9051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pic>
        <p:nvPicPr>
          <p:cNvPr id="4" name="Picture 3">
            <a:extLst>
              <a:ext uri="{FF2B5EF4-FFF2-40B4-BE49-F238E27FC236}">
                <a16:creationId xmlns:a16="http://schemas.microsoft.com/office/drawing/2014/main" id="{7C36F318-B8B1-A5B7-1FCD-4DEC5662BE94}"/>
              </a:ext>
            </a:extLst>
          </p:cNvPr>
          <p:cNvPicPr>
            <a:picLocks noChangeAspect="1"/>
          </p:cNvPicPr>
          <p:nvPr/>
        </p:nvPicPr>
        <p:blipFill>
          <a:blip r:embed="rId5"/>
          <a:stretch>
            <a:fillRect/>
          </a:stretch>
        </p:blipFill>
        <p:spPr>
          <a:xfrm>
            <a:off x="2203765" y="128940"/>
            <a:ext cx="6663506" cy="902286"/>
          </a:xfrm>
          <a:prstGeom prst="rect">
            <a:avLst/>
          </a:prstGeom>
        </p:spPr>
      </p:pic>
      <p:pic>
        <p:nvPicPr>
          <p:cNvPr id="8" name="Picture 7">
            <a:extLst>
              <a:ext uri="{FF2B5EF4-FFF2-40B4-BE49-F238E27FC236}">
                <a16:creationId xmlns:a16="http://schemas.microsoft.com/office/drawing/2014/main" id="{3D684304-FD61-73EC-D9EA-29EC3ABD44C0}"/>
              </a:ext>
            </a:extLst>
          </p:cNvPr>
          <p:cNvPicPr>
            <a:picLocks noChangeAspect="1"/>
          </p:cNvPicPr>
          <p:nvPr/>
        </p:nvPicPr>
        <p:blipFill>
          <a:blip r:embed="rId6"/>
          <a:stretch>
            <a:fillRect/>
          </a:stretch>
        </p:blipFill>
        <p:spPr>
          <a:xfrm>
            <a:off x="575352" y="1300159"/>
            <a:ext cx="10221953" cy="5428901"/>
          </a:xfrm>
          <a:prstGeom prst="rect">
            <a:avLst/>
          </a:prstGeom>
        </p:spPr>
      </p:pic>
      <p:sp>
        <p:nvSpPr>
          <p:cNvPr id="9" name="Rectangle 8">
            <a:extLst>
              <a:ext uri="{FF2B5EF4-FFF2-40B4-BE49-F238E27FC236}">
                <a16:creationId xmlns:a16="http://schemas.microsoft.com/office/drawing/2014/main" id="{2DA8FFCE-0987-DB12-3260-114DD4FFC2C5}"/>
              </a:ext>
            </a:extLst>
          </p:cNvPr>
          <p:cNvSpPr/>
          <p:nvPr/>
        </p:nvSpPr>
        <p:spPr>
          <a:xfrm>
            <a:off x="467474" y="776939"/>
            <a:ext cx="3408625"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Personal </a:t>
            </a:r>
            <a:r>
              <a:rPr lang="en-US" sz="2800" b="0" cap="none" spc="0" dirty="0" err="1">
                <a:ln w="0"/>
                <a:solidFill>
                  <a:schemeClr val="tx1"/>
                </a:solidFill>
                <a:effectLst>
                  <a:outerShdw blurRad="38100" dist="19050" dir="2700000" algn="tl" rotWithShape="0">
                    <a:schemeClr val="dk1">
                      <a:alpha val="40000"/>
                    </a:schemeClr>
                  </a:outerShdw>
                </a:effectLst>
              </a:rPr>
              <a:t>permanente</a:t>
            </a:r>
            <a:r>
              <a:rPr lang="en-US" sz="2800" b="0" cap="none" spc="0" dirty="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9205466E-A1E4-3EC7-9B06-24CD0DB3DA4E}"/>
              </a:ext>
            </a:extLst>
          </p:cNvPr>
          <p:cNvSpPr/>
          <p:nvPr/>
        </p:nvSpPr>
        <p:spPr>
          <a:xfrm>
            <a:off x="5233645" y="3821987"/>
            <a:ext cx="3211713" cy="791110"/>
          </a:xfrm>
          <a:prstGeom prst="rect">
            <a:avLst/>
          </a:prstGeom>
          <a:no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sz="1400" b="1" dirty="0">
                <a:solidFill>
                  <a:schemeClr val="tx1"/>
                </a:solidFill>
              </a:rPr>
              <a:t>Debido a la situación de los sismos y la pandemia se aplicará el ciclo de evaluación en el año escolar 2022-2023</a:t>
            </a:r>
          </a:p>
        </p:txBody>
      </p:sp>
    </p:spTree>
    <p:custDataLst>
      <p:tags r:id="rId1"/>
    </p:custDataLst>
    <p:extLst>
      <p:ext uri="{BB962C8B-B14F-4D97-AF65-F5344CB8AC3E}">
        <p14:creationId xmlns:p14="http://schemas.microsoft.com/office/powerpoint/2010/main" val="379080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0"/>
            <a:ext cx="12305654" cy="6921930"/>
          </a:xfrm>
          <a:prstGeom prst="rect">
            <a:avLst/>
          </a:prstGeom>
        </p:spPr>
      </p:pic>
      <p:sp>
        <p:nvSpPr>
          <p:cNvPr id="10" name="Rectangle 9">
            <a:extLst>
              <a:ext uri="{FF2B5EF4-FFF2-40B4-BE49-F238E27FC236}">
                <a16:creationId xmlns:a16="http://schemas.microsoft.com/office/drawing/2014/main" id="{8FF68813-CEC0-85B4-E21A-32F39245B7E0}"/>
              </a:ext>
            </a:extLst>
          </p:cNvPr>
          <p:cNvSpPr/>
          <p:nvPr/>
        </p:nvSpPr>
        <p:spPr>
          <a:xfrm>
            <a:off x="494686" y="319582"/>
            <a:ext cx="9074664" cy="830997"/>
          </a:xfrm>
          <a:prstGeom prst="rect">
            <a:avLst/>
          </a:prstGeom>
          <a:noFill/>
        </p:spPr>
        <p:txBody>
          <a:bodyPr wrap="none" lIns="91440" tIns="45720" rIns="91440" bIns="45720">
            <a:spAutoFit/>
          </a:bodyPr>
          <a:lstStyle/>
          <a:p>
            <a:pPr algn="ctr"/>
            <a:r>
              <a:rPr lang="en-US" sz="2400" b="1" dirty="0">
                <a:ln w="0"/>
                <a:solidFill>
                  <a:schemeClr val="accent1"/>
                </a:solidFill>
                <a:effectLst>
                  <a:outerShdw blurRad="38100" dist="25400" dir="5400000" algn="ctr" rotWithShape="0">
                    <a:srgbClr val="6E747A">
                      <a:alpha val="43000"/>
                    </a:srgbClr>
                  </a:outerShdw>
                </a:effectLst>
                <a:latin typeface="Hammersmith One"/>
              </a:rPr>
              <a:t>PERSONAL DOCENTE Y DOCENTE ADMINITRATIVO</a:t>
            </a:r>
          </a:p>
          <a:p>
            <a:pPr algn="ctr"/>
            <a:r>
              <a:rPr lang="en-US" sz="2400" b="1" dirty="0">
                <a:ln w="0"/>
                <a:solidFill>
                  <a:schemeClr val="accent1"/>
                </a:solidFill>
                <a:effectLst>
                  <a:outerShdw blurRad="38100" dist="25400" dir="5400000" algn="ctr" rotWithShape="0">
                    <a:srgbClr val="6E747A">
                      <a:alpha val="43000"/>
                    </a:srgbClr>
                  </a:outerShdw>
                </a:effectLst>
                <a:latin typeface="Hammersmith One"/>
              </a:rPr>
              <a:t>PROBATORIO Y TRANSITORIO (ELEGIBLE O PROVISIONAL)</a:t>
            </a:r>
            <a:endParaRPr lang="en-US" sz="2400" b="1" cap="none" spc="0" dirty="0">
              <a:ln w="0"/>
              <a:solidFill>
                <a:schemeClr val="accent1"/>
              </a:solidFill>
              <a:effectLst>
                <a:outerShdw blurRad="38100" dist="25400" dir="5400000" algn="ctr" rotWithShape="0">
                  <a:srgbClr val="6E747A">
                    <a:alpha val="43000"/>
                  </a:srgbClr>
                </a:outerShdw>
              </a:effectLst>
              <a:latin typeface="Hammersmith One"/>
            </a:endParaRPr>
          </a:p>
        </p:txBody>
      </p:sp>
      <p:sp>
        <p:nvSpPr>
          <p:cNvPr id="11" name="Rectangle 10">
            <a:extLst>
              <a:ext uri="{FF2B5EF4-FFF2-40B4-BE49-F238E27FC236}">
                <a16:creationId xmlns:a16="http://schemas.microsoft.com/office/drawing/2014/main" id="{0DC11C2E-FC12-04D8-D11B-4C59C6DE416C}"/>
              </a:ext>
            </a:extLst>
          </p:cNvPr>
          <p:cNvSpPr/>
          <p:nvPr/>
        </p:nvSpPr>
        <p:spPr>
          <a:xfrm>
            <a:off x="384057" y="1483074"/>
            <a:ext cx="9567517" cy="1631216"/>
          </a:xfrm>
          <a:prstGeom prst="rect">
            <a:avLst/>
          </a:prstGeom>
          <a:ln w="38100">
            <a:solidFill>
              <a:srgbClr val="C00000"/>
            </a:solidFill>
          </a:ln>
        </p:spPr>
        <p:txBody>
          <a:bodyPr wrap="square">
            <a:spAutoFit/>
          </a:bodyPr>
          <a:lstStyle/>
          <a:p>
            <a:pPr lvl="0" algn="just"/>
            <a:r>
              <a:rPr lang="es-PR" sz="2000" dirty="0">
                <a:latin typeface="Hammersmith One" panose="020B0604020202020204"/>
                <a:cs typeface="Calibri" panose="020F0502020204030204" pitchFamily="34" charset="0"/>
              </a:rPr>
              <a:t>El personal docente y docente administrativo con estatus probatorio y transitorio será evaluado con el ciclo completo de visitas anualmente. Dicho personal completará quince (15) horas o más de desarrollo profesional al año en áreas a actualizar o fortalecer en función del aprovechamiento académico de los estudiantes.</a:t>
            </a:r>
          </a:p>
        </p:txBody>
      </p:sp>
      <p:grpSp>
        <p:nvGrpSpPr>
          <p:cNvPr id="12" name="Group 7">
            <a:extLst>
              <a:ext uri="{FF2B5EF4-FFF2-40B4-BE49-F238E27FC236}">
                <a16:creationId xmlns:a16="http://schemas.microsoft.com/office/drawing/2014/main" id="{A8D191AA-BB08-B385-6561-6406159B051E}"/>
              </a:ext>
            </a:extLst>
          </p:cNvPr>
          <p:cNvGrpSpPr>
            <a:grpSpLocks/>
          </p:cNvGrpSpPr>
          <p:nvPr/>
        </p:nvGrpSpPr>
        <p:grpSpPr bwMode="auto">
          <a:xfrm>
            <a:off x="9762612" y="1118278"/>
            <a:ext cx="392113" cy="434975"/>
            <a:chOff x="2302" y="1120"/>
            <a:chExt cx="191" cy="212"/>
          </a:xfrm>
        </p:grpSpPr>
        <p:sp>
          <p:nvSpPr>
            <p:cNvPr id="13" name="Freeform 8">
              <a:extLst>
                <a:ext uri="{FF2B5EF4-FFF2-40B4-BE49-F238E27FC236}">
                  <a16:creationId xmlns:a16="http://schemas.microsoft.com/office/drawing/2014/main" id="{F5DC2E38-CA08-A16E-1A01-3F0ECCD4E3F9}"/>
                </a:ext>
              </a:extLst>
            </p:cNvPr>
            <p:cNvSpPr>
              <a:spLocks/>
            </p:cNvSpPr>
            <p:nvPr/>
          </p:nvSpPr>
          <p:spPr bwMode="auto">
            <a:xfrm>
              <a:off x="2302" y="117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chemeClr val="bg2">
                    <a:gamma/>
                    <a:tint val="60392"/>
                    <a:invGamma/>
                  </a:schemeClr>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14" name="Oval 9">
              <a:extLst>
                <a:ext uri="{FF2B5EF4-FFF2-40B4-BE49-F238E27FC236}">
                  <a16:creationId xmlns:a16="http://schemas.microsoft.com/office/drawing/2014/main" id="{0FF32C73-A7B1-72A9-B125-2D8CD1F4B42C}"/>
                </a:ext>
              </a:extLst>
            </p:cNvPr>
            <p:cNvSpPr>
              <a:spLocks noChangeArrowheads="1"/>
            </p:cNvSpPr>
            <p:nvPr/>
          </p:nvSpPr>
          <p:spPr bwMode="auto">
            <a:xfrm>
              <a:off x="2352" y="1120"/>
              <a:ext cx="141" cy="141"/>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p:spPr>
          <p:txBody>
            <a:bodyPr/>
            <a:lstStyle/>
            <a:p>
              <a:pPr>
                <a:defRPr/>
              </a:pPr>
              <a:endParaRPr lang="en-US">
                <a:latin typeface="Arial" charset="0"/>
              </a:endParaRPr>
            </a:p>
          </p:txBody>
        </p:sp>
      </p:grpSp>
      <p:sp>
        <p:nvSpPr>
          <p:cNvPr id="15" name="Rectangle 14">
            <a:extLst>
              <a:ext uri="{FF2B5EF4-FFF2-40B4-BE49-F238E27FC236}">
                <a16:creationId xmlns:a16="http://schemas.microsoft.com/office/drawing/2014/main" id="{B201B597-B243-A75D-0DE7-790D1CE3216C}"/>
              </a:ext>
            </a:extLst>
          </p:cNvPr>
          <p:cNvSpPr/>
          <p:nvPr/>
        </p:nvSpPr>
        <p:spPr>
          <a:xfrm>
            <a:off x="384056" y="3220745"/>
            <a:ext cx="9567517" cy="1323439"/>
          </a:xfrm>
          <a:prstGeom prst="rect">
            <a:avLst/>
          </a:prstGeom>
          <a:ln w="38100">
            <a:solidFill>
              <a:schemeClr val="accent5">
                <a:lumMod val="50000"/>
              </a:schemeClr>
            </a:solidFill>
          </a:ln>
        </p:spPr>
        <p:txBody>
          <a:bodyPr wrap="square">
            <a:spAutoFit/>
          </a:bodyPr>
          <a:lstStyle/>
          <a:p>
            <a:pPr lvl="0" algn="just"/>
            <a:r>
              <a:rPr lang="es-PR" sz="2000" dirty="0">
                <a:latin typeface="Hammersmith One"/>
                <a:cs typeface="Calibri" panose="020F0502020204030204" pitchFamily="34" charset="0"/>
              </a:rPr>
              <a:t>El personal docente y docente administrativo será evaluado independientemente del tiempo que lleve en el puesto, según la frecuencia de las evaluaciones establecidas a base del nivel de ejecución obtenido en el primer año de implementación (2018-2019).</a:t>
            </a:r>
          </a:p>
        </p:txBody>
      </p:sp>
      <p:sp>
        <p:nvSpPr>
          <p:cNvPr id="16" name="Rectangle 15">
            <a:extLst>
              <a:ext uri="{FF2B5EF4-FFF2-40B4-BE49-F238E27FC236}">
                <a16:creationId xmlns:a16="http://schemas.microsoft.com/office/drawing/2014/main" id="{1176C58B-FCD7-6E35-9FA3-4064C450B1B5}"/>
              </a:ext>
            </a:extLst>
          </p:cNvPr>
          <p:cNvSpPr/>
          <p:nvPr/>
        </p:nvSpPr>
        <p:spPr>
          <a:xfrm>
            <a:off x="384056" y="4654978"/>
            <a:ext cx="9484530" cy="1323439"/>
          </a:xfrm>
          <a:prstGeom prst="rect">
            <a:avLst/>
          </a:prstGeom>
          <a:ln w="38100">
            <a:solidFill>
              <a:srgbClr val="0070C0"/>
            </a:solidFill>
          </a:ln>
        </p:spPr>
        <p:txBody>
          <a:bodyPr wrap="square">
            <a:spAutoFit/>
          </a:bodyPr>
          <a:lstStyle/>
          <a:p>
            <a:pPr lvl="0" algn="just"/>
            <a:r>
              <a:rPr lang="es-PR" sz="2000" dirty="0">
                <a:latin typeface="Hammersmith One"/>
                <a:cs typeface="Calibri" panose="020F0502020204030204" pitchFamily="34" charset="0"/>
              </a:rPr>
              <a:t>El personal docente y docente administrativo que no fue evaluado (evaluaciones formativas y sumativa) durante el año inicial de implementación será evaluado con el ciclo completo de visitas durante el año escolar 2022-2023.</a:t>
            </a:r>
            <a:endParaRPr lang="es-PR" dirty="0">
              <a:latin typeface="Hammersmith One"/>
              <a:cs typeface="Calibri" panose="020F0502020204030204" pitchFamily="34" charset="0"/>
            </a:endParaRPr>
          </a:p>
        </p:txBody>
      </p:sp>
      <p:grpSp>
        <p:nvGrpSpPr>
          <p:cNvPr id="17" name="Group 7">
            <a:extLst>
              <a:ext uri="{FF2B5EF4-FFF2-40B4-BE49-F238E27FC236}">
                <a16:creationId xmlns:a16="http://schemas.microsoft.com/office/drawing/2014/main" id="{33F26F6C-3C85-3381-DDFF-C2509D5EB26B}"/>
              </a:ext>
            </a:extLst>
          </p:cNvPr>
          <p:cNvGrpSpPr>
            <a:grpSpLocks/>
          </p:cNvGrpSpPr>
          <p:nvPr/>
        </p:nvGrpSpPr>
        <p:grpSpPr bwMode="auto">
          <a:xfrm>
            <a:off x="9762612" y="2892463"/>
            <a:ext cx="392113" cy="434975"/>
            <a:chOff x="2302" y="1120"/>
            <a:chExt cx="191" cy="212"/>
          </a:xfrm>
        </p:grpSpPr>
        <p:sp>
          <p:nvSpPr>
            <p:cNvPr id="18" name="Freeform 8">
              <a:extLst>
                <a:ext uri="{FF2B5EF4-FFF2-40B4-BE49-F238E27FC236}">
                  <a16:creationId xmlns:a16="http://schemas.microsoft.com/office/drawing/2014/main" id="{523DC38A-EDB8-CBFB-8774-EE66EA76802A}"/>
                </a:ext>
              </a:extLst>
            </p:cNvPr>
            <p:cNvSpPr>
              <a:spLocks/>
            </p:cNvSpPr>
            <p:nvPr/>
          </p:nvSpPr>
          <p:spPr bwMode="auto">
            <a:xfrm>
              <a:off x="2302" y="117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chemeClr val="bg2">
                    <a:gamma/>
                    <a:tint val="60392"/>
                    <a:invGamma/>
                  </a:schemeClr>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19" name="Oval 9">
              <a:extLst>
                <a:ext uri="{FF2B5EF4-FFF2-40B4-BE49-F238E27FC236}">
                  <a16:creationId xmlns:a16="http://schemas.microsoft.com/office/drawing/2014/main" id="{714DAE94-B59C-55EE-2C1A-FB45A53ABE4E}"/>
                </a:ext>
              </a:extLst>
            </p:cNvPr>
            <p:cNvSpPr>
              <a:spLocks noChangeArrowheads="1"/>
            </p:cNvSpPr>
            <p:nvPr/>
          </p:nvSpPr>
          <p:spPr bwMode="auto">
            <a:xfrm>
              <a:off x="2352" y="1120"/>
              <a:ext cx="141" cy="141"/>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p:spPr>
          <p:txBody>
            <a:bodyPr/>
            <a:lstStyle/>
            <a:p>
              <a:pPr>
                <a:defRPr/>
              </a:pPr>
              <a:endParaRPr lang="en-US">
                <a:latin typeface="Arial" charset="0"/>
              </a:endParaRPr>
            </a:p>
          </p:txBody>
        </p:sp>
      </p:grpSp>
      <p:grpSp>
        <p:nvGrpSpPr>
          <p:cNvPr id="20" name="Group 7">
            <a:extLst>
              <a:ext uri="{FF2B5EF4-FFF2-40B4-BE49-F238E27FC236}">
                <a16:creationId xmlns:a16="http://schemas.microsoft.com/office/drawing/2014/main" id="{7E3E0A2A-3AF2-5F30-7B44-DC5F5CF246F9}"/>
              </a:ext>
            </a:extLst>
          </p:cNvPr>
          <p:cNvGrpSpPr>
            <a:grpSpLocks/>
          </p:cNvGrpSpPr>
          <p:nvPr/>
        </p:nvGrpSpPr>
        <p:grpSpPr bwMode="auto">
          <a:xfrm>
            <a:off x="9793653" y="4365679"/>
            <a:ext cx="392113" cy="434975"/>
            <a:chOff x="2302" y="1120"/>
            <a:chExt cx="191" cy="212"/>
          </a:xfrm>
        </p:grpSpPr>
        <p:sp>
          <p:nvSpPr>
            <p:cNvPr id="21" name="Freeform 8">
              <a:extLst>
                <a:ext uri="{FF2B5EF4-FFF2-40B4-BE49-F238E27FC236}">
                  <a16:creationId xmlns:a16="http://schemas.microsoft.com/office/drawing/2014/main" id="{F57D95D9-2B60-C006-B181-45E9B8998DF4}"/>
                </a:ext>
              </a:extLst>
            </p:cNvPr>
            <p:cNvSpPr>
              <a:spLocks/>
            </p:cNvSpPr>
            <p:nvPr/>
          </p:nvSpPr>
          <p:spPr bwMode="auto">
            <a:xfrm>
              <a:off x="2302" y="117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chemeClr val="bg2">
                    <a:gamma/>
                    <a:tint val="60392"/>
                    <a:invGamma/>
                  </a:schemeClr>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22" name="Oval 9">
              <a:extLst>
                <a:ext uri="{FF2B5EF4-FFF2-40B4-BE49-F238E27FC236}">
                  <a16:creationId xmlns:a16="http://schemas.microsoft.com/office/drawing/2014/main" id="{66B497F6-1C67-46AF-2B60-26E093AB5C81}"/>
                </a:ext>
              </a:extLst>
            </p:cNvPr>
            <p:cNvSpPr>
              <a:spLocks noChangeArrowheads="1"/>
            </p:cNvSpPr>
            <p:nvPr/>
          </p:nvSpPr>
          <p:spPr bwMode="auto">
            <a:xfrm>
              <a:off x="2352" y="1120"/>
              <a:ext cx="141" cy="141"/>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p:spPr>
          <p:txBody>
            <a:bodyPr/>
            <a:lstStyle/>
            <a:p>
              <a:pPr>
                <a:defRPr/>
              </a:pPr>
              <a:endParaRPr lang="en-US">
                <a:latin typeface="Arial" charset="0"/>
              </a:endParaRPr>
            </a:p>
          </p:txBody>
        </p:sp>
      </p:grpSp>
    </p:spTree>
    <p:custDataLst>
      <p:tags r:id="rId1"/>
    </p:custDataLst>
    <p:extLst>
      <p:ext uri="{BB962C8B-B14F-4D97-AF65-F5344CB8AC3E}">
        <p14:creationId xmlns:p14="http://schemas.microsoft.com/office/powerpoint/2010/main" val="158572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custDataLst>
              <p:tags r:id="rId2"/>
            </p:custDataLst>
          </p:nvPr>
        </p:nvPicPr>
        <p:blipFill>
          <a:blip r:embed="rId4"/>
          <a:stretch>
            <a:fillRect/>
          </a:stretch>
        </p:blipFill>
        <p:spPr>
          <a:xfrm>
            <a:off x="0" y="19297"/>
            <a:ext cx="12305654" cy="6921930"/>
          </a:xfrm>
          <a:prstGeom prst="rect">
            <a:avLst/>
          </a:prstGeom>
        </p:spPr>
      </p:pic>
      <p:sp>
        <p:nvSpPr>
          <p:cNvPr id="10" name="Rectangle 9">
            <a:extLst>
              <a:ext uri="{FF2B5EF4-FFF2-40B4-BE49-F238E27FC236}">
                <a16:creationId xmlns:a16="http://schemas.microsoft.com/office/drawing/2014/main" id="{8FF68813-CEC0-85B4-E21A-32F39245B7E0}"/>
              </a:ext>
            </a:extLst>
          </p:cNvPr>
          <p:cNvSpPr/>
          <p:nvPr/>
        </p:nvSpPr>
        <p:spPr>
          <a:xfrm>
            <a:off x="3337490" y="319582"/>
            <a:ext cx="3389069" cy="461665"/>
          </a:xfrm>
          <a:prstGeom prst="rect">
            <a:avLst/>
          </a:prstGeom>
          <a:noFill/>
        </p:spPr>
        <p:txBody>
          <a:bodyPr wrap="none" lIns="91440" tIns="45720" rIns="91440" bIns="45720">
            <a:spAutoFit/>
          </a:bodyPr>
          <a:lstStyle/>
          <a:p>
            <a:pPr algn="ctr"/>
            <a:r>
              <a:rPr lang="en-US" sz="2400" b="1" cap="none" spc="0" dirty="0">
                <a:ln w="0"/>
                <a:solidFill>
                  <a:schemeClr val="accent1"/>
                </a:solidFill>
                <a:effectLst>
                  <a:outerShdw blurRad="38100" dist="25400" dir="5400000" algn="ctr" rotWithShape="0">
                    <a:srgbClr val="6E747A">
                      <a:alpha val="43000"/>
                    </a:srgbClr>
                  </a:outerShdw>
                </a:effectLst>
                <a:latin typeface="Hammersmith One"/>
              </a:rPr>
              <a:t>NIVELES DE EJECUCIÓN</a:t>
            </a:r>
          </a:p>
        </p:txBody>
      </p:sp>
      <p:sp>
        <p:nvSpPr>
          <p:cNvPr id="11" name="Rectangle 10">
            <a:extLst>
              <a:ext uri="{FF2B5EF4-FFF2-40B4-BE49-F238E27FC236}">
                <a16:creationId xmlns:a16="http://schemas.microsoft.com/office/drawing/2014/main" id="{0DC11C2E-FC12-04D8-D11B-4C59C6DE416C}"/>
              </a:ext>
            </a:extLst>
          </p:cNvPr>
          <p:cNvSpPr/>
          <p:nvPr/>
        </p:nvSpPr>
        <p:spPr>
          <a:xfrm>
            <a:off x="339048" y="1239516"/>
            <a:ext cx="1469204" cy="400110"/>
          </a:xfrm>
          <a:prstGeom prst="rect">
            <a:avLst/>
          </a:prstGeom>
          <a:ln w="38100">
            <a:solidFill>
              <a:srgbClr val="F7563B"/>
            </a:solidFill>
          </a:ln>
        </p:spPr>
        <p:txBody>
          <a:bodyPr wrap="square">
            <a:spAutoFit/>
          </a:bodyPr>
          <a:lstStyle/>
          <a:p>
            <a:pPr lvl="0" algn="just"/>
            <a:r>
              <a:rPr lang="es-PR" sz="2000" dirty="0">
                <a:latin typeface="Hammersmith One" panose="020B0604020202020204"/>
                <a:cs typeface="Calibri" panose="020F0502020204030204" pitchFamily="34" charset="0"/>
              </a:rPr>
              <a:t>Ejemplar</a:t>
            </a:r>
          </a:p>
        </p:txBody>
      </p:sp>
      <p:grpSp>
        <p:nvGrpSpPr>
          <p:cNvPr id="12" name="Group 7">
            <a:extLst>
              <a:ext uri="{FF2B5EF4-FFF2-40B4-BE49-F238E27FC236}">
                <a16:creationId xmlns:a16="http://schemas.microsoft.com/office/drawing/2014/main" id="{A8D191AA-BB08-B385-6561-6406159B051E}"/>
              </a:ext>
            </a:extLst>
          </p:cNvPr>
          <p:cNvGrpSpPr>
            <a:grpSpLocks/>
          </p:cNvGrpSpPr>
          <p:nvPr/>
        </p:nvGrpSpPr>
        <p:grpSpPr bwMode="auto">
          <a:xfrm>
            <a:off x="1204032" y="804541"/>
            <a:ext cx="392113" cy="434975"/>
            <a:chOff x="2302" y="1120"/>
            <a:chExt cx="191" cy="212"/>
          </a:xfrm>
        </p:grpSpPr>
        <p:sp>
          <p:nvSpPr>
            <p:cNvPr id="13" name="Freeform 8">
              <a:extLst>
                <a:ext uri="{FF2B5EF4-FFF2-40B4-BE49-F238E27FC236}">
                  <a16:creationId xmlns:a16="http://schemas.microsoft.com/office/drawing/2014/main" id="{F5DC2E38-CA08-A16E-1A01-3F0ECCD4E3F9}"/>
                </a:ext>
              </a:extLst>
            </p:cNvPr>
            <p:cNvSpPr>
              <a:spLocks/>
            </p:cNvSpPr>
            <p:nvPr/>
          </p:nvSpPr>
          <p:spPr bwMode="auto">
            <a:xfrm>
              <a:off x="2302" y="117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chemeClr val="bg2">
                    <a:gamma/>
                    <a:tint val="60392"/>
                    <a:invGamma/>
                  </a:schemeClr>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14" name="Oval 9">
              <a:extLst>
                <a:ext uri="{FF2B5EF4-FFF2-40B4-BE49-F238E27FC236}">
                  <a16:creationId xmlns:a16="http://schemas.microsoft.com/office/drawing/2014/main" id="{0FF32C73-A7B1-72A9-B125-2D8CD1F4B42C}"/>
                </a:ext>
              </a:extLst>
            </p:cNvPr>
            <p:cNvSpPr>
              <a:spLocks noChangeArrowheads="1"/>
            </p:cNvSpPr>
            <p:nvPr/>
          </p:nvSpPr>
          <p:spPr bwMode="auto">
            <a:xfrm>
              <a:off x="2352" y="1120"/>
              <a:ext cx="141" cy="141"/>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p:spPr>
          <p:txBody>
            <a:bodyPr/>
            <a:lstStyle/>
            <a:p>
              <a:pPr>
                <a:defRPr/>
              </a:pPr>
              <a:endParaRPr lang="en-US">
                <a:latin typeface="Arial" charset="0"/>
              </a:endParaRPr>
            </a:p>
          </p:txBody>
        </p:sp>
      </p:grpSp>
      <p:grpSp>
        <p:nvGrpSpPr>
          <p:cNvPr id="20" name="Group 7">
            <a:extLst>
              <a:ext uri="{FF2B5EF4-FFF2-40B4-BE49-F238E27FC236}">
                <a16:creationId xmlns:a16="http://schemas.microsoft.com/office/drawing/2014/main" id="{7E3E0A2A-3AF2-5F30-7B44-DC5F5CF246F9}"/>
              </a:ext>
            </a:extLst>
          </p:cNvPr>
          <p:cNvGrpSpPr>
            <a:grpSpLocks/>
          </p:cNvGrpSpPr>
          <p:nvPr/>
        </p:nvGrpSpPr>
        <p:grpSpPr bwMode="auto">
          <a:xfrm>
            <a:off x="1007975" y="3591385"/>
            <a:ext cx="392113" cy="434975"/>
            <a:chOff x="2302" y="1120"/>
            <a:chExt cx="191" cy="212"/>
          </a:xfrm>
        </p:grpSpPr>
        <p:sp>
          <p:nvSpPr>
            <p:cNvPr id="21" name="Freeform 8">
              <a:extLst>
                <a:ext uri="{FF2B5EF4-FFF2-40B4-BE49-F238E27FC236}">
                  <a16:creationId xmlns:a16="http://schemas.microsoft.com/office/drawing/2014/main" id="{F57D95D9-2B60-C006-B181-45E9B8998DF4}"/>
                </a:ext>
              </a:extLst>
            </p:cNvPr>
            <p:cNvSpPr>
              <a:spLocks/>
            </p:cNvSpPr>
            <p:nvPr/>
          </p:nvSpPr>
          <p:spPr bwMode="auto">
            <a:xfrm>
              <a:off x="2302" y="117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chemeClr val="bg2">
                    <a:gamma/>
                    <a:tint val="60392"/>
                    <a:invGamma/>
                  </a:schemeClr>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22" name="Oval 9">
              <a:extLst>
                <a:ext uri="{FF2B5EF4-FFF2-40B4-BE49-F238E27FC236}">
                  <a16:creationId xmlns:a16="http://schemas.microsoft.com/office/drawing/2014/main" id="{66B497F6-1C67-46AF-2B60-26E093AB5C81}"/>
                </a:ext>
              </a:extLst>
            </p:cNvPr>
            <p:cNvSpPr>
              <a:spLocks noChangeArrowheads="1"/>
            </p:cNvSpPr>
            <p:nvPr/>
          </p:nvSpPr>
          <p:spPr bwMode="auto">
            <a:xfrm>
              <a:off x="2352" y="1120"/>
              <a:ext cx="141" cy="141"/>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p:spPr>
          <p:txBody>
            <a:bodyPr/>
            <a:lstStyle/>
            <a:p>
              <a:pPr>
                <a:defRPr/>
              </a:pPr>
              <a:endParaRPr lang="en-US">
                <a:latin typeface="Arial" charset="0"/>
              </a:endParaRPr>
            </a:p>
          </p:txBody>
        </p:sp>
      </p:grpSp>
      <p:sp>
        <p:nvSpPr>
          <p:cNvPr id="5" name="TextBox 4">
            <a:extLst>
              <a:ext uri="{FF2B5EF4-FFF2-40B4-BE49-F238E27FC236}">
                <a16:creationId xmlns:a16="http://schemas.microsoft.com/office/drawing/2014/main" id="{4211C5BF-F389-545D-EF3E-090B8CF585F6}"/>
              </a:ext>
            </a:extLst>
          </p:cNvPr>
          <p:cNvSpPr txBox="1"/>
          <p:nvPr/>
        </p:nvSpPr>
        <p:spPr>
          <a:xfrm>
            <a:off x="1808251" y="1239516"/>
            <a:ext cx="7972746" cy="2308324"/>
          </a:xfrm>
          <a:prstGeom prst="rect">
            <a:avLst/>
          </a:prstGeom>
          <a:noFill/>
          <a:ln w="38100">
            <a:solidFill>
              <a:srgbClr val="F7563B"/>
            </a:solidFill>
          </a:ln>
        </p:spPr>
        <p:txBody>
          <a:bodyPr wrap="square">
            <a:spAutoFit/>
          </a:bodyPr>
          <a:lstStyle/>
          <a:p>
            <a:pPr algn="just"/>
            <a:r>
              <a:rPr lang="es-ES" sz="1800" b="0" i="0" u="none" strike="noStrike" baseline="0" dirty="0">
                <a:solidFill>
                  <a:srgbClr val="000000"/>
                </a:solidFill>
                <a:latin typeface="Arial" panose="020B0604020202020204" pitchFamily="34" charset="0"/>
              </a:rPr>
              <a:t>Será clasificado en este nivel de ejecución, todo el personal docente que </a:t>
            </a:r>
            <a:r>
              <a:rPr lang="es-ES" sz="1800" b="1" i="0" u="none" strike="noStrike" baseline="0" dirty="0">
                <a:solidFill>
                  <a:srgbClr val="000000"/>
                </a:solidFill>
                <a:latin typeface="Arial" panose="020B0604020202020204" pitchFamily="34" charset="0"/>
              </a:rPr>
              <a:t>obtenga en su evaluación final entre 100 y 90 por ciento</a:t>
            </a:r>
            <a:r>
              <a:rPr lang="es-ES" sz="1800" b="0" i="0" u="none" strike="noStrike" baseline="0" dirty="0">
                <a:solidFill>
                  <a:srgbClr val="000000"/>
                </a:solidFill>
                <a:latin typeface="Arial" panose="020B0604020202020204" pitchFamily="34" charset="0"/>
              </a:rPr>
              <a:t>, ya que demuestra dominio óptimo del manejo efectivo de prácticas y comportamientos educativos. Este personal docente excede lo que se espera de su desempeño. Además, tiene la capacidad de influenciar positivamente a los demás, es un miembro activo dentro del equipo de trabajo y cuyos esfuerzos van dirigidos a conseguir la excelencia académica. 	</a:t>
            </a:r>
          </a:p>
        </p:txBody>
      </p:sp>
      <p:sp>
        <p:nvSpPr>
          <p:cNvPr id="6" name="Rectangle 5">
            <a:extLst>
              <a:ext uri="{FF2B5EF4-FFF2-40B4-BE49-F238E27FC236}">
                <a16:creationId xmlns:a16="http://schemas.microsoft.com/office/drawing/2014/main" id="{12BD38C7-9B06-0925-74AE-BBA5A7A1B2A6}"/>
              </a:ext>
            </a:extLst>
          </p:cNvPr>
          <p:cNvSpPr/>
          <p:nvPr/>
        </p:nvSpPr>
        <p:spPr>
          <a:xfrm>
            <a:off x="339047" y="4026360"/>
            <a:ext cx="1469204" cy="338554"/>
          </a:xfrm>
          <a:prstGeom prst="rect">
            <a:avLst/>
          </a:prstGeom>
          <a:ln w="38100">
            <a:solidFill>
              <a:srgbClr val="CF17CF"/>
            </a:solidFill>
          </a:ln>
        </p:spPr>
        <p:txBody>
          <a:bodyPr wrap="square">
            <a:spAutoFit/>
          </a:bodyPr>
          <a:lstStyle/>
          <a:p>
            <a:pPr lvl="0" algn="just"/>
            <a:r>
              <a:rPr lang="es-PR" sz="1600" dirty="0">
                <a:latin typeface="Hammersmith One" panose="020B0604020202020204"/>
                <a:cs typeface="Calibri" panose="020F0502020204030204" pitchFamily="34" charset="0"/>
              </a:rPr>
              <a:t>Competente</a:t>
            </a:r>
          </a:p>
        </p:txBody>
      </p:sp>
      <p:sp>
        <p:nvSpPr>
          <p:cNvPr id="8" name="TextBox 7">
            <a:extLst>
              <a:ext uri="{FF2B5EF4-FFF2-40B4-BE49-F238E27FC236}">
                <a16:creationId xmlns:a16="http://schemas.microsoft.com/office/drawing/2014/main" id="{AEA5414F-BAC8-5FBF-1E28-444E832F799E}"/>
              </a:ext>
            </a:extLst>
          </p:cNvPr>
          <p:cNvSpPr txBox="1"/>
          <p:nvPr/>
        </p:nvSpPr>
        <p:spPr>
          <a:xfrm>
            <a:off x="1808251" y="4026360"/>
            <a:ext cx="7972746" cy="2308324"/>
          </a:xfrm>
          <a:prstGeom prst="rect">
            <a:avLst/>
          </a:prstGeom>
          <a:noFill/>
          <a:ln w="38100">
            <a:solidFill>
              <a:srgbClr val="CF17CF"/>
            </a:solidFill>
          </a:ln>
        </p:spPr>
        <p:txBody>
          <a:bodyPr wrap="square">
            <a:spAutoFit/>
          </a:bodyPr>
          <a:lstStyle/>
          <a:p>
            <a:pPr algn="just"/>
            <a:r>
              <a:rPr lang="es-ES" sz="1800" b="0" i="0" u="none" strike="noStrike" baseline="0" dirty="0">
                <a:solidFill>
                  <a:srgbClr val="000000"/>
                </a:solidFill>
                <a:latin typeface="Arial" panose="020B0604020202020204" pitchFamily="34" charset="0"/>
              </a:rPr>
              <a:t>Se clasificará en este nivel de ejecución a todo el personal docente que </a:t>
            </a:r>
            <a:r>
              <a:rPr lang="es-ES" sz="1800" b="1" i="0" u="none" strike="noStrike" baseline="0" dirty="0">
                <a:solidFill>
                  <a:srgbClr val="000000"/>
                </a:solidFill>
                <a:latin typeface="Arial" panose="020B0604020202020204" pitchFamily="34" charset="0"/>
              </a:rPr>
              <a:t>obtenga en su evaluación final entre 89 y 80 por ciento</a:t>
            </a:r>
            <a:r>
              <a:rPr lang="es-ES" sz="1800" b="0" i="0" u="none" strike="noStrike" baseline="0" dirty="0">
                <a:solidFill>
                  <a:srgbClr val="000000"/>
                </a:solidFill>
                <a:latin typeface="Arial" panose="020B0604020202020204" pitchFamily="34" charset="0"/>
              </a:rPr>
              <a:t>. Demuestran un nivel adecuado de desempeño profesional en las expectativas de cada uno de los criterios del instrumento de evaluación. Este personal cumple con lo que se espera de su desempeño. Además, demuestra conocimiento de sus funciones y posee la capacidad de trabajar en equipo; no obstante, a base de su evaluación total, se demuestra que tiene áreas de reto que trabajar y mejorar. 	</a:t>
            </a:r>
          </a:p>
        </p:txBody>
      </p:sp>
    </p:spTree>
    <p:custDataLst>
      <p:tags r:id="rId1"/>
    </p:custDataLst>
    <p:extLst>
      <p:ext uri="{BB962C8B-B14F-4D97-AF65-F5344CB8AC3E}">
        <p14:creationId xmlns:p14="http://schemas.microsoft.com/office/powerpoint/2010/main" val="552372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S_COMPARE_SLIDE_ID" val="df24b732-95c8-48f2-985a-12a702b68f95"/>
</p:tagLst>
</file>

<file path=ppt/tags/tag10.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00.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01.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02.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03.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04.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05.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06.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07.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08.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09.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1.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10.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11.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12.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13.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14.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15.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16.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17.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18.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19.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2.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20.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21.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22.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23.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24.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25.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26.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27.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28.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29.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3.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30.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4.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5.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6.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7.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18.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19.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2.xml><?xml version="1.0" encoding="utf-8"?>
<p:tagLst xmlns:a="http://schemas.openxmlformats.org/drawingml/2006/main" xmlns:r="http://schemas.openxmlformats.org/officeDocument/2006/relationships" xmlns:p="http://schemas.openxmlformats.org/presentationml/2006/main">
  <p:tag name="PS_COMPARE_SHAPE_ID" val="82f22e4d-1f6e-4a0b-9608-94c9ec08d3a8"/>
</p:tagLst>
</file>

<file path=ppt/tags/tag20.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21.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22.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23.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24.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25.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26.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27.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28.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29.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3.xml><?xml version="1.0" encoding="utf-8"?>
<p:tagLst xmlns:a="http://schemas.openxmlformats.org/drawingml/2006/main" xmlns:r="http://schemas.openxmlformats.org/officeDocument/2006/relationships" xmlns:p="http://schemas.openxmlformats.org/presentationml/2006/main">
  <p:tag name="PS_COMPARE_SLIDE_ID" val="e87ad6ff-419f-4592-9e34-6a3c2ecf4714"/>
</p:tagLst>
</file>

<file path=ppt/tags/tag30.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31.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32.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33.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34.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35.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36.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37.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38.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39.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4.xml><?xml version="1.0" encoding="utf-8"?>
<p:tagLst xmlns:a="http://schemas.openxmlformats.org/drawingml/2006/main" xmlns:r="http://schemas.openxmlformats.org/officeDocument/2006/relationships" xmlns:p="http://schemas.openxmlformats.org/presentationml/2006/main">
  <p:tag name="PS_COMPARE_SHAPE_ID" val="211a0f69-b132-4dc2-b2a7-cc6f0956a842"/>
</p:tagLst>
</file>

<file path=ppt/tags/tag40.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41.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42.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43.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44.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45.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46.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47.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48.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49.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5.xml><?xml version="1.0" encoding="utf-8"?>
<p:tagLst xmlns:a="http://schemas.openxmlformats.org/drawingml/2006/main" xmlns:r="http://schemas.openxmlformats.org/officeDocument/2006/relationships" xmlns:p="http://schemas.openxmlformats.org/presentationml/2006/main">
  <p:tag name="PS_COMPARE_SLIDE_ID" val="1158697c-f571-4c69-bdac-bf222c16b8d3"/>
</p:tagLst>
</file>

<file path=ppt/tags/tag50.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51.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52.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53.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54.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55.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56.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57.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58.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59.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6.xml><?xml version="1.0" encoding="utf-8"?>
<p:tagLst xmlns:a="http://schemas.openxmlformats.org/drawingml/2006/main" xmlns:r="http://schemas.openxmlformats.org/officeDocument/2006/relationships" xmlns:p="http://schemas.openxmlformats.org/presentationml/2006/main">
  <p:tag name="PS_COMPARE_SHAPE_ID" val="a40b5c58-31df-4b13-87bc-59892d204eeb"/>
</p:tagLst>
</file>

<file path=ppt/tags/tag60.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61.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62.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63.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64.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65.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66.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67.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68.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69.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7.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70.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71.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72.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73.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74.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75.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76.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77.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78.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79.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8.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80.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81.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82.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83.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84.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85.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86.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87.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88.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89.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9.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90.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91.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92.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93.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94.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95.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96.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97.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ags/tag98.xml><?xml version="1.0" encoding="utf-8"?>
<p:tagLst xmlns:a="http://schemas.openxmlformats.org/drawingml/2006/main" xmlns:r="http://schemas.openxmlformats.org/officeDocument/2006/relationships" xmlns:p="http://schemas.openxmlformats.org/presentationml/2006/main">
  <p:tag name="PS_COMPARE_SHAPE_ID" val="66cc93fe-20bd-431f-b96e-bdfa67a96ec8"/>
</p:tagLst>
</file>

<file path=ppt/tags/tag99.xml><?xml version="1.0" encoding="utf-8"?>
<p:tagLst xmlns:a="http://schemas.openxmlformats.org/drawingml/2006/main" xmlns:r="http://schemas.openxmlformats.org/officeDocument/2006/relationships" xmlns:p="http://schemas.openxmlformats.org/presentationml/2006/main">
  <p:tag name="PS_COMPARE_SLIDE_ID" val="873f89d3-973f-4437-abe3-2c3bb72f91a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77F38E57FEF7409A9CDCD450912DB1" ma:contentTypeVersion="9" ma:contentTypeDescription="Create a new document." ma:contentTypeScope="" ma:versionID="e9b6709712d2b56a73b30784a7bf0375">
  <xsd:schema xmlns:xsd="http://www.w3.org/2001/XMLSchema" xmlns:xs="http://www.w3.org/2001/XMLSchema" xmlns:p="http://schemas.microsoft.com/office/2006/metadata/properties" xmlns:ns3="615749ec-f65a-42f7-8fd0-2963d47c274d" targetNamespace="http://schemas.microsoft.com/office/2006/metadata/properties" ma:root="true" ma:fieldsID="5e67d70ec391811c874e83c318f9a824" ns3:_="">
    <xsd:import namespace="615749ec-f65a-42f7-8fd0-2963d47c274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5749ec-f65a-42f7-8fd0-2963d47c27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A565A0-0DB5-436C-A734-84514B204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5749ec-f65a-42f7-8fd0-2963d47c27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C3B8E2-FB08-4C29-B9D7-18183B1D3485}">
  <ds:schemaRefs>
    <ds:schemaRef ds:uri="http://schemas.microsoft.com/sharepoint/v3/contenttype/forms"/>
  </ds:schemaRefs>
</ds:datastoreItem>
</file>

<file path=customXml/itemProps3.xml><?xml version="1.0" encoding="utf-8"?>
<ds:datastoreItem xmlns:ds="http://schemas.openxmlformats.org/officeDocument/2006/customXml" ds:itemID="{551117E6-2D6B-4203-A4F3-1CA11623B39B}">
  <ds:schemaRefs>
    <ds:schemaRef ds:uri="http://purl.org/dc/terms/"/>
    <ds:schemaRef ds:uri="http://purl.org/dc/elements/1.1/"/>
    <ds:schemaRef ds:uri="http://schemas.microsoft.com/office/2006/documentManagement/types"/>
    <ds:schemaRef ds:uri="http://www.w3.org/XML/1998/namespace"/>
    <ds:schemaRef ds:uri="615749ec-f65a-42f7-8fd0-2963d47c274d"/>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2442</TotalTime>
  <Words>2905</Words>
  <Application>Microsoft Office PowerPoint</Application>
  <PresentationFormat>Widescreen</PresentationFormat>
  <Paragraphs>238</Paragraphs>
  <Slides>65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Calibri Light</vt:lpstr>
      <vt:lpstr>Century Gothic</vt:lpstr>
      <vt:lpstr>Hammersmith One</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CUBE EVENTS</dc:creator>
  <cp:lastModifiedBy>Minerva Serpa Fernández</cp:lastModifiedBy>
  <cp:revision>64</cp:revision>
  <cp:lastPrinted>2022-11-30T14:55:47Z</cp:lastPrinted>
  <dcterms:created xsi:type="dcterms:W3CDTF">2022-08-04T15:09:43Z</dcterms:created>
  <dcterms:modified xsi:type="dcterms:W3CDTF">2022-11-30T18:35:46Z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0x0101002777F38E57FEF7409A9CDCD450912DB1</vt:lpwstr>
  </property>
</Properties>
</file>