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3" r:id="rId2"/>
    <p:sldId id="256" r:id="rId3"/>
    <p:sldId id="259" r:id="rId4"/>
    <p:sldId id="257" r:id="rId5"/>
    <p:sldId id="2072" r:id="rId6"/>
    <p:sldId id="2073" r:id="rId7"/>
    <p:sldId id="2074" r:id="rId8"/>
    <p:sldId id="2075" r:id="rId9"/>
    <p:sldId id="2076" r:id="rId10"/>
    <p:sldId id="2081" r:id="rId11"/>
    <p:sldId id="2082" r:id="rId12"/>
    <p:sldId id="2079" r:id="rId13"/>
    <p:sldId id="2080" r:id="rId14"/>
    <p:sldId id="2084" r:id="rId15"/>
    <p:sldId id="260" r:id="rId16"/>
  </p:sldIdLst>
  <p:sldSz cx="12192000" cy="6858000"/>
  <p:notesSz cx="7010400" cy="9296400"/>
  <p:defaultTextStyle>
    <a:defPPr>
      <a:defRPr lang="en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006D89-1347-4333-9C54-8A90F9D311B7}">
          <p14:sldIdLst>
            <p14:sldId id="263"/>
            <p14:sldId id="256"/>
            <p14:sldId id="259"/>
            <p14:sldId id="257"/>
            <p14:sldId id="2072"/>
            <p14:sldId id="2073"/>
            <p14:sldId id="2074"/>
            <p14:sldId id="2075"/>
            <p14:sldId id="2076"/>
            <p14:sldId id="2081"/>
            <p14:sldId id="2082"/>
            <p14:sldId id="2079"/>
            <p14:sldId id="2080"/>
            <p14:sldId id="2084"/>
          </p14:sldIdLst>
        </p14:section>
        <p14:section name="Untitled Section" id="{E44BEF92-51F7-4F2C-AAE9-261BA339C792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2" autoAdjust="0"/>
    <p:restoredTop sz="94648"/>
  </p:normalViewPr>
  <p:slideViewPr>
    <p:cSldViewPr snapToGrid="0">
      <p:cViewPr varScale="1">
        <p:scale>
          <a:sx n="67" d="100"/>
          <a:sy n="67" d="100"/>
        </p:scale>
        <p:origin x="7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F5C7B-4302-47B2-8EDC-D38646AB17E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03E7375-372D-43EB-A66A-71A49579B237}">
      <dgm:prSet phldrT="[Text]"/>
      <dgm:spPr/>
      <dgm:t>
        <a:bodyPr/>
        <a:lstStyle/>
        <a:p>
          <a:r>
            <a:rPr lang="es-PR" dirty="0"/>
            <a:t>Seguro de Accidentes</a:t>
          </a:r>
        </a:p>
      </dgm:t>
    </dgm:pt>
    <dgm:pt modelId="{D0BF62EF-4070-4023-BAFA-A9944BCDBF28}" type="parTrans" cxnId="{61AD5281-BE5D-43F7-9041-BC06B520B878}">
      <dgm:prSet/>
      <dgm:spPr/>
      <dgm:t>
        <a:bodyPr/>
        <a:lstStyle/>
        <a:p>
          <a:endParaRPr lang="es-PR"/>
        </a:p>
      </dgm:t>
    </dgm:pt>
    <dgm:pt modelId="{C09912FD-6D04-4CC0-90A6-ED94334F5140}" type="sibTrans" cxnId="{61AD5281-BE5D-43F7-9041-BC06B520B878}">
      <dgm:prSet/>
      <dgm:spPr/>
      <dgm:t>
        <a:bodyPr/>
        <a:lstStyle/>
        <a:p>
          <a:endParaRPr lang="es-PR"/>
        </a:p>
      </dgm:t>
    </dgm:pt>
    <dgm:pt modelId="{5A670337-39CE-4BAD-AE6F-322E35C3F24F}">
      <dgm:prSet phldrT="[Text]"/>
      <dgm:spPr/>
      <dgm:t>
        <a:bodyPr/>
        <a:lstStyle/>
        <a:p>
          <a:r>
            <a:rPr lang="es-PR" dirty="0"/>
            <a:t>Seguro de Propiedad</a:t>
          </a:r>
        </a:p>
      </dgm:t>
    </dgm:pt>
    <dgm:pt modelId="{82341782-6F4D-43F7-92E9-86C47E91D060}" type="parTrans" cxnId="{534DAF0B-CF0F-4476-A4C3-A65F741F2177}">
      <dgm:prSet/>
      <dgm:spPr/>
      <dgm:t>
        <a:bodyPr/>
        <a:lstStyle/>
        <a:p>
          <a:endParaRPr lang="es-PR"/>
        </a:p>
      </dgm:t>
    </dgm:pt>
    <dgm:pt modelId="{0F69DC08-CBA8-4B63-8303-8422B985E420}" type="sibTrans" cxnId="{534DAF0B-CF0F-4476-A4C3-A65F741F2177}">
      <dgm:prSet/>
      <dgm:spPr/>
      <dgm:t>
        <a:bodyPr/>
        <a:lstStyle/>
        <a:p>
          <a:endParaRPr lang="es-PR"/>
        </a:p>
      </dgm:t>
    </dgm:pt>
    <dgm:pt modelId="{8332DE7F-C6B2-4092-8F49-247D52ABBC0F}">
      <dgm:prSet phldrT="[Text]"/>
      <dgm:spPr/>
      <dgm:t>
        <a:bodyPr/>
        <a:lstStyle/>
        <a:p>
          <a:r>
            <a:rPr lang="es-PR" dirty="0"/>
            <a:t>Seguro de Responsabilidad Pública</a:t>
          </a:r>
        </a:p>
      </dgm:t>
    </dgm:pt>
    <dgm:pt modelId="{AD174677-8383-43FB-9F92-D89CB209D53F}" type="parTrans" cxnId="{0EFDA406-4314-44E8-BE34-5CD09C944A38}">
      <dgm:prSet/>
      <dgm:spPr/>
      <dgm:t>
        <a:bodyPr/>
        <a:lstStyle/>
        <a:p>
          <a:endParaRPr lang="es-PR"/>
        </a:p>
      </dgm:t>
    </dgm:pt>
    <dgm:pt modelId="{A8C3C8B3-D208-4FC3-A829-AF9BD7A8A1EA}" type="sibTrans" cxnId="{0EFDA406-4314-44E8-BE34-5CD09C944A38}">
      <dgm:prSet/>
      <dgm:spPr/>
      <dgm:t>
        <a:bodyPr/>
        <a:lstStyle/>
        <a:p>
          <a:endParaRPr lang="es-PR"/>
        </a:p>
      </dgm:t>
    </dgm:pt>
    <dgm:pt modelId="{0A643565-057A-4B52-AB85-D336B0EBD8E7}" type="pres">
      <dgm:prSet presAssocID="{16AF5C7B-4302-47B2-8EDC-D38646AB17ED}" presName="linearFlow" presStyleCnt="0">
        <dgm:presLayoutVars>
          <dgm:dir/>
          <dgm:resizeHandles val="exact"/>
        </dgm:presLayoutVars>
      </dgm:prSet>
      <dgm:spPr/>
    </dgm:pt>
    <dgm:pt modelId="{4FE02F7D-E310-443B-9C34-B311FDB75922}" type="pres">
      <dgm:prSet presAssocID="{A03E7375-372D-43EB-A66A-71A49579B237}" presName="composite" presStyleCnt="0"/>
      <dgm:spPr/>
    </dgm:pt>
    <dgm:pt modelId="{25A524E1-C55C-486A-BD7D-82FB329BAB36}" type="pres">
      <dgm:prSet presAssocID="{A03E7375-372D-43EB-A66A-71A49579B237}" presName="imgShp" presStyleLbl="fgImgPlace1" presStyleIdx="0" presStyleCnt="3" custLinFactNeighborX="-2392" custLinFactNeighborY="-9952"/>
      <dgm:spPr/>
    </dgm:pt>
    <dgm:pt modelId="{728A1C6E-4646-4F8A-AE90-8AF96A972FDD}" type="pres">
      <dgm:prSet presAssocID="{A03E7375-372D-43EB-A66A-71A49579B237}" presName="txShp" presStyleLbl="node1" presStyleIdx="0" presStyleCnt="3" custLinFactNeighborX="-444">
        <dgm:presLayoutVars>
          <dgm:bulletEnabled val="1"/>
        </dgm:presLayoutVars>
      </dgm:prSet>
      <dgm:spPr/>
    </dgm:pt>
    <dgm:pt modelId="{163D2F9F-9E68-41B1-BD61-01B2587BE833}" type="pres">
      <dgm:prSet presAssocID="{C09912FD-6D04-4CC0-90A6-ED94334F5140}" presName="spacing" presStyleCnt="0"/>
      <dgm:spPr/>
    </dgm:pt>
    <dgm:pt modelId="{A8BC49E2-02A8-4EE5-A3FF-AEF071EB40D2}" type="pres">
      <dgm:prSet presAssocID="{5A670337-39CE-4BAD-AE6F-322E35C3F24F}" presName="composite" presStyleCnt="0"/>
      <dgm:spPr/>
    </dgm:pt>
    <dgm:pt modelId="{9267E13F-234B-43C2-A02F-22D47AB78B60}" type="pres">
      <dgm:prSet presAssocID="{5A670337-39CE-4BAD-AE6F-322E35C3F24F}" presName="imgShp" presStyleLbl="fgImgPlace1" presStyleIdx="1" presStyleCnt="3"/>
      <dgm:spPr/>
    </dgm:pt>
    <dgm:pt modelId="{7B64E5A0-4DF3-4F23-8FE3-D3DC2534B148}" type="pres">
      <dgm:prSet presAssocID="{5A670337-39CE-4BAD-AE6F-322E35C3F24F}" presName="txShp" presStyleLbl="node1" presStyleIdx="1" presStyleCnt="3" custLinFactNeighborX="-444">
        <dgm:presLayoutVars>
          <dgm:bulletEnabled val="1"/>
        </dgm:presLayoutVars>
      </dgm:prSet>
      <dgm:spPr/>
    </dgm:pt>
    <dgm:pt modelId="{4DBBAC9A-8879-4EE9-B806-D4807B69983B}" type="pres">
      <dgm:prSet presAssocID="{0F69DC08-CBA8-4B63-8303-8422B985E420}" presName="spacing" presStyleCnt="0"/>
      <dgm:spPr/>
    </dgm:pt>
    <dgm:pt modelId="{264A44C9-F900-43FC-B20F-AC150EB4BCCE}" type="pres">
      <dgm:prSet presAssocID="{8332DE7F-C6B2-4092-8F49-247D52ABBC0F}" presName="composite" presStyleCnt="0"/>
      <dgm:spPr/>
    </dgm:pt>
    <dgm:pt modelId="{525AFD1C-7D30-402C-B9C1-8E2CFB3C5B29}" type="pres">
      <dgm:prSet presAssocID="{8332DE7F-C6B2-4092-8F49-247D52ABBC0F}" presName="imgShp" presStyleLbl="fgImgPlace1" presStyleIdx="2" presStyleCnt="3"/>
      <dgm:spPr/>
    </dgm:pt>
    <dgm:pt modelId="{2BD08408-8CE8-4F42-926B-D60C0F03FC7C}" type="pres">
      <dgm:prSet presAssocID="{8332DE7F-C6B2-4092-8F49-247D52ABBC0F}" presName="txShp" presStyleLbl="node1" presStyleIdx="2" presStyleCnt="3">
        <dgm:presLayoutVars>
          <dgm:bulletEnabled val="1"/>
        </dgm:presLayoutVars>
      </dgm:prSet>
      <dgm:spPr/>
    </dgm:pt>
  </dgm:ptLst>
  <dgm:cxnLst>
    <dgm:cxn modelId="{0EFDA406-4314-44E8-BE34-5CD09C944A38}" srcId="{16AF5C7B-4302-47B2-8EDC-D38646AB17ED}" destId="{8332DE7F-C6B2-4092-8F49-247D52ABBC0F}" srcOrd="2" destOrd="0" parTransId="{AD174677-8383-43FB-9F92-D89CB209D53F}" sibTransId="{A8C3C8B3-D208-4FC3-A829-AF9BD7A8A1EA}"/>
    <dgm:cxn modelId="{534DAF0B-CF0F-4476-A4C3-A65F741F2177}" srcId="{16AF5C7B-4302-47B2-8EDC-D38646AB17ED}" destId="{5A670337-39CE-4BAD-AE6F-322E35C3F24F}" srcOrd="1" destOrd="0" parTransId="{82341782-6F4D-43F7-92E9-86C47E91D060}" sibTransId="{0F69DC08-CBA8-4B63-8303-8422B985E420}"/>
    <dgm:cxn modelId="{341E5937-3F38-4964-9B7B-E97B1FB5B535}" type="presOf" srcId="{A03E7375-372D-43EB-A66A-71A49579B237}" destId="{728A1C6E-4646-4F8A-AE90-8AF96A972FDD}" srcOrd="0" destOrd="0" presId="urn:microsoft.com/office/officeart/2005/8/layout/vList3"/>
    <dgm:cxn modelId="{61AD5281-BE5D-43F7-9041-BC06B520B878}" srcId="{16AF5C7B-4302-47B2-8EDC-D38646AB17ED}" destId="{A03E7375-372D-43EB-A66A-71A49579B237}" srcOrd="0" destOrd="0" parTransId="{D0BF62EF-4070-4023-BAFA-A9944BCDBF28}" sibTransId="{C09912FD-6D04-4CC0-90A6-ED94334F5140}"/>
    <dgm:cxn modelId="{CBE14F97-97CA-491F-9289-35E2A77DDCFF}" type="presOf" srcId="{5A670337-39CE-4BAD-AE6F-322E35C3F24F}" destId="{7B64E5A0-4DF3-4F23-8FE3-D3DC2534B148}" srcOrd="0" destOrd="0" presId="urn:microsoft.com/office/officeart/2005/8/layout/vList3"/>
    <dgm:cxn modelId="{97C294CB-407D-4684-90A8-56D4A51E0265}" type="presOf" srcId="{16AF5C7B-4302-47B2-8EDC-D38646AB17ED}" destId="{0A643565-057A-4B52-AB85-D336B0EBD8E7}" srcOrd="0" destOrd="0" presId="urn:microsoft.com/office/officeart/2005/8/layout/vList3"/>
    <dgm:cxn modelId="{26DBE1E9-7E3B-4F9D-8211-83E72F305367}" type="presOf" srcId="{8332DE7F-C6B2-4092-8F49-247D52ABBC0F}" destId="{2BD08408-8CE8-4F42-926B-D60C0F03FC7C}" srcOrd="0" destOrd="0" presId="urn:microsoft.com/office/officeart/2005/8/layout/vList3"/>
    <dgm:cxn modelId="{BB777DA2-AF32-4690-9465-947886879D51}" type="presParOf" srcId="{0A643565-057A-4B52-AB85-D336B0EBD8E7}" destId="{4FE02F7D-E310-443B-9C34-B311FDB75922}" srcOrd="0" destOrd="0" presId="urn:microsoft.com/office/officeart/2005/8/layout/vList3"/>
    <dgm:cxn modelId="{5E25F1F4-6343-4A28-B046-BCB7D40781C8}" type="presParOf" srcId="{4FE02F7D-E310-443B-9C34-B311FDB75922}" destId="{25A524E1-C55C-486A-BD7D-82FB329BAB36}" srcOrd="0" destOrd="0" presId="urn:microsoft.com/office/officeart/2005/8/layout/vList3"/>
    <dgm:cxn modelId="{E6F337BE-12F1-4EA7-8796-3AEFD0578227}" type="presParOf" srcId="{4FE02F7D-E310-443B-9C34-B311FDB75922}" destId="{728A1C6E-4646-4F8A-AE90-8AF96A972FDD}" srcOrd="1" destOrd="0" presId="urn:microsoft.com/office/officeart/2005/8/layout/vList3"/>
    <dgm:cxn modelId="{6A0B1FE7-E26F-43C2-BEB1-BDB7DFBCDD86}" type="presParOf" srcId="{0A643565-057A-4B52-AB85-D336B0EBD8E7}" destId="{163D2F9F-9E68-41B1-BD61-01B2587BE833}" srcOrd="1" destOrd="0" presId="urn:microsoft.com/office/officeart/2005/8/layout/vList3"/>
    <dgm:cxn modelId="{2E160956-DC73-4D74-9109-9B0FE9CD73F8}" type="presParOf" srcId="{0A643565-057A-4B52-AB85-D336B0EBD8E7}" destId="{A8BC49E2-02A8-4EE5-A3FF-AEF071EB40D2}" srcOrd="2" destOrd="0" presId="urn:microsoft.com/office/officeart/2005/8/layout/vList3"/>
    <dgm:cxn modelId="{C335482F-D96D-4080-97D4-4CBEDEDD346B}" type="presParOf" srcId="{A8BC49E2-02A8-4EE5-A3FF-AEF071EB40D2}" destId="{9267E13F-234B-43C2-A02F-22D47AB78B60}" srcOrd="0" destOrd="0" presId="urn:microsoft.com/office/officeart/2005/8/layout/vList3"/>
    <dgm:cxn modelId="{A14BA504-AB6A-4242-A4AC-2D8211D50911}" type="presParOf" srcId="{A8BC49E2-02A8-4EE5-A3FF-AEF071EB40D2}" destId="{7B64E5A0-4DF3-4F23-8FE3-D3DC2534B148}" srcOrd="1" destOrd="0" presId="urn:microsoft.com/office/officeart/2005/8/layout/vList3"/>
    <dgm:cxn modelId="{465C81E8-04CD-4A7F-9DE1-EB11DC9C5D40}" type="presParOf" srcId="{0A643565-057A-4B52-AB85-D336B0EBD8E7}" destId="{4DBBAC9A-8879-4EE9-B806-D4807B69983B}" srcOrd="3" destOrd="0" presId="urn:microsoft.com/office/officeart/2005/8/layout/vList3"/>
    <dgm:cxn modelId="{CD1B90E3-3505-4374-AA14-4CAD7C3132F5}" type="presParOf" srcId="{0A643565-057A-4B52-AB85-D336B0EBD8E7}" destId="{264A44C9-F900-43FC-B20F-AC150EB4BCCE}" srcOrd="4" destOrd="0" presId="urn:microsoft.com/office/officeart/2005/8/layout/vList3"/>
    <dgm:cxn modelId="{F7479246-D748-4AF0-A588-43C973CDFF49}" type="presParOf" srcId="{264A44C9-F900-43FC-B20F-AC150EB4BCCE}" destId="{525AFD1C-7D30-402C-B9C1-8E2CFB3C5B29}" srcOrd="0" destOrd="0" presId="urn:microsoft.com/office/officeart/2005/8/layout/vList3"/>
    <dgm:cxn modelId="{557815A4-8ACC-4F5A-97AB-890C266B9791}" type="presParOf" srcId="{264A44C9-F900-43FC-B20F-AC150EB4BCCE}" destId="{2BD08408-8CE8-4F42-926B-D60C0F03FC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0C1C0-782A-4FEA-9FCF-48FB9C1893E0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55540F-563B-4EB0-88EA-09411D51241F}">
      <dgm:prSet custT="1"/>
      <dgm:spPr/>
      <dgm:t>
        <a:bodyPr/>
        <a:lstStyle/>
        <a:p>
          <a:r>
            <a:rPr lang="en-US" sz="2800" b="1" dirty="0"/>
            <a:t>Director Escolar</a:t>
          </a:r>
          <a:endParaRPr lang="en-US" sz="2800" dirty="0"/>
        </a:p>
      </dgm:t>
    </dgm:pt>
    <dgm:pt modelId="{200ED26A-A32B-4217-9E68-0E90CEF262B9}" type="parTrans" cxnId="{2936135B-0ECD-4EF9-A25B-1BBBF26AC084}">
      <dgm:prSet/>
      <dgm:spPr/>
      <dgm:t>
        <a:bodyPr/>
        <a:lstStyle/>
        <a:p>
          <a:endParaRPr lang="en-US"/>
        </a:p>
      </dgm:t>
    </dgm:pt>
    <dgm:pt modelId="{BEED678F-C456-4A99-B936-6EF4170BB4AD}" type="sibTrans" cxnId="{2936135B-0ECD-4EF9-A25B-1BBBF26AC084}">
      <dgm:prSet/>
      <dgm:spPr/>
      <dgm:t>
        <a:bodyPr/>
        <a:lstStyle/>
        <a:p>
          <a:endParaRPr lang="en-US"/>
        </a:p>
      </dgm:t>
    </dgm:pt>
    <dgm:pt modelId="{0D66B457-DDB6-48D3-B919-2DDB0CD6A08A}">
      <dgm:prSet custT="1"/>
      <dgm:spPr/>
      <dgm:t>
        <a:bodyPr/>
        <a:lstStyle/>
        <a:p>
          <a:r>
            <a:rPr lang="en-US" sz="2400" dirty="0" err="1"/>
            <a:t>Tomar</a:t>
          </a:r>
          <a:r>
            <a:rPr lang="en-US" sz="2400" dirty="0"/>
            <a:t> </a:t>
          </a:r>
          <a:r>
            <a:rPr lang="en-US" sz="2400" dirty="0" err="1"/>
            <a:t>fotos</a:t>
          </a:r>
          <a:r>
            <a:rPr lang="en-US" sz="2400" dirty="0"/>
            <a:t> antes y </a:t>
          </a:r>
          <a:r>
            <a:rPr lang="en-US" sz="2400" dirty="0" err="1"/>
            <a:t>después</a:t>
          </a:r>
          <a:r>
            <a:rPr lang="en-US" sz="2400" dirty="0"/>
            <a:t> del </a:t>
          </a:r>
          <a:r>
            <a:rPr lang="en-US" sz="2400" dirty="0" err="1"/>
            <a:t>incidente</a:t>
          </a:r>
          <a:endParaRPr lang="en-US" sz="2400" dirty="0"/>
        </a:p>
      </dgm:t>
    </dgm:pt>
    <dgm:pt modelId="{C83033F2-10A6-4029-A850-0A4B90237065}" type="parTrans" cxnId="{B7C6FC10-4622-4B8C-BCD0-6824ED46BA5E}">
      <dgm:prSet/>
      <dgm:spPr/>
      <dgm:t>
        <a:bodyPr/>
        <a:lstStyle/>
        <a:p>
          <a:endParaRPr lang="en-US"/>
        </a:p>
      </dgm:t>
    </dgm:pt>
    <dgm:pt modelId="{3C7F5ECC-D32A-4E14-AA9D-891187031828}" type="sibTrans" cxnId="{B7C6FC10-4622-4B8C-BCD0-6824ED46BA5E}">
      <dgm:prSet/>
      <dgm:spPr/>
      <dgm:t>
        <a:bodyPr/>
        <a:lstStyle/>
        <a:p>
          <a:endParaRPr lang="en-US"/>
        </a:p>
      </dgm:t>
    </dgm:pt>
    <dgm:pt modelId="{C43E239E-B67C-4E7C-A861-BD1B32AFF1C2}">
      <dgm:prSet custT="1"/>
      <dgm:spPr/>
      <dgm:t>
        <a:bodyPr/>
        <a:lstStyle/>
        <a:p>
          <a:r>
            <a:rPr lang="en-US" sz="2400" dirty="0" err="1"/>
            <a:t>Justificar</a:t>
          </a:r>
          <a:r>
            <a:rPr lang="en-US" sz="2400" dirty="0"/>
            <a:t> </a:t>
          </a:r>
          <a:r>
            <a:rPr lang="en-US" sz="2400" dirty="0" err="1"/>
            <a:t>el</a:t>
          </a:r>
          <a:r>
            <a:rPr lang="en-US" sz="2400" dirty="0"/>
            <a:t> </a:t>
          </a:r>
          <a:r>
            <a:rPr lang="en-US" sz="2400" dirty="0" err="1"/>
            <a:t>acontecimiento</a:t>
          </a:r>
          <a:r>
            <a:rPr lang="en-US" sz="2400" dirty="0"/>
            <a:t> a </a:t>
          </a:r>
          <a:r>
            <a:rPr lang="en-US" sz="2400" dirty="0" err="1"/>
            <a:t>través</a:t>
          </a:r>
          <a:r>
            <a:rPr lang="en-US" sz="2400" dirty="0"/>
            <a:t> del </a:t>
          </a:r>
          <a:r>
            <a:rPr lang="en-US" sz="2400" dirty="0" err="1"/>
            <a:t>formulario</a:t>
          </a:r>
          <a:r>
            <a:rPr lang="en-US" sz="2400" dirty="0"/>
            <a:t> </a:t>
          </a:r>
          <a:r>
            <a:rPr lang="en-US" sz="2400" dirty="0" err="1"/>
            <a:t>titulado</a:t>
          </a:r>
          <a:r>
            <a:rPr lang="en-US" sz="2400" dirty="0"/>
            <a:t> “</a:t>
          </a:r>
          <a:r>
            <a:rPr lang="en-US" sz="2400" dirty="0" err="1"/>
            <a:t>Notificación</a:t>
          </a:r>
          <a:r>
            <a:rPr lang="en-US" sz="2400" dirty="0"/>
            <a:t> de </a:t>
          </a:r>
          <a:r>
            <a:rPr lang="en-US" sz="2400" dirty="0" err="1"/>
            <a:t>pérdida</a:t>
          </a:r>
          <a:r>
            <a:rPr lang="en-US" sz="2400" dirty="0"/>
            <a:t> de </a:t>
          </a:r>
          <a:r>
            <a:rPr lang="en-US" sz="2400" dirty="0" err="1"/>
            <a:t>propiedad</a:t>
          </a:r>
          <a:r>
            <a:rPr lang="en-US" sz="2400" dirty="0"/>
            <a:t>”.</a:t>
          </a:r>
        </a:p>
      </dgm:t>
    </dgm:pt>
    <dgm:pt modelId="{56E69602-5B61-47FD-B3C0-DDB044CBAE74}" type="parTrans" cxnId="{86C5521A-86E7-4E01-AB9F-73AD6015836C}">
      <dgm:prSet/>
      <dgm:spPr/>
      <dgm:t>
        <a:bodyPr/>
        <a:lstStyle/>
        <a:p>
          <a:endParaRPr lang="en-US"/>
        </a:p>
      </dgm:t>
    </dgm:pt>
    <dgm:pt modelId="{46B1A18D-D72D-4DA8-B2F3-A19B6BFE9F56}" type="sibTrans" cxnId="{86C5521A-86E7-4E01-AB9F-73AD6015836C}">
      <dgm:prSet/>
      <dgm:spPr/>
      <dgm:t>
        <a:bodyPr/>
        <a:lstStyle/>
        <a:p>
          <a:endParaRPr lang="en-US"/>
        </a:p>
      </dgm:t>
    </dgm:pt>
    <dgm:pt modelId="{3BBB5BB1-CD7D-4C22-AF50-CBD715CA49CF}">
      <dgm:prSet custT="1"/>
      <dgm:spPr/>
      <dgm:t>
        <a:bodyPr/>
        <a:lstStyle/>
        <a:p>
          <a:r>
            <a:rPr lang="en-US" sz="2400" dirty="0" err="1"/>
            <a:t>Enviar</a:t>
          </a:r>
          <a:r>
            <a:rPr lang="en-US" sz="2400" dirty="0"/>
            <a:t> </a:t>
          </a:r>
          <a:r>
            <a:rPr lang="en-US" sz="2400" dirty="0" err="1"/>
            <a:t>el</a:t>
          </a:r>
          <a:r>
            <a:rPr lang="en-US" sz="2400" dirty="0"/>
            <a:t> </a:t>
          </a:r>
          <a:r>
            <a:rPr lang="en-US" sz="2400" dirty="0" err="1"/>
            <a:t>formulario</a:t>
          </a:r>
          <a:r>
            <a:rPr lang="en-US" sz="2400" dirty="0"/>
            <a:t> a la </a:t>
          </a:r>
          <a:r>
            <a:rPr lang="en-US" sz="2400" dirty="0" err="1"/>
            <a:t>Secretaría</a:t>
          </a:r>
          <a:r>
            <a:rPr lang="en-US" sz="2400" dirty="0"/>
            <a:t> de </a:t>
          </a:r>
          <a:r>
            <a:rPr lang="en-US" sz="2400" dirty="0" err="1"/>
            <a:t>Servicios</a:t>
          </a:r>
          <a:r>
            <a:rPr lang="en-US" sz="2400" dirty="0"/>
            <a:t> </a:t>
          </a:r>
          <a:r>
            <a:rPr lang="en-US" sz="2400" dirty="0" err="1"/>
            <a:t>Auxiliares</a:t>
          </a:r>
          <a:endParaRPr lang="en-US" sz="2400" dirty="0"/>
        </a:p>
      </dgm:t>
    </dgm:pt>
    <dgm:pt modelId="{D406BF48-B4D6-484C-B737-0BB548C0A9A2}" type="parTrans" cxnId="{F100F970-22A0-449B-8783-B807808C645C}">
      <dgm:prSet/>
      <dgm:spPr/>
      <dgm:t>
        <a:bodyPr/>
        <a:lstStyle/>
        <a:p>
          <a:endParaRPr lang="en-US"/>
        </a:p>
      </dgm:t>
    </dgm:pt>
    <dgm:pt modelId="{42BD47BA-4EC0-47D6-B738-6C7E7E02E9E0}" type="sibTrans" cxnId="{F100F970-22A0-449B-8783-B807808C645C}">
      <dgm:prSet/>
      <dgm:spPr/>
      <dgm:t>
        <a:bodyPr/>
        <a:lstStyle/>
        <a:p>
          <a:endParaRPr lang="en-US"/>
        </a:p>
      </dgm:t>
    </dgm:pt>
    <dgm:pt modelId="{3B3FC51E-E006-4B2B-821F-6A8C99BAEE4D}">
      <dgm:prSet custT="1"/>
      <dgm:spPr/>
      <dgm:t>
        <a:bodyPr/>
        <a:lstStyle/>
        <a:p>
          <a:endParaRPr lang="en-US" sz="2400" dirty="0"/>
        </a:p>
      </dgm:t>
    </dgm:pt>
    <dgm:pt modelId="{8E43DF12-6FF0-40C1-9F76-7E2A918BD4AD}" type="parTrans" cxnId="{FF36AD4F-4E7F-4E82-8B04-A7388381552F}">
      <dgm:prSet/>
      <dgm:spPr/>
      <dgm:t>
        <a:bodyPr/>
        <a:lstStyle/>
        <a:p>
          <a:endParaRPr lang="en-PR"/>
        </a:p>
      </dgm:t>
    </dgm:pt>
    <dgm:pt modelId="{FB81312B-EF89-4D03-8159-43ACC202231E}" type="sibTrans" cxnId="{FF36AD4F-4E7F-4E82-8B04-A7388381552F}">
      <dgm:prSet/>
      <dgm:spPr/>
      <dgm:t>
        <a:bodyPr/>
        <a:lstStyle/>
        <a:p>
          <a:endParaRPr lang="en-PR"/>
        </a:p>
      </dgm:t>
    </dgm:pt>
    <dgm:pt modelId="{0BA91D69-A2F9-4E8A-B9CF-FCC54FEAAB19}" type="pres">
      <dgm:prSet presAssocID="{16F0C1C0-782A-4FEA-9FCF-48FB9C1893E0}" presName="linear" presStyleCnt="0">
        <dgm:presLayoutVars>
          <dgm:animLvl val="lvl"/>
          <dgm:resizeHandles val="exact"/>
        </dgm:presLayoutVars>
      </dgm:prSet>
      <dgm:spPr/>
    </dgm:pt>
    <dgm:pt modelId="{2C06474E-E140-4E57-9145-AD24B2253301}" type="pres">
      <dgm:prSet presAssocID="{9455540F-563B-4EB0-88EA-09411D51241F}" presName="parentText" presStyleLbl="node1" presStyleIdx="0" presStyleCnt="1" custScaleY="71093" custLinFactNeighborY="1043">
        <dgm:presLayoutVars>
          <dgm:chMax val="0"/>
          <dgm:bulletEnabled val="1"/>
        </dgm:presLayoutVars>
      </dgm:prSet>
      <dgm:spPr/>
    </dgm:pt>
    <dgm:pt modelId="{52BB5DA1-B7D8-43C8-AC9E-73618DA7949B}" type="pres">
      <dgm:prSet presAssocID="{9455540F-563B-4EB0-88EA-09411D51241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7C6FC10-4622-4B8C-BCD0-6824ED46BA5E}" srcId="{9455540F-563B-4EB0-88EA-09411D51241F}" destId="{0D66B457-DDB6-48D3-B919-2DDB0CD6A08A}" srcOrd="1" destOrd="0" parTransId="{C83033F2-10A6-4029-A850-0A4B90237065}" sibTransId="{3C7F5ECC-D32A-4E14-AA9D-891187031828}"/>
    <dgm:cxn modelId="{A0737211-AC02-40A4-9A26-70C4D579985C}" type="presOf" srcId="{0D66B457-DDB6-48D3-B919-2DDB0CD6A08A}" destId="{52BB5DA1-B7D8-43C8-AC9E-73618DA7949B}" srcOrd="0" destOrd="1" presId="urn:microsoft.com/office/officeart/2005/8/layout/vList2"/>
    <dgm:cxn modelId="{86C5521A-86E7-4E01-AB9F-73AD6015836C}" srcId="{9455540F-563B-4EB0-88EA-09411D51241F}" destId="{C43E239E-B67C-4E7C-A861-BD1B32AFF1C2}" srcOrd="2" destOrd="0" parTransId="{56E69602-5B61-47FD-B3C0-DDB044CBAE74}" sibTransId="{46B1A18D-D72D-4DA8-B2F3-A19B6BFE9F56}"/>
    <dgm:cxn modelId="{2936135B-0ECD-4EF9-A25B-1BBBF26AC084}" srcId="{16F0C1C0-782A-4FEA-9FCF-48FB9C1893E0}" destId="{9455540F-563B-4EB0-88EA-09411D51241F}" srcOrd="0" destOrd="0" parTransId="{200ED26A-A32B-4217-9E68-0E90CEF262B9}" sibTransId="{BEED678F-C456-4A99-B936-6EF4170BB4AD}"/>
    <dgm:cxn modelId="{870C5B4D-C135-420E-B032-B8D65F4059FE}" type="presOf" srcId="{3B3FC51E-E006-4B2B-821F-6A8C99BAEE4D}" destId="{52BB5DA1-B7D8-43C8-AC9E-73618DA7949B}" srcOrd="0" destOrd="0" presId="urn:microsoft.com/office/officeart/2005/8/layout/vList2"/>
    <dgm:cxn modelId="{FF36AD4F-4E7F-4E82-8B04-A7388381552F}" srcId="{9455540F-563B-4EB0-88EA-09411D51241F}" destId="{3B3FC51E-E006-4B2B-821F-6A8C99BAEE4D}" srcOrd="0" destOrd="0" parTransId="{8E43DF12-6FF0-40C1-9F76-7E2A918BD4AD}" sibTransId="{FB81312B-EF89-4D03-8159-43ACC202231E}"/>
    <dgm:cxn modelId="{F100F970-22A0-449B-8783-B807808C645C}" srcId="{9455540F-563B-4EB0-88EA-09411D51241F}" destId="{3BBB5BB1-CD7D-4C22-AF50-CBD715CA49CF}" srcOrd="3" destOrd="0" parTransId="{D406BF48-B4D6-484C-B737-0BB548C0A9A2}" sibTransId="{42BD47BA-4EC0-47D6-B738-6C7E7E02E9E0}"/>
    <dgm:cxn modelId="{32B22D8D-6A80-4B72-9CDE-216398E267A7}" type="presOf" srcId="{16F0C1C0-782A-4FEA-9FCF-48FB9C1893E0}" destId="{0BA91D69-A2F9-4E8A-B9CF-FCC54FEAAB19}" srcOrd="0" destOrd="0" presId="urn:microsoft.com/office/officeart/2005/8/layout/vList2"/>
    <dgm:cxn modelId="{8F57FE94-D31C-44EF-9AE3-24373DBF463D}" type="presOf" srcId="{3BBB5BB1-CD7D-4C22-AF50-CBD715CA49CF}" destId="{52BB5DA1-B7D8-43C8-AC9E-73618DA7949B}" srcOrd="0" destOrd="3" presId="urn:microsoft.com/office/officeart/2005/8/layout/vList2"/>
    <dgm:cxn modelId="{9D4800A7-2EBE-4647-AF53-34F7AE34BA32}" type="presOf" srcId="{C43E239E-B67C-4E7C-A861-BD1B32AFF1C2}" destId="{52BB5DA1-B7D8-43C8-AC9E-73618DA7949B}" srcOrd="0" destOrd="2" presId="urn:microsoft.com/office/officeart/2005/8/layout/vList2"/>
    <dgm:cxn modelId="{EFD2A1C9-1428-40BB-9CA3-96BB0264B1FD}" type="presOf" srcId="{9455540F-563B-4EB0-88EA-09411D51241F}" destId="{2C06474E-E140-4E57-9145-AD24B2253301}" srcOrd="0" destOrd="0" presId="urn:microsoft.com/office/officeart/2005/8/layout/vList2"/>
    <dgm:cxn modelId="{0C05CB83-B5F4-4D82-A64B-3DD9AEBBE461}" type="presParOf" srcId="{0BA91D69-A2F9-4E8A-B9CF-FCC54FEAAB19}" destId="{2C06474E-E140-4E57-9145-AD24B2253301}" srcOrd="0" destOrd="0" presId="urn:microsoft.com/office/officeart/2005/8/layout/vList2"/>
    <dgm:cxn modelId="{C1445F7E-4368-4F83-BE3A-9FF41DBDCB0C}" type="presParOf" srcId="{0BA91D69-A2F9-4E8A-B9CF-FCC54FEAAB19}" destId="{52BB5DA1-B7D8-43C8-AC9E-73618DA7949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F0C1C0-782A-4FEA-9FCF-48FB9C1893E0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28D933-86C3-4C1D-A873-D850CCE68CBF}">
      <dgm:prSet/>
      <dgm:spPr/>
      <dgm:t>
        <a:bodyPr/>
        <a:lstStyle/>
        <a:p>
          <a:r>
            <a:rPr lang="en-US" b="1" dirty="0" err="1"/>
            <a:t>Secretaría</a:t>
          </a:r>
          <a:r>
            <a:rPr lang="en-US" b="1" dirty="0"/>
            <a:t> de </a:t>
          </a:r>
          <a:r>
            <a:rPr lang="en-US" b="1" dirty="0" err="1"/>
            <a:t>Servicios</a:t>
          </a:r>
          <a:r>
            <a:rPr lang="en-US" b="1" dirty="0"/>
            <a:t> </a:t>
          </a:r>
          <a:r>
            <a:rPr lang="en-US" b="1" dirty="0" err="1"/>
            <a:t>Auxiliares</a:t>
          </a:r>
          <a:endParaRPr lang="en-US" dirty="0"/>
        </a:p>
      </dgm:t>
    </dgm:pt>
    <dgm:pt modelId="{35EA38C6-B605-4751-BE25-807E4A1DD993}" type="parTrans" cxnId="{CBCC4CC2-5EAB-40B8-BA54-1AEDEB6B1CB1}">
      <dgm:prSet/>
      <dgm:spPr/>
      <dgm:t>
        <a:bodyPr/>
        <a:lstStyle/>
        <a:p>
          <a:endParaRPr lang="en-US"/>
        </a:p>
      </dgm:t>
    </dgm:pt>
    <dgm:pt modelId="{AC682F4E-A2E6-4875-983E-05A7682D6A86}" type="sibTrans" cxnId="{CBCC4CC2-5EAB-40B8-BA54-1AEDEB6B1CB1}">
      <dgm:prSet/>
      <dgm:spPr/>
      <dgm:t>
        <a:bodyPr/>
        <a:lstStyle/>
        <a:p>
          <a:endParaRPr lang="en-US"/>
        </a:p>
      </dgm:t>
    </dgm:pt>
    <dgm:pt modelId="{BC0A6708-E7CC-49F8-8E42-28D880DAB664}">
      <dgm:prSet/>
      <dgm:spPr/>
      <dgm:t>
        <a:bodyPr/>
        <a:lstStyle/>
        <a:p>
          <a:r>
            <a:rPr lang="en-US" dirty="0"/>
            <a:t>Se </a:t>
          </a:r>
          <a:r>
            <a:rPr lang="en-US" dirty="0" err="1"/>
            <a:t>encarga</a:t>
          </a:r>
          <a:r>
            <a:rPr lang="en-US" dirty="0"/>
            <a:t> de </a:t>
          </a:r>
          <a:r>
            <a:rPr lang="en-US" dirty="0" err="1"/>
            <a:t>realiza</a:t>
          </a:r>
          <a:r>
            <a:rPr lang="en-US" dirty="0"/>
            <a:t> la </a:t>
          </a:r>
          <a:r>
            <a:rPr lang="en-US" dirty="0" err="1"/>
            <a:t>reclamación</a:t>
          </a:r>
          <a:r>
            <a:rPr lang="en-US" dirty="0"/>
            <a:t> al </a:t>
          </a:r>
          <a:r>
            <a:rPr lang="en-US" dirty="0" err="1"/>
            <a:t>seguro</a:t>
          </a:r>
          <a:r>
            <a:rPr lang="en-US" dirty="0"/>
            <a:t> de </a:t>
          </a:r>
          <a:r>
            <a:rPr lang="en-US" dirty="0" err="1"/>
            <a:t>propiedad</a:t>
          </a:r>
          <a:r>
            <a:rPr lang="en-US" dirty="0"/>
            <a:t> y a las </a:t>
          </a:r>
          <a:r>
            <a:rPr lang="en-US" dirty="0" err="1"/>
            <a:t>agencias</a:t>
          </a:r>
          <a:r>
            <a:rPr lang="en-US" dirty="0"/>
            <a:t> </a:t>
          </a:r>
          <a:r>
            <a:rPr lang="en-US" dirty="0" err="1"/>
            <a:t>pertinentes</a:t>
          </a:r>
          <a:r>
            <a:rPr lang="en-US" dirty="0"/>
            <a:t>.</a:t>
          </a:r>
        </a:p>
      </dgm:t>
    </dgm:pt>
    <dgm:pt modelId="{917C411E-893D-4582-AE61-A0344C8B65C9}" type="parTrans" cxnId="{85736B3A-30CB-40A2-9E5D-DCC919561FDF}">
      <dgm:prSet/>
      <dgm:spPr/>
      <dgm:t>
        <a:bodyPr/>
        <a:lstStyle/>
        <a:p>
          <a:endParaRPr lang="en-US"/>
        </a:p>
      </dgm:t>
    </dgm:pt>
    <dgm:pt modelId="{D02A75CB-E4F7-4EBF-B94B-B4363DFA7E1E}" type="sibTrans" cxnId="{85736B3A-30CB-40A2-9E5D-DCC919561FDF}">
      <dgm:prSet/>
      <dgm:spPr/>
      <dgm:t>
        <a:bodyPr/>
        <a:lstStyle/>
        <a:p>
          <a:endParaRPr lang="en-US"/>
        </a:p>
      </dgm:t>
    </dgm:pt>
    <dgm:pt modelId="{7855B19A-D384-42D0-B231-E0BA8DA5A883}">
      <dgm:prSet/>
      <dgm:spPr/>
      <dgm:t>
        <a:bodyPr/>
        <a:lstStyle/>
        <a:p>
          <a:endParaRPr lang="en-US" dirty="0"/>
        </a:p>
      </dgm:t>
    </dgm:pt>
    <dgm:pt modelId="{B54927EB-E87F-453A-83DE-00F3E035AD05}" type="parTrans" cxnId="{7A86156F-1288-4F93-B9C4-E510F4E2E73B}">
      <dgm:prSet/>
      <dgm:spPr/>
      <dgm:t>
        <a:bodyPr/>
        <a:lstStyle/>
        <a:p>
          <a:endParaRPr lang="en-PR"/>
        </a:p>
      </dgm:t>
    </dgm:pt>
    <dgm:pt modelId="{38705CF5-09E3-4ECE-B80F-67C9B307DD7F}" type="sibTrans" cxnId="{7A86156F-1288-4F93-B9C4-E510F4E2E73B}">
      <dgm:prSet/>
      <dgm:spPr/>
      <dgm:t>
        <a:bodyPr/>
        <a:lstStyle/>
        <a:p>
          <a:endParaRPr lang="en-PR"/>
        </a:p>
      </dgm:t>
    </dgm:pt>
    <dgm:pt modelId="{0BA91D69-A2F9-4E8A-B9CF-FCC54FEAAB19}" type="pres">
      <dgm:prSet presAssocID="{16F0C1C0-782A-4FEA-9FCF-48FB9C1893E0}" presName="linear" presStyleCnt="0">
        <dgm:presLayoutVars>
          <dgm:animLvl val="lvl"/>
          <dgm:resizeHandles val="exact"/>
        </dgm:presLayoutVars>
      </dgm:prSet>
      <dgm:spPr/>
    </dgm:pt>
    <dgm:pt modelId="{43D7ECF0-6CD4-484D-8BD9-525198BBF3C3}" type="pres">
      <dgm:prSet presAssocID="{7D28D933-86C3-4C1D-A873-D850CCE68CBF}" presName="parentText" presStyleLbl="node1" presStyleIdx="0" presStyleCnt="1" custScaleY="30541" custLinFactNeighborY="6061">
        <dgm:presLayoutVars>
          <dgm:chMax val="0"/>
          <dgm:bulletEnabled val="1"/>
        </dgm:presLayoutVars>
      </dgm:prSet>
      <dgm:spPr/>
    </dgm:pt>
    <dgm:pt modelId="{1FF37584-FE4C-4322-90B9-FCFD09FDC1A3}" type="pres">
      <dgm:prSet presAssocID="{7D28D933-86C3-4C1D-A873-D850CCE68CB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B13C503-FF07-49E1-AA33-45AA46706C55}" type="presOf" srcId="{BC0A6708-E7CC-49F8-8E42-28D880DAB664}" destId="{1FF37584-FE4C-4322-90B9-FCFD09FDC1A3}" srcOrd="0" destOrd="1" presId="urn:microsoft.com/office/officeart/2005/8/layout/vList2"/>
    <dgm:cxn modelId="{85736B3A-30CB-40A2-9E5D-DCC919561FDF}" srcId="{7D28D933-86C3-4C1D-A873-D850CCE68CBF}" destId="{BC0A6708-E7CC-49F8-8E42-28D880DAB664}" srcOrd="1" destOrd="0" parTransId="{917C411E-893D-4582-AE61-A0344C8B65C9}" sibTransId="{D02A75CB-E4F7-4EBF-B94B-B4363DFA7E1E}"/>
    <dgm:cxn modelId="{7A86156F-1288-4F93-B9C4-E510F4E2E73B}" srcId="{7D28D933-86C3-4C1D-A873-D850CCE68CBF}" destId="{7855B19A-D384-42D0-B231-E0BA8DA5A883}" srcOrd="0" destOrd="0" parTransId="{B54927EB-E87F-453A-83DE-00F3E035AD05}" sibTransId="{38705CF5-09E3-4ECE-B80F-67C9B307DD7F}"/>
    <dgm:cxn modelId="{64E96B78-E46C-490B-BA48-59F58B106F92}" type="presOf" srcId="{7D28D933-86C3-4C1D-A873-D850CCE68CBF}" destId="{43D7ECF0-6CD4-484D-8BD9-525198BBF3C3}" srcOrd="0" destOrd="0" presId="urn:microsoft.com/office/officeart/2005/8/layout/vList2"/>
    <dgm:cxn modelId="{32B22D8D-6A80-4B72-9CDE-216398E267A7}" type="presOf" srcId="{16F0C1C0-782A-4FEA-9FCF-48FB9C1893E0}" destId="{0BA91D69-A2F9-4E8A-B9CF-FCC54FEAAB19}" srcOrd="0" destOrd="0" presId="urn:microsoft.com/office/officeart/2005/8/layout/vList2"/>
    <dgm:cxn modelId="{3F6A2C99-D04C-458E-8730-61E6C7190F65}" type="presOf" srcId="{7855B19A-D384-42D0-B231-E0BA8DA5A883}" destId="{1FF37584-FE4C-4322-90B9-FCFD09FDC1A3}" srcOrd="0" destOrd="0" presId="urn:microsoft.com/office/officeart/2005/8/layout/vList2"/>
    <dgm:cxn modelId="{CBCC4CC2-5EAB-40B8-BA54-1AEDEB6B1CB1}" srcId="{16F0C1C0-782A-4FEA-9FCF-48FB9C1893E0}" destId="{7D28D933-86C3-4C1D-A873-D850CCE68CBF}" srcOrd="0" destOrd="0" parTransId="{35EA38C6-B605-4751-BE25-807E4A1DD993}" sibTransId="{AC682F4E-A2E6-4875-983E-05A7682D6A86}"/>
    <dgm:cxn modelId="{C84D551A-EC8C-4388-8191-1CAC6B16D1FD}" type="presParOf" srcId="{0BA91D69-A2F9-4E8A-B9CF-FCC54FEAAB19}" destId="{43D7ECF0-6CD4-484D-8BD9-525198BBF3C3}" srcOrd="0" destOrd="0" presId="urn:microsoft.com/office/officeart/2005/8/layout/vList2"/>
    <dgm:cxn modelId="{67F7DFE1-CB62-409F-9D6B-8E130F56E1AB}" type="presParOf" srcId="{0BA91D69-A2F9-4E8A-B9CF-FCC54FEAAB19}" destId="{1FF37584-FE4C-4322-90B9-FCFD09FDC1A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1C6E-4646-4F8A-AE90-8AF96A972FDD}">
      <dsp:nvSpPr>
        <dsp:cNvPr id="0" name=""/>
        <dsp:cNvSpPr/>
      </dsp:nvSpPr>
      <dsp:spPr>
        <a:xfrm rot="10800000">
          <a:off x="1356605" y="111"/>
          <a:ext cx="4237726" cy="12320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31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500" kern="1200" dirty="0"/>
            <a:t>Seguro de Accidentes</a:t>
          </a:r>
        </a:p>
      </dsp:txBody>
      <dsp:txXfrm rot="10800000">
        <a:off x="1664628" y="111"/>
        <a:ext cx="3929703" cy="1232093"/>
      </dsp:txXfrm>
    </dsp:sp>
    <dsp:sp modelId="{25A524E1-C55C-486A-BD7D-82FB329BAB36}">
      <dsp:nvSpPr>
        <dsp:cNvPr id="0" name=""/>
        <dsp:cNvSpPr/>
      </dsp:nvSpPr>
      <dsp:spPr>
        <a:xfrm>
          <a:off x="729902" y="0"/>
          <a:ext cx="1232093" cy="12320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4E5A0-4DF3-4F23-8FE3-D3DC2534B148}">
      <dsp:nvSpPr>
        <dsp:cNvPr id="0" name=""/>
        <dsp:cNvSpPr/>
      </dsp:nvSpPr>
      <dsp:spPr>
        <a:xfrm rot="10800000">
          <a:off x="1356605" y="1599993"/>
          <a:ext cx="4237726" cy="12320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31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500" kern="1200" dirty="0"/>
            <a:t>Seguro de Propiedad</a:t>
          </a:r>
        </a:p>
      </dsp:txBody>
      <dsp:txXfrm rot="10800000">
        <a:off x="1664628" y="1599993"/>
        <a:ext cx="3929703" cy="1232093"/>
      </dsp:txXfrm>
    </dsp:sp>
    <dsp:sp modelId="{9267E13F-234B-43C2-A02F-22D47AB78B60}">
      <dsp:nvSpPr>
        <dsp:cNvPr id="0" name=""/>
        <dsp:cNvSpPr/>
      </dsp:nvSpPr>
      <dsp:spPr>
        <a:xfrm>
          <a:off x="759373" y="1599993"/>
          <a:ext cx="1232093" cy="12320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08408-8CE8-4F42-926B-D60C0F03FC7C}">
      <dsp:nvSpPr>
        <dsp:cNvPr id="0" name=""/>
        <dsp:cNvSpPr/>
      </dsp:nvSpPr>
      <dsp:spPr>
        <a:xfrm rot="10800000">
          <a:off x="1375420" y="3199876"/>
          <a:ext cx="4237726" cy="12320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31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500" kern="1200" dirty="0"/>
            <a:t>Seguro de Responsabilidad Pública</a:t>
          </a:r>
        </a:p>
      </dsp:txBody>
      <dsp:txXfrm rot="10800000">
        <a:off x="1683443" y="3199876"/>
        <a:ext cx="3929703" cy="1232093"/>
      </dsp:txXfrm>
    </dsp:sp>
    <dsp:sp modelId="{525AFD1C-7D30-402C-B9C1-8E2CFB3C5B29}">
      <dsp:nvSpPr>
        <dsp:cNvPr id="0" name=""/>
        <dsp:cNvSpPr/>
      </dsp:nvSpPr>
      <dsp:spPr>
        <a:xfrm>
          <a:off x="759373" y="3199876"/>
          <a:ext cx="1232093" cy="123209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6474E-E140-4E57-9145-AD24B2253301}">
      <dsp:nvSpPr>
        <dsp:cNvPr id="0" name=""/>
        <dsp:cNvSpPr/>
      </dsp:nvSpPr>
      <dsp:spPr>
        <a:xfrm>
          <a:off x="0" y="39216"/>
          <a:ext cx="4261338" cy="8650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Director Escolar</a:t>
          </a:r>
          <a:endParaRPr lang="en-US" sz="2800" kern="1200" dirty="0"/>
        </a:p>
      </dsp:txBody>
      <dsp:txXfrm>
        <a:off x="42229" y="81445"/>
        <a:ext cx="4176880" cy="780601"/>
      </dsp:txXfrm>
    </dsp:sp>
    <dsp:sp modelId="{52BB5DA1-B7D8-43C8-AC9E-73618DA7949B}">
      <dsp:nvSpPr>
        <dsp:cNvPr id="0" name=""/>
        <dsp:cNvSpPr/>
      </dsp:nvSpPr>
      <dsp:spPr>
        <a:xfrm>
          <a:off x="0" y="866385"/>
          <a:ext cx="4261338" cy="363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9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Tomar</a:t>
          </a:r>
          <a:r>
            <a:rPr lang="en-US" sz="2400" kern="1200" dirty="0"/>
            <a:t> </a:t>
          </a:r>
          <a:r>
            <a:rPr lang="en-US" sz="2400" kern="1200" dirty="0" err="1"/>
            <a:t>fotos</a:t>
          </a:r>
          <a:r>
            <a:rPr lang="en-US" sz="2400" kern="1200" dirty="0"/>
            <a:t> antes y </a:t>
          </a:r>
          <a:r>
            <a:rPr lang="en-US" sz="2400" kern="1200" dirty="0" err="1"/>
            <a:t>después</a:t>
          </a:r>
          <a:r>
            <a:rPr lang="en-US" sz="2400" kern="1200" dirty="0"/>
            <a:t> del </a:t>
          </a:r>
          <a:r>
            <a:rPr lang="en-US" sz="2400" kern="1200" dirty="0" err="1"/>
            <a:t>incidente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Justificar</a:t>
          </a:r>
          <a:r>
            <a:rPr lang="en-US" sz="2400" kern="1200" dirty="0"/>
            <a:t> </a:t>
          </a:r>
          <a:r>
            <a:rPr lang="en-US" sz="2400" kern="1200" dirty="0" err="1"/>
            <a:t>el</a:t>
          </a:r>
          <a:r>
            <a:rPr lang="en-US" sz="2400" kern="1200" dirty="0"/>
            <a:t> </a:t>
          </a:r>
          <a:r>
            <a:rPr lang="en-US" sz="2400" kern="1200" dirty="0" err="1"/>
            <a:t>acontecimiento</a:t>
          </a:r>
          <a:r>
            <a:rPr lang="en-US" sz="2400" kern="1200" dirty="0"/>
            <a:t> a </a:t>
          </a:r>
          <a:r>
            <a:rPr lang="en-US" sz="2400" kern="1200" dirty="0" err="1"/>
            <a:t>través</a:t>
          </a:r>
          <a:r>
            <a:rPr lang="en-US" sz="2400" kern="1200" dirty="0"/>
            <a:t> del </a:t>
          </a:r>
          <a:r>
            <a:rPr lang="en-US" sz="2400" kern="1200" dirty="0" err="1"/>
            <a:t>formulario</a:t>
          </a:r>
          <a:r>
            <a:rPr lang="en-US" sz="2400" kern="1200" dirty="0"/>
            <a:t> </a:t>
          </a:r>
          <a:r>
            <a:rPr lang="en-US" sz="2400" kern="1200" dirty="0" err="1"/>
            <a:t>titulado</a:t>
          </a:r>
          <a:r>
            <a:rPr lang="en-US" sz="2400" kern="1200" dirty="0"/>
            <a:t> “</a:t>
          </a:r>
          <a:r>
            <a:rPr lang="en-US" sz="2400" kern="1200" dirty="0" err="1"/>
            <a:t>Notificación</a:t>
          </a:r>
          <a:r>
            <a:rPr lang="en-US" sz="2400" kern="1200" dirty="0"/>
            <a:t> de </a:t>
          </a:r>
          <a:r>
            <a:rPr lang="en-US" sz="2400" kern="1200" dirty="0" err="1"/>
            <a:t>pérdida</a:t>
          </a:r>
          <a:r>
            <a:rPr lang="en-US" sz="2400" kern="1200" dirty="0"/>
            <a:t> de </a:t>
          </a:r>
          <a:r>
            <a:rPr lang="en-US" sz="2400" kern="1200" dirty="0" err="1"/>
            <a:t>propiedad</a:t>
          </a:r>
          <a:r>
            <a:rPr lang="en-US" sz="2400" kern="1200" dirty="0"/>
            <a:t>”.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Enviar</a:t>
          </a:r>
          <a:r>
            <a:rPr lang="en-US" sz="2400" kern="1200" dirty="0"/>
            <a:t> </a:t>
          </a:r>
          <a:r>
            <a:rPr lang="en-US" sz="2400" kern="1200" dirty="0" err="1"/>
            <a:t>el</a:t>
          </a:r>
          <a:r>
            <a:rPr lang="en-US" sz="2400" kern="1200" dirty="0"/>
            <a:t> </a:t>
          </a:r>
          <a:r>
            <a:rPr lang="en-US" sz="2400" kern="1200" dirty="0" err="1"/>
            <a:t>formulario</a:t>
          </a:r>
          <a:r>
            <a:rPr lang="en-US" sz="2400" kern="1200" dirty="0"/>
            <a:t> a la </a:t>
          </a:r>
          <a:r>
            <a:rPr lang="en-US" sz="2400" kern="1200" dirty="0" err="1"/>
            <a:t>Secretaría</a:t>
          </a:r>
          <a:r>
            <a:rPr lang="en-US" sz="2400" kern="1200" dirty="0"/>
            <a:t> de </a:t>
          </a:r>
          <a:r>
            <a:rPr lang="en-US" sz="2400" kern="1200" dirty="0" err="1"/>
            <a:t>Servicios</a:t>
          </a:r>
          <a:r>
            <a:rPr lang="en-US" sz="2400" kern="1200" dirty="0"/>
            <a:t> </a:t>
          </a:r>
          <a:r>
            <a:rPr lang="en-US" sz="2400" kern="1200" dirty="0" err="1"/>
            <a:t>Auxiliares</a:t>
          </a:r>
          <a:endParaRPr lang="en-US" sz="2400" kern="1200" dirty="0"/>
        </a:p>
      </dsp:txBody>
      <dsp:txXfrm>
        <a:off x="0" y="866385"/>
        <a:ext cx="4261338" cy="3632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7ECF0-6CD4-484D-8BD9-525198BBF3C3}">
      <dsp:nvSpPr>
        <dsp:cNvPr id="0" name=""/>
        <dsp:cNvSpPr/>
      </dsp:nvSpPr>
      <dsp:spPr>
        <a:xfrm>
          <a:off x="0" y="362848"/>
          <a:ext cx="4798929" cy="8061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Secretaría</a:t>
          </a:r>
          <a:r>
            <a:rPr lang="en-US" sz="2600" b="1" kern="1200" dirty="0"/>
            <a:t> de </a:t>
          </a:r>
          <a:r>
            <a:rPr lang="en-US" sz="2600" b="1" kern="1200" dirty="0" err="1"/>
            <a:t>Servicios</a:t>
          </a:r>
          <a:r>
            <a:rPr lang="en-US" sz="2600" b="1" kern="1200" dirty="0"/>
            <a:t> </a:t>
          </a:r>
          <a:r>
            <a:rPr lang="en-US" sz="2600" b="1" kern="1200" dirty="0" err="1"/>
            <a:t>Auxiliares</a:t>
          </a:r>
          <a:endParaRPr lang="en-US" sz="2600" kern="1200" dirty="0"/>
        </a:p>
      </dsp:txBody>
      <dsp:txXfrm>
        <a:off x="39352" y="402200"/>
        <a:ext cx="4720225" cy="727431"/>
      </dsp:txXfrm>
    </dsp:sp>
    <dsp:sp modelId="{1FF37584-FE4C-4322-90B9-FCFD09FDC1A3}">
      <dsp:nvSpPr>
        <dsp:cNvPr id="0" name=""/>
        <dsp:cNvSpPr/>
      </dsp:nvSpPr>
      <dsp:spPr>
        <a:xfrm>
          <a:off x="0" y="964228"/>
          <a:ext cx="4798929" cy="337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36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Se </a:t>
          </a:r>
          <a:r>
            <a:rPr lang="en-US" sz="2000" kern="1200" dirty="0" err="1"/>
            <a:t>encarga</a:t>
          </a:r>
          <a:r>
            <a:rPr lang="en-US" sz="2000" kern="1200" dirty="0"/>
            <a:t> de </a:t>
          </a:r>
          <a:r>
            <a:rPr lang="en-US" sz="2000" kern="1200" dirty="0" err="1"/>
            <a:t>realiza</a:t>
          </a:r>
          <a:r>
            <a:rPr lang="en-US" sz="2000" kern="1200" dirty="0"/>
            <a:t> la </a:t>
          </a:r>
          <a:r>
            <a:rPr lang="en-US" sz="2000" kern="1200" dirty="0" err="1"/>
            <a:t>reclamación</a:t>
          </a:r>
          <a:r>
            <a:rPr lang="en-US" sz="2000" kern="1200" dirty="0"/>
            <a:t> al </a:t>
          </a:r>
          <a:r>
            <a:rPr lang="en-US" sz="2000" kern="1200" dirty="0" err="1"/>
            <a:t>seguro</a:t>
          </a:r>
          <a:r>
            <a:rPr lang="en-US" sz="2000" kern="1200" dirty="0"/>
            <a:t> de </a:t>
          </a:r>
          <a:r>
            <a:rPr lang="en-US" sz="2000" kern="1200" dirty="0" err="1"/>
            <a:t>propiedad</a:t>
          </a:r>
          <a:r>
            <a:rPr lang="en-US" sz="2000" kern="1200" dirty="0"/>
            <a:t> y a las </a:t>
          </a:r>
          <a:r>
            <a:rPr lang="en-US" sz="2000" kern="1200" dirty="0" err="1"/>
            <a:t>agencias</a:t>
          </a:r>
          <a:r>
            <a:rPr lang="en-US" sz="2000" kern="1200" dirty="0"/>
            <a:t> </a:t>
          </a:r>
          <a:r>
            <a:rPr lang="en-US" sz="2000" kern="1200" dirty="0" err="1"/>
            <a:t>pertinentes</a:t>
          </a:r>
          <a:r>
            <a:rPr lang="en-US" sz="2000" kern="1200" dirty="0"/>
            <a:t>.</a:t>
          </a:r>
        </a:p>
      </dsp:txBody>
      <dsp:txXfrm>
        <a:off x="0" y="964228"/>
        <a:ext cx="4798929" cy="3378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6E7756-D806-48B9-911C-1DAFACC993D0}" type="datetimeFigureOut">
              <a:rPr lang="es-PR" smtClean="0"/>
              <a:t>11/23/2022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864D02-9E71-428D-A111-718D80D7FC7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10922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64D02-9E71-428D-A111-718D80D7FC75}" type="slidenum">
              <a:rPr lang="es-PR" smtClean="0"/>
              <a:t>12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95741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64D02-9E71-428D-A111-718D80D7FC75}" type="slidenum">
              <a:rPr lang="es-PR" smtClean="0"/>
              <a:t>13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923716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64D02-9E71-428D-A111-718D80D7FC75}" type="slidenum">
              <a:rPr lang="es-PR" smtClean="0"/>
              <a:t>14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6367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B41B-AF6B-8044-EFFC-CB68C2C4F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CECFE-0786-5C20-D5C4-DC61D6A6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074E0-EA68-0E16-F47F-44BD67DC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11/23/2022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6D598-1E5E-36CF-F743-29E7FDD7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6E98-73AA-A7B4-64D0-9CB668C2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20882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71A4-8994-1F08-682D-1F5E932F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A3182-4A28-D9C7-B333-AD62C3FF1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1770-041B-C435-B9E0-BFDAC153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11/23/2022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BE5CF-6C01-7A2C-9CEF-7914D927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64373-C059-A782-BD2B-1DE2AEB1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70749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DABE1-2386-0A63-18FA-E0071212C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DA9C4-AD98-4E2A-81FC-7AC6EC34A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78AB3-0B7B-76D5-CFF0-455A5E4C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11/23/2022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EDFAD-0439-555F-8246-59C1ED81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1F49B-8605-0264-DDDF-DD192FAD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19499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9ECD-F436-9455-7A9A-303493E7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A0FA-BC2D-11D7-4E81-5EAE60AA8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E4F6-5280-51B6-D1E8-B4EDB30A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11/23/2022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52078-8CEE-608A-490D-ED7B538A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2E00-9139-F813-E9ED-673BE2F4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8521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C192-14B1-7542-E4A5-0EA4A8F7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C22E3-79B7-BB44-7AB8-33D2E3832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CE1A8-AA20-0961-F074-0CF8A697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11/23/2022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F586E-FAA5-59DD-B0D5-D0CB082B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AF92E-CE67-85AF-486A-9318D271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86120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E7DD-AAA5-2DB8-2BED-74E50B2D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E37C-57AE-2131-5508-0878654E2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2224B-8295-0813-47BF-3677C212B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FB265-CD38-7B9C-95EB-FAD3447F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11/23/2022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55C64-6B40-CD36-628D-7883915F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1D9B5-70D2-C175-538E-4EDEAEDA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7354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B72E-9CAF-E9AD-2243-CE80AF87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89C26-531B-EB5F-6EF0-B0147E78A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A701E-3DA5-3175-5F44-44EE17EDB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4F99EB-1C2F-29C4-1746-B8E646B9C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5DB8A-8DF5-E03C-E0BA-89605A82D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33DF4-FC97-0CF9-D119-3CCC2497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11/23/2022</a:t>
            </a:fld>
            <a:endParaRPr lang="en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4A750-8179-4F94-3709-79C9F0D8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E5E0F-FF59-FB0A-84A5-A125A397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92840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3818-3C13-845D-08B7-FFAD5B32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7D1FE-5BC4-83A4-EE82-2EF6A159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11/23/2022</a:t>
            </a:fld>
            <a:endParaRPr lang="en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2E4C7-34F5-F5A4-B992-7ED3815C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F14C5-91AC-C91E-61E4-DB4EE835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66170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46081-68C1-B46C-F92B-FFBA6C72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11/23/2022</a:t>
            </a:fld>
            <a:endParaRPr lang="en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090EF-E0BC-A64C-2881-2A42FF28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6B4A9-894F-B5CD-0BC3-5E6926CA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842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D7A4-4AE1-B324-670E-00C071EF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FAF2-5454-635F-74BA-A82B3278B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4F0BB-CD47-6DC9-417C-CDCDCE3BA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7B3C8-D796-D3C9-B3A4-BC2D8ED9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11/23/2022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5ED60-A052-E641-4555-2E467970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6A7F3-D301-8F0E-95D1-845B5461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30609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A542-C2AF-3AB0-1C94-D92F77AD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69BB8-41C0-234E-D14C-091D00FBF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C423C-27C9-6971-2318-8A52FAF9F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E9F46-91E9-C2F3-ADBC-7472FD0E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en-PR" smtClean="0"/>
              <a:t>11/23/2022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54CCC-0809-EB0F-7C6B-75A32B50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CFBD7-F686-2000-B0F3-7A1DBB95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38943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8D503-7324-8F16-D500-9A7BFA82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0B6F3-3D3E-590D-BF9A-2B8E562E1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7F997-2CBF-F172-25F6-8CAF40BB5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AEB2-4DE8-CB43-B132-D51F9A1D6B34}" type="datetimeFigureOut">
              <a:rPr lang="en-PR" smtClean="0"/>
              <a:t>11/23/2022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59D04-55B5-81B3-62E2-C7C2CA7AE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CE638-6683-E880-CD12-ED9C8FEC1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FF71-14AB-D342-8E34-54874644D74D}" type="slidenum">
              <a:rPr lang="en-PR" smtClean="0"/>
              <a:t>‹Nº›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3485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ldonadovj@de.pr.gov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ntanaqc@de.pr.go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11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antanaqc@de.pr.gov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ldonadovj@de.pr.g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EEB646D-6075-51AA-3265-59FCEB113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4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9993D259-10BE-DDEC-4D91-40F0BB8A7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FA751A-897E-A846-0036-08590375CED3}"/>
              </a:ext>
            </a:extLst>
          </p:cNvPr>
          <p:cNvSpPr/>
          <p:nvPr/>
        </p:nvSpPr>
        <p:spPr>
          <a:xfrm>
            <a:off x="838199" y="557605"/>
            <a:ext cx="7806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4000" b="1" dirty="0">
                <a:solidFill>
                  <a:schemeClr val="accent1">
                    <a:lumMod val="75000"/>
                  </a:schemeClr>
                </a:solidFill>
              </a:rPr>
              <a:t>Seguro de Responsabilidad Pública</a:t>
            </a:r>
            <a:br>
              <a:rPr lang="es-US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P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3AAA-6B72-589B-3C98-9DAA136A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4706"/>
            <a:ext cx="10515601" cy="495568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ES" sz="2800" b="1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Funciones de la ORE :</a:t>
            </a:r>
            <a:endParaRPr lang="en-PR" sz="3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5381625" algn="l"/>
              </a:tabLst>
            </a:pPr>
            <a:r>
              <a:rPr lang="es-ES" sz="1100" b="1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PR" sz="1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81625" algn="l"/>
              </a:tabLst>
            </a:pPr>
            <a:r>
              <a:rPr lang="es-ES" sz="2000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Verificar que la solicitud esté cumplimentada en todas sus partes.</a:t>
            </a:r>
            <a:endParaRPr lang="en-PR" sz="23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81625" algn="l"/>
              </a:tabLst>
            </a:pPr>
            <a:r>
              <a:rPr lang="es-ES" sz="2000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Cotejar que la solicitud esté firmada por el director de escuela y tenga el sello.</a:t>
            </a:r>
            <a:endParaRPr lang="en-PR" sz="23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81625" algn="l"/>
              </a:tabLst>
            </a:pPr>
            <a:r>
              <a:rPr lang="es-ES" sz="2000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Verificar que el tipo de actividad solicitada sea una de las autorizadas por el Departamento de Educación y que tenga una breve descripción.</a:t>
            </a:r>
            <a:endParaRPr lang="en-PR" sz="23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81625" algn="l"/>
              </a:tabLst>
            </a:pPr>
            <a:r>
              <a:rPr lang="es-ES" sz="2000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Garantizar que la solicitud esté cumplimentada en todas sus partes y tenga el visto bueno del Superintendente Regional o persona designada.</a:t>
            </a:r>
            <a:endParaRPr lang="en-PR" sz="23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81625" algn="l"/>
              </a:tabLst>
            </a:pPr>
            <a:r>
              <a:rPr lang="es-ES" sz="2000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Solicitar el endoso de la compaña de seguro.</a:t>
            </a:r>
            <a:endParaRPr lang="en-PR" sz="23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81625" algn="l"/>
              </a:tabLst>
            </a:pPr>
            <a:r>
              <a:rPr lang="es-ES" sz="2000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Registrar la información en el documento titulado </a:t>
            </a:r>
            <a:r>
              <a:rPr lang="es-ES" sz="2000" i="1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Registro de solicitudes autorizadas </a:t>
            </a:r>
            <a:r>
              <a:rPr lang="es-ES" sz="2000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y asignar a la solicitud un número de registro por año natural comenzando con el número 001 y el número del año (ejemplo: 001-2022).  </a:t>
            </a:r>
            <a:endParaRPr lang="en-PR" sz="23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81625" algn="l"/>
              </a:tabLst>
            </a:pPr>
            <a:r>
              <a:rPr lang="es-ES" sz="2000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Una vez recibido el endoso por la aseguradora guardar una copia y entregar el original  al director de escuela.</a:t>
            </a:r>
            <a:endParaRPr lang="en-PR" sz="23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381625" algn="l"/>
              </a:tabLst>
            </a:pPr>
            <a:r>
              <a:rPr lang="es-ES" sz="2000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Entregar una copia del registro de solicitudes autorizadas (anejo 3) a la Secretaría de Servicios Auxiliares antes del 31 de mayo del 2023 mediante los siguientes correos electrónicos. </a:t>
            </a:r>
            <a:r>
              <a:rPr lang="es-ES" sz="1400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PR" sz="23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381625" algn="l"/>
              </a:tabLst>
            </a:pPr>
            <a:r>
              <a:rPr lang="es-ES" sz="2000" dirty="0" err="1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Prof.</a:t>
            </a:r>
            <a:r>
              <a:rPr lang="es-ES" sz="2000" baseline="30000" dirty="0" err="1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</a:t>
            </a:r>
            <a:r>
              <a:rPr lang="es-ES" sz="2000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  Joanelly Maldonado Velázquez (</a:t>
            </a:r>
            <a:r>
              <a:rPr lang="es-ES" sz="2000" u="none" strike="noStrike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  <a:hlinkClick r:id="rId3"/>
              </a:rPr>
              <a:t>maldonadovj@de.pr.gov</a:t>
            </a:r>
            <a:r>
              <a:rPr lang="es-ES" sz="2000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).</a:t>
            </a:r>
            <a:endParaRPr lang="en-PR" sz="23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5381625" algn="l"/>
              </a:tabLst>
            </a:pPr>
            <a:r>
              <a:rPr lang="es-ES" sz="2000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Sra.  Carmen Santana Quiñones (</a:t>
            </a:r>
            <a:r>
              <a:rPr lang="es-ES" sz="2000" u="none" strike="noStrike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  <a:hlinkClick r:id="rId4"/>
              </a:rPr>
              <a:t>santanaqc@de.pr.gov</a:t>
            </a:r>
            <a:r>
              <a:rPr lang="es-ES" sz="2000" dirty="0">
                <a:effectLst/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).</a:t>
            </a:r>
            <a:endParaRPr lang="en-PR" sz="23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PR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6778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D65987C7-435F-AA4A-3C18-E10D2960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306D1A-DC44-0EB5-4B30-4488CCE168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850856"/>
              </p:ext>
            </p:extLst>
          </p:nvPr>
        </p:nvGraphicFramePr>
        <p:xfrm>
          <a:off x="900108" y="1600404"/>
          <a:ext cx="9641508" cy="4659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0076">
                  <a:extLst>
                    <a:ext uri="{9D8B030D-6E8A-4147-A177-3AD203B41FA5}">
                      <a16:colId xmlns:a16="http://schemas.microsoft.com/office/drawing/2014/main" val="2072036199"/>
                    </a:ext>
                  </a:extLst>
                </a:gridCol>
                <a:gridCol w="4458249">
                  <a:extLst>
                    <a:ext uri="{9D8B030D-6E8A-4147-A177-3AD203B41FA5}">
                      <a16:colId xmlns:a16="http://schemas.microsoft.com/office/drawing/2014/main" val="3880102288"/>
                    </a:ext>
                  </a:extLst>
                </a:gridCol>
                <a:gridCol w="2913183">
                  <a:extLst>
                    <a:ext uri="{9D8B030D-6E8A-4147-A177-3AD203B41FA5}">
                      <a16:colId xmlns:a16="http://schemas.microsoft.com/office/drawing/2014/main" val="752046951"/>
                    </a:ext>
                  </a:extLst>
                </a:gridCol>
              </a:tblGrid>
              <a:tr h="4625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Oficina Regional Educativa</a:t>
                      </a:r>
                      <a:endParaRPr lang="en-PR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Nombre del personal designado</a:t>
                      </a:r>
                      <a:endParaRPr lang="en-PR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Correo electrónico</a:t>
                      </a:r>
                      <a:endParaRPr lang="en-PR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274094"/>
                  </a:ext>
                </a:extLst>
              </a:tr>
              <a:tr h="513896">
                <a:tc>
                  <a:txBody>
                    <a:bodyPr/>
                    <a:lstStyle/>
                    <a:p>
                      <a:pPr marL="152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Arecibo</a:t>
                      </a:r>
                      <a:endParaRPr lang="en-PR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54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Sandra Liz Aguilar Centeno</a:t>
                      </a:r>
                      <a:endParaRPr lang="en-PR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aguilarcsl@de.pr.gov</a:t>
                      </a:r>
                      <a:endParaRPr lang="en-PR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428119"/>
                  </a:ext>
                </a:extLst>
              </a:tr>
              <a:tr h="513896">
                <a:tc>
                  <a:txBody>
                    <a:bodyPr/>
                    <a:lstStyle/>
                    <a:p>
                      <a:pPr marL="152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Bayamón</a:t>
                      </a:r>
                      <a:endParaRPr lang="en-PR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54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Omaya Vázquez González</a:t>
                      </a:r>
                      <a:endParaRPr lang="en-PR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vazquezgo@de.pr.gov</a:t>
                      </a:r>
                      <a:endParaRPr lang="en-PR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52780"/>
                  </a:ext>
                </a:extLst>
              </a:tr>
              <a:tr h="513896">
                <a:tc>
                  <a:txBody>
                    <a:bodyPr/>
                    <a:lstStyle/>
                    <a:p>
                      <a:pPr marL="152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Caguas</a:t>
                      </a:r>
                      <a:endParaRPr lang="en-PR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54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Manuel </a:t>
                      </a:r>
                      <a:r>
                        <a:rPr lang="es-ES" sz="2000" dirty="0" err="1">
                          <a:effectLst/>
                        </a:rPr>
                        <a:t>Gorritz</a:t>
                      </a:r>
                      <a:r>
                        <a:rPr lang="es-ES" sz="2000" dirty="0">
                          <a:effectLst/>
                        </a:rPr>
                        <a:t> Ayala</a:t>
                      </a:r>
                      <a:endParaRPr lang="en-PR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gorritzam@de.pr.gov </a:t>
                      </a:r>
                      <a:endParaRPr lang="en-PR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536294"/>
                  </a:ext>
                </a:extLst>
              </a:tr>
              <a:tr h="513896">
                <a:tc>
                  <a:txBody>
                    <a:bodyPr/>
                    <a:lstStyle/>
                    <a:p>
                      <a:pPr marL="152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Humacao</a:t>
                      </a:r>
                      <a:endParaRPr lang="en-PR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54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Yamille Colón Rivera</a:t>
                      </a:r>
                      <a:endParaRPr lang="en-PR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colonry@de.pr.gov</a:t>
                      </a:r>
                      <a:endParaRPr lang="en-PR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2619732"/>
                  </a:ext>
                </a:extLst>
              </a:tr>
              <a:tr h="513896">
                <a:tc>
                  <a:txBody>
                    <a:bodyPr/>
                    <a:lstStyle/>
                    <a:p>
                      <a:pPr marL="152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Mayagüez</a:t>
                      </a:r>
                      <a:endParaRPr lang="en-PR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54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José Felipe Pérez Almodóvar</a:t>
                      </a:r>
                      <a:endParaRPr lang="en-PR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perezaj@de.pr.gov</a:t>
                      </a:r>
                      <a:endParaRPr lang="en-PR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732519"/>
                  </a:ext>
                </a:extLst>
              </a:tr>
              <a:tr h="513896">
                <a:tc>
                  <a:txBody>
                    <a:bodyPr/>
                    <a:lstStyle/>
                    <a:p>
                      <a:pPr marL="152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Ponce</a:t>
                      </a:r>
                      <a:endParaRPr lang="en-PR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54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Milagros Rodríguez Guzmán</a:t>
                      </a:r>
                      <a:endParaRPr lang="en-PR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rodríguezgm@de.pr.gov</a:t>
                      </a:r>
                      <a:endParaRPr lang="en-PR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6576221"/>
                  </a:ext>
                </a:extLst>
              </a:tr>
              <a:tr h="513896">
                <a:tc>
                  <a:txBody>
                    <a:bodyPr/>
                    <a:lstStyle/>
                    <a:p>
                      <a:pPr marL="152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San Juan</a:t>
                      </a:r>
                      <a:endParaRPr lang="en-PR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54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2000">
                          <a:effectLst/>
                        </a:rPr>
                        <a:t>Madeline Toro Rodriguez -</a:t>
                      </a:r>
                      <a:endParaRPr lang="en-PR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tororm@de.pr.gov </a:t>
                      </a:r>
                      <a:endParaRPr lang="en-PR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4887642"/>
                  </a:ext>
                </a:extLst>
              </a:tr>
              <a:tr h="513896">
                <a:tc>
                  <a:txBody>
                    <a:bodyPr/>
                    <a:lstStyle/>
                    <a:p>
                      <a:pPr marL="152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Nivel Central</a:t>
                      </a:r>
                      <a:endParaRPr lang="en-PR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54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Carmen J. Santana Quiñones</a:t>
                      </a:r>
                      <a:endParaRPr lang="en-PR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u="none" dirty="0">
                          <a:solidFill>
                            <a:schemeClr val="tx1"/>
                          </a:solidFill>
                          <a:effectLst/>
                        </a:rPr>
                        <a:t>santanaqc@de.pr.gov</a:t>
                      </a:r>
                      <a:endParaRPr lang="en-PR" sz="2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945325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2A7FA5E-25B1-BBA1-4B8A-7506EA6E4882}"/>
              </a:ext>
            </a:extLst>
          </p:cNvPr>
          <p:cNvSpPr/>
          <p:nvPr/>
        </p:nvSpPr>
        <p:spPr>
          <a:xfrm>
            <a:off x="779586" y="359789"/>
            <a:ext cx="7806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4000" b="1" dirty="0">
                <a:solidFill>
                  <a:schemeClr val="accent1">
                    <a:lumMod val="75000"/>
                  </a:schemeClr>
                </a:solidFill>
              </a:rPr>
              <a:t>Seguro de Responsabilidad Pública</a:t>
            </a:r>
          </a:p>
          <a:p>
            <a:endParaRPr lang="es-P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AA905-35E3-A8CE-1A8B-59A6DF1A70A6}"/>
              </a:ext>
            </a:extLst>
          </p:cNvPr>
          <p:cNvSpPr txBox="1"/>
          <p:nvPr/>
        </p:nvSpPr>
        <p:spPr>
          <a:xfrm>
            <a:off x="779586" y="1021508"/>
            <a:ext cx="8364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2400" b="1" dirty="0"/>
              <a:t>PERSONAL ASIGNADO POR ORE</a:t>
            </a:r>
          </a:p>
        </p:txBody>
      </p:sp>
    </p:spTree>
    <p:extLst>
      <p:ext uri="{BB962C8B-B14F-4D97-AF65-F5344CB8AC3E}">
        <p14:creationId xmlns:p14="http://schemas.microsoft.com/office/powerpoint/2010/main" val="92767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62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Sospechan de mano criminal en fuego en escuela en Corozal – Metro Puerto  Rico">
            <a:extLst>
              <a:ext uri="{FF2B5EF4-FFF2-40B4-BE49-F238E27FC236}">
                <a16:creationId xmlns:a16="http://schemas.microsoft.com/office/drawing/2014/main" id="{E7F78577-ADE5-587C-3C8C-2CF7CBB7B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r="1305" b="-2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portan daños en la ciudad de Ponce tras el nuevo sismo en Puerto Rico -  La Opinión">
            <a:extLst>
              <a:ext uri="{FF2B5EF4-FFF2-40B4-BE49-F238E27FC236}">
                <a16:creationId xmlns:a16="http://schemas.microsoft.com/office/drawing/2014/main" id="{4BDBBCBD-D1F5-F22B-9FCA-3C00F7B3E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r="2915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uerto Rico, una vez más, vuelve a estar a oscuras - The New York Times">
            <a:extLst>
              <a:ext uri="{FF2B5EF4-FFF2-40B4-BE49-F238E27FC236}">
                <a16:creationId xmlns:a16="http://schemas.microsoft.com/office/drawing/2014/main" id="{BF352842-FECA-CE3C-D566-FC7552492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73" name="Freeform: Shape 2064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74" name="Freeform: Shape 2066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A751A-897E-A846-0036-08590375CED3}"/>
              </a:ext>
            </a:extLst>
          </p:cNvPr>
          <p:cNvSpPr/>
          <p:nvPr/>
        </p:nvSpPr>
        <p:spPr>
          <a:xfrm>
            <a:off x="448056" y="685800"/>
            <a:ext cx="2807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Seguro de </a:t>
            </a:r>
            <a:r>
              <a:rPr lang="en-US" sz="5600" b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Propiedad</a:t>
            </a:r>
            <a:b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75" name="Rectangle 206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9BCD1C-58D9-0223-622A-746B62FAC7F9}"/>
              </a:ext>
            </a:extLst>
          </p:cNvPr>
          <p:cNvSpPr txBox="1"/>
          <p:nvPr/>
        </p:nvSpPr>
        <p:spPr>
          <a:xfrm>
            <a:off x="263663" y="2764827"/>
            <a:ext cx="3673007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CUBIERTAS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67A963-0040-115B-A190-C545522B1414}"/>
              </a:ext>
            </a:extLst>
          </p:cNvPr>
          <p:cNvSpPr txBox="1"/>
          <p:nvPr/>
        </p:nvSpPr>
        <p:spPr>
          <a:xfrm>
            <a:off x="817150" y="3273336"/>
            <a:ext cx="3106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/>
              <a:t>Fuegos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/>
              <a:t>Huracanes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/>
              <a:t>Terremotos</a:t>
            </a:r>
            <a:endParaRPr lang="en-PR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33FA2B-E7C0-7394-E04E-A06538416FD5}"/>
              </a:ext>
            </a:extLst>
          </p:cNvPr>
          <p:cNvGrpSpPr/>
          <p:nvPr/>
        </p:nvGrpSpPr>
        <p:grpSpPr>
          <a:xfrm>
            <a:off x="7404372" y="10"/>
            <a:ext cx="4787628" cy="3401558"/>
            <a:chOff x="7404372" y="10"/>
            <a:chExt cx="4787628" cy="3401558"/>
          </a:xfrm>
        </p:grpSpPr>
        <p:pic>
          <p:nvPicPr>
            <p:cNvPr id="8" name="Picture 7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9993D259-10BE-DDEC-4D91-40F0BB8A7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0829"/>
            <a:stretch/>
          </p:blipFill>
          <p:spPr>
            <a:xfrm>
              <a:off x="7404372" y="10"/>
              <a:ext cx="4787628" cy="3401558"/>
            </a:xfrm>
            <a:custGeom>
              <a:avLst/>
              <a:gdLst/>
              <a:ahLst/>
              <a:cxnLst/>
              <a:rect l="l" t="t" r="r" b="b"/>
              <a:pathLst>
                <a:path w="4787628" h="3401568">
                  <a:moveTo>
                    <a:pt x="0" y="0"/>
                  </a:moveTo>
                  <a:lnTo>
                    <a:pt x="4787628" y="0"/>
                  </a:lnTo>
                  <a:lnTo>
                    <a:pt x="4787628" y="3401568"/>
                  </a:lnTo>
                  <a:lnTo>
                    <a:pt x="762748" y="3401568"/>
                  </a:lnTo>
                  <a:lnTo>
                    <a:pt x="751436" y="2963954"/>
                  </a:lnTo>
                  <a:cubicBezTo>
                    <a:pt x="698408" y="1942163"/>
                    <a:pt x="463174" y="995044"/>
                    <a:pt x="93264" y="192283"/>
                  </a:cubicBezTo>
                  <a:close/>
                </a:path>
              </a:pathLst>
            </a:custGeom>
          </p:spPr>
        </p:pic>
        <p:pic>
          <p:nvPicPr>
            <p:cNvPr id="4" name="Picture 3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233DF67A-639F-5180-194A-9792B0819B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3819" t="10015" r="2107" b="71481"/>
            <a:stretch/>
          </p:blipFill>
          <p:spPr>
            <a:xfrm>
              <a:off x="8222270" y="289474"/>
              <a:ext cx="3706067" cy="2740537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16179CF-AFC0-E152-3E73-D93C55BE8F0F}"/>
                </a:ext>
              </a:extLst>
            </p:cNvPr>
            <p:cNvSpPr/>
            <p:nvPr/>
          </p:nvSpPr>
          <p:spPr>
            <a:xfrm>
              <a:off x="7878871" y="989556"/>
              <a:ext cx="764088" cy="1853852"/>
            </a:xfrm>
            <a:custGeom>
              <a:avLst/>
              <a:gdLst>
                <a:gd name="connsiteX0" fmla="*/ 12526 w 764088"/>
                <a:gd name="connsiteY0" fmla="*/ 200417 h 1853852"/>
                <a:gd name="connsiteX1" fmla="*/ 275573 w 764088"/>
                <a:gd name="connsiteY1" fmla="*/ 1853852 h 1853852"/>
                <a:gd name="connsiteX2" fmla="*/ 764088 w 764088"/>
                <a:gd name="connsiteY2" fmla="*/ 1578280 h 1853852"/>
                <a:gd name="connsiteX3" fmla="*/ 526093 w 764088"/>
                <a:gd name="connsiteY3" fmla="*/ 0 h 1853852"/>
                <a:gd name="connsiteX4" fmla="*/ 0 w 764088"/>
                <a:gd name="connsiteY4" fmla="*/ 263047 h 185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088" h="1853852">
                  <a:moveTo>
                    <a:pt x="12526" y="200417"/>
                  </a:moveTo>
                  <a:lnTo>
                    <a:pt x="275573" y="1853852"/>
                  </a:lnTo>
                  <a:lnTo>
                    <a:pt x="764088" y="1578280"/>
                  </a:lnTo>
                  <a:lnTo>
                    <a:pt x="526093" y="0"/>
                  </a:lnTo>
                  <a:lnTo>
                    <a:pt x="0" y="2630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R"/>
            </a:p>
          </p:txBody>
        </p:sp>
      </p:grpSp>
    </p:spTree>
    <p:extLst>
      <p:ext uri="{BB962C8B-B14F-4D97-AF65-F5344CB8AC3E}">
        <p14:creationId xmlns:p14="http://schemas.microsoft.com/office/powerpoint/2010/main" val="121014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C1C48D30-DA82-A331-CA6C-C08FA23AB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FA751A-897E-A846-0036-08590375CED3}"/>
              </a:ext>
            </a:extLst>
          </p:cNvPr>
          <p:cNvSpPr/>
          <p:nvPr/>
        </p:nvSpPr>
        <p:spPr>
          <a:xfrm>
            <a:off x="838201" y="224449"/>
            <a:ext cx="7379676" cy="1938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Seguro de </a:t>
            </a:r>
            <a:r>
              <a:rPr lang="en-US" sz="4400" b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Propiedad</a:t>
            </a: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Todo sobre seguros para la propiedad - Noticia - El Nuevo Día Construcción">
            <a:extLst>
              <a:ext uri="{FF2B5EF4-FFF2-40B4-BE49-F238E27FC236}">
                <a16:creationId xmlns:a16="http://schemas.microsoft.com/office/drawing/2014/main" id="{5F7445B8-B4D8-0869-D6B9-4B6D45F8B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1"/>
          <a:stretch/>
        </p:blipFill>
        <p:spPr bwMode="auto">
          <a:xfrm>
            <a:off x="4285168" y="3622431"/>
            <a:ext cx="7913942" cy="323557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6" name="TextBox 3">
            <a:extLst>
              <a:ext uri="{FF2B5EF4-FFF2-40B4-BE49-F238E27FC236}">
                <a16:creationId xmlns:a16="http://schemas.microsoft.com/office/drawing/2014/main" id="{8579D2AC-B31C-6CF9-D508-EFAAAA0E7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764860"/>
              </p:ext>
            </p:extLst>
          </p:nvPr>
        </p:nvGraphicFramePr>
        <p:xfrm>
          <a:off x="848275" y="1165815"/>
          <a:ext cx="4261338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TextBox 3">
            <a:extLst>
              <a:ext uri="{FF2B5EF4-FFF2-40B4-BE49-F238E27FC236}">
                <a16:creationId xmlns:a16="http://schemas.microsoft.com/office/drawing/2014/main" id="{980BCFEB-3570-1B13-091A-C613D017E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288131"/>
              </p:ext>
            </p:extLst>
          </p:nvPr>
        </p:nvGraphicFramePr>
        <p:xfrm>
          <a:off x="5492498" y="967703"/>
          <a:ext cx="4798929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21928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C1C48D30-DA82-A331-CA6C-C08FA23AB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Todo sobre seguros para la propiedad - Noticia - El Nuevo Día Construcción">
            <a:extLst>
              <a:ext uri="{FF2B5EF4-FFF2-40B4-BE49-F238E27FC236}">
                <a16:creationId xmlns:a16="http://schemas.microsoft.com/office/drawing/2014/main" id="{5F7445B8-B4D8-0869-D6B9-4B6D45F8B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1"/>
          <a:stretch/>
        </p:blipFill>
        <p:spPr bwMode="auto">
          <a:xfrm>
            <a:off x="4270136" y="3224866"/>
            <a:ext cx="7913942" cy="323557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B1B0B16-D3F2-6301-87D6-D46FB0914E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365" t="23640" r="24332" b="8644"/>
          <a:stretch/>
        </p:blipFill>
        <p:spPr>
          <a:xfrm>
            <a:off x="1124504" y="397561"/>
            <a:ext cx="4969972" cy="646043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4FCC88E-197C-F951-D270-0507869462DB}"/>
              </a:ext>
            </a:extLst>
          </p:cNvPr>
          <p:cNvSpPr txBox="1"/>
          <p:nvPr/>
        </p:nvSpPr>
        <p:spPr>
          <a:xfrm>
            <a:off x="6615113" y="2009894"/>
            <a:ext cx="6097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Seguro de </a:t>
            </a:r>
            <a:r>
              <a:rPr lang="en-US" sz="4400" b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Propiedad</a:t>
            </a:r>
            <a:endParaRPr lang="es-PR" sz="4400" dirty="0"/>
          </a:p>
        </p:txBody>
      </p:sp>
    </p:spTree>
    <p:extLst>
      <p:ext uri="{BB962C8B-B14F-4D97-AF65-F5344CB8AC3E}">
        <p14:creationId xmlns:p14="http://schemas.microsoft.com/office/powerpoint/2010/main" val="1200691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66EF2CA-A45F-0E15-2470-FD7D80EC9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986" y="0"/>
            <a:ext cx="12315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9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9132175-21B2-7444-49FA-25EA11EB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E3A777-7F97-448B-86CC-DF06E6CDE45A}"/>
              </a:ext>
            </a:extLst>
          </p:cNvPr>
          <p:cNvSpPr/>
          <p:nvPr/>
        </p:nvSpPr>
        <p:spPr>
          <a:xfrm>
            <a:off x="3990975" y="1744444"/>
            <a:ext cx="55557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SECRETARÍA DE SERVICIOS AUXILIARES</a:t>
            </a:r>
          </a:p>
          <a:p>
            <a:pPr algn="ctr"/>
            <a:endParaRPr lang="es-US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Tema: Pólizas y Seguros</a:t>
            </a:r>
            <a:endParaRPr lang="es-PR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76E34-16CB-48F9-966F-AAE2D2AB3674}"/>
              </a:ext>
            </a:extLst>
          </p:cNvPr>
          <p:cNvSpPr/>
          <p:nvPr/>
        </p:nvSpPr>
        <p:spPr>
          <a:xfrm>
            <a:off x="8808562" y="5819664"/>
            <a:ext cx="2664833" cy="321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P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de diciembre de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6EE4A-6D91-4DD2-A503-F6B5658B31C9}"/>
              </a:ext>
            </a:extLst>
          </p:cNvPr>
          <p:cNvSpPr/>
          <p:nvPr/>
        </p:nvSpPr>
        <p:spPr>
          <a:xfrm>
            <a:off x="3793578" y="4385287"/>
            <a:ext cx="6096000" cy="854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Joanelly Maldonado Velázquez</a:t>
            </a:r>
            <a:endParaRPr lang="es-PR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s-P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Secretaria Auxiliar</a:t>
            </a:r>
          </a:p>
          <a:p>
            <a:pPr algn="ctr">
              <a:lnSpc>
                <a:spcPct val="90000"/>
              </a:lnSpc>
            </a:pPr>
            <a:r>
              <a:rPr lang="es-PR" sz="7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51962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0C105-D5C9-92EC-C6E5-4CDE9F79F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8984" cy="692193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FB1FC9B-5E78-BA8B-1153-C9C65ABDEC7F}"/>
              </a:ext>
            </a:extLst>
          </p:cNvPr>
          <p:cNvGrpSpPr/>
          <p:nvPr/>
        </p:nvGrpSpPr>
        <p:grpSpPr>
          <a:xfrm>
            <a:off x="910690" y="1395167"/>
            <a:ext cx="8798914" cy="4432081"/>
            <a:chOff x="910690" y="1395167"/>
            <a:chExt cx="8798914" cy="4432081"/>
          </a:xfrm>
        </p:grpSpPr>
        <p:graphicFrame>
          <p:nvGraphicFramePr>
            <p:cNvPr id="34" name="Diagram 33">
              <a:extLst>
                <a:ext uri="{FF2B5EF4-FFF2-40B4-BE49-F238E27FC236}">
                  <a16:creationId xmlns:a16="http://schemas.microsoft.com/office/drawing/2014/main" id="{E373BF86-442D-052D-3CAF-5B5503779D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71105505"/>
                </p:ext>
              </p:extLst>
            </p:nvPr>
          </p:nvGraphicFramePr>
          <p:xfrm>
            <a:off x="3337083" y="1395167"/>
            <a:ext cx="6372521" cy="44320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28" name="Picture 4" descr="Imágenes de Poliza Seguros | Vectores, fotos de stock y PSD gratuitos">
              <a:extLst>
                <a:ext uri="{FF2B5EF4-FFF2-40B4-BE49-F238E27FC236}">
                  <a16:creationId xmlns:a16="http://schemas.microsoft.com/office/drawing/2014/main" id="{75E9D293-296E-5B84-B355-BBFBAE1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90" y="1395167"/>
              <a:ext cx="4432081" cy="4432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259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061DFCD-B75B-9B5A-57F5-54E55CA82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BB00F9-6814-4C77-B2E5-472D6D06C47C}"/>
              </a:ext>
            </a:extLst>
          </p:cNvPr>
          <p:cNvSpPr/>
          <p:nvPr/>
        </p:nvSpPr>
        <p:spPr>
          <a:xfrm>
            <a:off x="629828" y="785216"/>
            <a:ext cx="7472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4000" b="1" dirty="0">
                <a:solidFill>
                  <a:schemeClr val="accent1">
                    <a:lumMod val="75000"/>
                  </a:schemeClr>
                </a:solidFill>
              </a:rPr>
              <a:t>Seguro de Accidentes</a:t>
            </a:r>
            <a:br>
              <a:rPr lang="es-US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P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755EE-CDFC-FDF6-3E6E-9BD7CE191BAE}"/>
              </a:ext>
            </a:extLst>
          </p:cNvPr>
          <p:cNvSpPr txBox="1"/>
          <p:nvPr/>
        </p:nvSpPr>
        <p:spPr>
          <a:xfrm>
            <a:off x="629828" y="2274838"/>
            <a:ext cx="64573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COMPAÑÍA CHUBB</a:t>
            </a:r>
          </a:p>
          <a:p>
            <a:endParaRPr lang="es-ES" sz="24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Montserrat" pitchFamily="2" charset="0"/>
                <a:ea typeface="Arial Unicode MS"/>
              </a:rPr>
              <a:t>N</a:t>
            </a:r>
            <a:r>
              <a:rPr lang="es-ES" sz="2400" dirty="0">
                <a:effectLst/>
                <a:latin typeface="Montserrat" pitchFamily="2" charset="0"/>
                <a:ea typeface="Arial Unicode MS"/>
              </a:rPr>
              <a:t>ÚMERO DE PÓLIZA (58PR-2762)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R" sz="2400" dirty="0">
              <a:effectLst/>
              <a:latin typeface="Montserrat" pitchFamily="2" charset="0"/>
              <a:ea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sz="24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FECTIVO DEL 31 DE MAYO DE 2022 HASTA EL 30 DE MAYO DE 2023 </a:t>
            </a:r>
            <a:endParaRPr lang="es-PR" sz="2400" dirty="0">
              <a:latin typeface="Montserrat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22E20-ECF4-333F-FE5E-E474709B45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5"/>
          <a:stretch/>
        </p:blipFill>
        <p:spPr bwMode="auto">
          <a:xfrm>
            <a:off x="6785743" y="1169906"/>
            <a:ext cx="3574315" cy="4902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303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9993D259-10BE-DDEC-4D91-40F0BB8A7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51EDE0-090E-069A-058C-F0A340B4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861" y="1362173"/>
            <a:ext cx="10515600" cy="1325563"/>
          </a:xfrm>
        </p:spPr>
        <p:txBody>
          <a:bodyPr>
            <a:normAutofit/>
          </a:bodyPr>
          <a:lstStyle/>
          <a:p>
            <a:pPr marL="0" marR="0" lv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¿Qué cubre el seguro?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3AAA-6B72-589B-3C98-9DAA136A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150" y="2469823"/>
            <a:ext cx="10515600" cy="3412503"/>
          </a:xfrm>
        </p:spPr>
        <p:txBody>
          <a:bodyPr>
            <a:normAutofit/>
          </a:bodyPr>
          <a:lstStyle/>
          <a:p>
            <a:r>
              <a:rPr lang="es-ES" sz="1800" dirty="0">
                <a:effectLst/>
                <a:latin typeface="Montserrat" pitchFamily="2" charset="0"/>
                <a:ea typeface="Arial Unicode MS"/>
              </a:rPr>
              <a:t>Cubre a todos los estudiantes del DEPR.</a:t>
            </a:r>
          </a:p>
          <a:p>
            <a:r>
              <a:rPr lang="es-ES" sz="1800" dirty="0">
                <a:effectLst/>
                <a:latin typeface="Montserrat" pitchFamily="2" charset="0"/>
                <a:ea typeface="Arial Unicode MS"/>
              </a:rPr>
              <a:t>Cubre dos horas antes de comenzar sus clases y dos horas después de finalizarlas. </a:t>
            </a:r>
          </a:p>
          <a:p>
            <a:r>
              <a:rPr lang="es-ES" sz="1800" dirty="0">
                <a:latin typeface="Montserrat" pitchFamily="2" charset="0"/>
                <a:ea typeface="Arial Unicode MS"/>
              </a:rPr>
              <a:t>O</a:t>
            </a:r>
            <a:r>
              <a:rPr lang="es-ES" sz="1800" dirty="0">
                <a:effectLst/>
                <a:latin typeface="Montserrat" pitchFamily="2" charset="0"/>
                <a:ea typeface="Arial Unicode MS"/>
              </a:rPr>
              <a:t>frece una cubierta en las instalaciones escolares y en actividades educativas regulares que apruebe y supervise el DEPR. </a:t>
            </a:r>
          </a:p>
          <a:p>
            <a:r>
              <a:rPr lang="es-ES" sz="1800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La cubierta de gastos médicos por accidentes funciona como exceso del plan primario y en forma de reembolso.</a:t>
            </a:r>
          </a:p>
          <a:p>
            <a:r>
              <a:rPr lang="es-ES" sz="1800" dirty="0"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s-ES" sz="1800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ncluye muerte accidental- hasta $10,000; desmembramiento- hasta</a:t>
            </a:r>
            <a:r>
              <a:rPr lang="es-ES" sz="1800" dirty="0"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$10,000 y Reembolsos de gastos médicos</a:t>
            </a:r>
            <a:r>
              <a:rPr lang="es-ES" sz="1800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hospitalarios por un máximo de $2,500.00</a:t>
            </a:r>
            <a:r>
              <a:rPr lang="es-ES" sz="1800" dirty="0">
                <a:solidFill>
                  <a:srgbClr val="FF0000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s-PR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A751A-897E-A846-0036-08590375CED3}"/>
              </a:ext>
            </a:extLst>
          </p:cNvPr>
          <p:cNvSpPr/>
          <p:nvPr/>
        </p:nvSpPr>
        <p:spPr>
          <a:xfrm>
            <a:off x="1117861" y="1019121"/>
            <a:ext cx="7472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4000" b="1" dirty="0">
                <a:solidFill>
                  <a:schemeClr val="accent1">
                    <a:lumMod val="75000"/>
                  </a:schemeClr>
                </a:solidFill>
              </a:rPr>
              <a:t>Seguro de Accidentes</a:t>
            </a:r>
            <a:br>
              <a:rPr lang="es-US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P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3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9993D259-10BE-DDEC-4D91-40F0BB8A7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FA751A-897E-A846-0036-08590375CED3}"/>
              </a:ext>
            </a:extLst>
          </p:cNvPr>
          <p:cNvSpPr/>
          <p:nvPr/>
        </p:nvSpPr>
        <p:spPr>
          <a:xfrm>
            <a:off x="838200" y="827715"/>
            <a:ext cx="7472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4400" b="1" dirty="0">
                <a:solidFill>
                  <a:schemeClr val="accent1">
                    <a:lumMod val="75000"/>
                  </a:schemeClr>
                </a:solidFill>
              </a:rPr>
              <a:t>Seguro de Accidentes</a:t>
            </a:r>
            <a:br>
              <a:rPr lang="es-US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P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3AAA-6B72-589B-3C98-9DAA136A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435"/>
            <a:ext cx="10515600" cy="4317637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s-ES" sz="7400" b="1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Responsabilidades de la escuela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s-ES" sz="5600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Notificar el accidente </a:t>
            </a:r>
            <a:r>
              <a:rPr lang="es-ES" sz="5600" dirty="0"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y entregar al padre </a:t>
            </a:r>
            <a:r>
              <a:rPr lang="es-ES" sz="5600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el formulario.</a:t>
            </a:r>
            <a:endParaRPr lang="es-PR" sz="56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5600" dirty="0"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Debe c</a:t>
            </a:r>
            <a:r>
              <a:rPr lang="es-ES" sz="56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ompletar en el formulario:</a:t>
            </a:r>
          </a:p>
          <a:p>
            <a:pPr marL="457200" lvl="1" algn="just">
              <a:lnSpc>
                <a:spcPct val="170000"/>
              </a:lnSpc>
              <a:spcBef>
                <a:spcPts val="0"/>
              </a:spcBef>
            </a:pPr>
            <a:r>
              <a:rPr lang="es-ES" sz="56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Sección 1 - Información personal </a:t>
            </a:r>
          </a:p>
          <a:p>
            <a:pPr marL="457200" lvl="1" algn="just">
              <a:lnSpc>
                <a:spcPct val="170000"/>
              </a:lnSpc>
              <a:spcBef>
                <a:spcPts val="0"/>
              </a:spcBef>
            </a:pPr>
            <a:r>
              <a:rPr lang="es-ES" sz="56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Sección 2 - Información del accidente y colocar el sello de la escuela.</a:t>
            </a:r>
            <a:endParaRPr lang="es-PR" sz="5600" dirty="0"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algn="just">
              <a:lnSpc>
                <a:spcPct val="170000"/>
              </a:lnSpc>
              <a:spcBef>
                <a:spcPts val="0"/>
              </a:spcBef>
            </a:pPr>
            <a:r>
              <a:rPr lang="es-ES" sz="5600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Entregar el formulario de reclamación al padre o tutor del estudiante accidentado para que lo entregue en el lugar en que le ofrezcan la atención médica.</a:t>
            </a: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s-ES" sz="5600" dirty="0">
              <a:latin typeface="Montserrat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PR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08642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9993D259-10BE-DDEC-4D91-40F0BB8A7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FA751A-897E-A846-0036-08590375CED3}"/>
              </a:ext>
            </a:extLst>
          </p:cNvPr>
          <p:cNvSpPr/>
          <p:nvPr/>
        </p:nvSpPr>
        <p:spPr>
          <a:xfrm>
            <a:off x="838200" y="708830"/>
            <a:ext cx="7472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4400" b="1" dirty="0">
                <a:solidFill>
                  <a:schemeClr val="accent1">
                    <a:lumMod val="75000"/>
                  </a:schemeClr>
                </a:solidFill>
              </a:rPr>
              <a:t>Seguro de Accidentes</a:t>
            </a:r>
            <a:br>
              <a:rPr lang="es-US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P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3AAA-6B72-589B-3C98-9DAA136A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435"/>
            <a:ext cx="10515600" cy="4659735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400" b="1" dirty="0"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Responsabilidades del padre, madre o tutor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s-ES" sz="5600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El padre, madre o encargado debe quedarse con copia, en caso de que se lo soliciten para alguna atención médica adicional.</a:t>
            </a:r>
            <a:endParaRPr lang="es-PR" sz="5600" dirty="0"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s-ES" sz="5600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Entregar </a:t>
            </a:r>
            <a:r>
              <a:rPr lang="es-ES" sz="5600" dirty="0"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la hoja de reclamación al médico para que complete </a:t>
            </a:r>
            <a:r>
              <a:rPr lang="es-ES" sz="5600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la Sección 3.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s-ES" sz="5600" dirty="0"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sz="56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nviar </a:t>
            </a:r>
            <a:r>
              <a:rPr lang="es-ES" sz="5600" dirty="0"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 formulario de reclamación </a:t>
            </a:r>
            <a:r>
              <a:rPr lang="es-ES" sz="56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los siguientes correos electrónicos: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es-ES" sz="56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5600" i="1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Chubb </a:t>
            </a:r>
            <a:r>
              <a:rPr lang="es-ES" sz="5600" i="1" dirty="0" err="1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Insurance</a:t>
            </a:r>
            <a:r>
              <a:rPr lang="es-ES" sz="56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5600" i="1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Company </a:t>
            </a:r>
            <a:r>
              <a:rPr lang="es-ES" sz="5600" i="1" dirty="0" err="1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5600" i="1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Puerto Rico</a:t>
            </a:r>
            <a:endParaRPr lang="es-ES" sz="5600" i="1" dirty="0"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es-ES" sz="56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Secretaría de Servicios Auxiliares </a:t>
            </a:r>
          </a:p>
          <a:p>
            <a:pPr lvl="2" algn="just">
              <a:lnSpc>
                <a:spcPct val="170000"/>
              </a:lnSpc>
              <a:spcBef>
                <a:spcPts val="0"/>
              </a:spcBef>
            </a:pPr>
            <a:r>
              <a:rPr lang="es-ES" sz="5600" u="sng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Carmen Santana Quiñones (</a:t>
            </a:r>
            <a:r>
              <a:rPr lang="es-ES" sz="5600" u="sng" strike="noStrike" dirty="0">
                <a:effectLst/>
                <a:latin typeface="Montserrat" pitchFamily="2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santanaqc@de.pr.gov</a:t>
            </a:r>
            <a:r>
              <a:rPr lang="es-ES" sz="5600" u="sng" strike="noStrike" dirty="0">
                <a:effectLst/>
                <a:latin typeface="Montserrat" pitchFamily="2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ES" sz="5600" u="sng" dirty="0"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70000"/>
              </a:lnSpc>
              <a:spcBef>
                <a:spcPts val="0"/>
              </a:spcBef>
            </a:pPr>
            <a:r>
              <a:rPr lang="es-ES" sz="5600" strike="noStrike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Profa. Joanelly Maldonado-  </a:t>
            </a:r>
            <a:r>
              <a:rPr lang="es-ES" sz="5600" u="sng" strike="noStrike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Secretaria </a:t>
            </a:r>
            <a:r>
              <a:rPr lang="es-ES" sz="5600" u="sng" dirty="0"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Auxiliar de Servicios Auxiliares  (</a:t>
            </a:r>
            <a:r>
              <a:rPr lang="es-ES" sz="5600" u="sng" strike="noStrike" dirty="0">
                <a:effectLst/>
                <a:latin typeface="Montserrat" pitchFamily="2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maldonadovj@de.pr.gov</a:t>
            </a:r>
            <a:r>
              <a:rPr lang="es-ES" sz="5600" u="sng" dirty="0">
                <a:effectLst/>
                <a:latin typeface="Montserrat" pitchFamily="2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s-ES" sz="5600" dirty="0"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Incluir en la reclamación </a:t>
            </a:r>
            <a:r>
              <a:rPr lang="es-ES" sz="56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las facturas médicas o los recibos de pago originales, dentro de los </a:t>
            </a:r>
            <a:r>
              <a:rPr lang="es-ES" sz="5600" dirty="0">
                <a:solidFill>
                  <a:srgbClr val="FF0000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es-ES" sz="56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días siguientes a la fecha del accidente.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s-ES" sz="5600" dirty="0"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Quedarse con copia de todos los documentos sometidos con la reclamación.</a:t>
            </a:r>
            <a:endParaRPr lang="es-PR" sz="56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s-ES" sz="5600" dirty="0">
              <a:latin typeface="Montserrat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PR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52533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9993D259-10BE-DDEC-4D91-40F0BB8A7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FA751A-897E-A846-0036-08590375CED3}"/>
              </a:ext>
            </a:extLst>
          </p:cNvPr>
          <p:cNvSpPr/>
          <p:nvPr/>
        </p:nvSpPr>
        <p:spPr>
          <a:xfrm>
            <a:off x="698859" y="440482"/>
            <a:ext cx="696803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3600" b="1" dirty="0">
                <a:solidFill>
                  <a:schemeClr val="accent1">
                    <a:lumMod val="75000"/>
                  </a:schemeClr>
                </a:solidFill>
              </a:rPr>
              <a:t>Seguro de Responsabilidad Pública</a:t>
            </a:r>
            <a:br>
              <a:rPr lang="es-US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P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3AAA-6B72-589B-3C98-9DAA136A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6764215" cy="4859517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</a:t>
            </a:r>
            <a:r>
              <a:rPr lang="es-ES" sz="2400" b="1" dirty="0">
                <a:effectLst/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rocedimiento para solicitar el seguro de responsabilidad pública para actividades educativas</a:t>
            </a:r>
            <a:r>
              <a:rPr lang="es-ES" sz="2400" b="1" dirty="0">
                <a:effectLst/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PR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Las escuelas, oficinas, programas o dependencias del Departamento de Educación deberán someter el formulario “</a:t>
            </a:r>
            <a:r>
              <a:rPr lang="es-ES" sz="1800" i="1" dirty="0">
                <a:effectLst/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Solicitud de Seguro de Responsabilidad Pública para Actividades Educativas”</a:t>
            </a:r>
            <a:r>
              <a:rPr lang="es-ES" sz="1800" b="1" dirty="0">
                <a:effectLst/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s-ES" sz="1800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al personal designado para cada Oficina Regional Educativa.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PR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La solicitud debe someterse con 20 días de antelación a la celebración de la actividad.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S" sz="1800" dirty="0">
              <a:latin typeface="Montserrat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Las solicitudes para Internado Ocupacional se canalizarán por medio de la Oficina Ocupacional y Técnica con el director o supervisor del programa.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effectLst/>
              <a:latin typeface="Montserrat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El Superintendente de cada ORE es el responsable de aprobar la actividad mediante el visto bueno del formulario de solicitud.  </a:t>
            </a:r>
            <a:endParaRPr lang="es-PR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es-P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6AAA27-F8AF-215D-8AE5-9F551FB00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47" t="22648" r="11844" b="10685"/>
          <a:stretch/>
        </p:blipFill>
        <p:spPr>
          <a:xfrm>
            <a:off x="7805646" y="621402"/>
            <a:ext cx="3954522" cy="5615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151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9993D259-10BE-DDEC-4D91-40F0BB8A7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FA751A-897E-A846-0036-08590375CED3}"/>
              </a:ext>
            </a:extLst>
          </p:cNvPr>
          <p:cNvSpPr/>
          <p:nvPr/>
        </p:nvSpPr>
        <p:spPr>
          <a:xfrm>
            <a:off x="838199" y="557605"/>
            <a:ext cx="7806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4000" b="1" dirty="0">
                <a:solidFill>
                  <a:schemeClr val="accent1">
                    <a:lumMod val="75000"/>
                  </a:schemeClr>
                </a:solidFill>
              </a:rPr>
              <a:t>Seguro de Responsabilidad Pública</a:t>
            </a:r>
            <a:br>
              <a:rPr lang="es-US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P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3AAA-6B72-589B-3C98-9DAA136A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4708"/>
            <a:ext cx="10515601" cy="497568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ES" sz="2600" b="1" dirty="0">
                <a:effectLst/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La compañía de seguros no tiene incluidas, en su cubierta, las siguientes actividades:</a:t>
            </a:r>
          </a:p>
          <a:p>
            <a:r>
              <a:rPr lang="es-ES" sz="1800" dirty="0" err="1"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B</a:t>
            </a:r>
            <a:r>
              <a:rPr lang="es-ES" sz="1800" dirty="0" err="1">
                <a:effectLst/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icicletadas</a:t>
            </a:r>
            <a:endParaRPr lang="es-ES" sz="1800" dirty="0">
              <a:latin typeface="Montserrat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s-ES" sz="1800" dirty="0">
                <a:effectLst/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Cabalgatas</a:t>
            </a:r>
          </a:p>
          <a:p>
            <a:r>
              <a:rPr lang="es-ES" sz="1800" dirty="0"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J</a:t>
            </a:r>
            <a:r>
              <a:rPr lang="es-ES" sz="1800" dirty="0">
                <a:effectLst/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uegos inflables</a:t>
            </a:r>
          </a:p>
          <a:p>
            <a:r>
              <a:rPr lang="es-ES" sz="1800" dirty="0">
                <a:effectLst/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Excursiones – No Educativas </a:t>
            </a:r>
          </a:p>
          <a:p>
            <a:r>
              <a:rPr lang="es-ES" sz="1800" dirty="0"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</a:t>
            </a:r>
            <a:r>
              <a:rPr lang="es-ES" sz="1800" dirty="0">
                <a:effectLst/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ctividades en balnearios o piscinas</a:t>
            </a:r>
          </a:p>
          <a:p>
            <a:r>
              <a:rPr lang="es-ES" sz="1800" dirty="0"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</a:t>
            </a:r>
            <a:r>
              <a:rPr lang="es-ES" sz="1800" dirty="0">
                <a:effectLst/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ctividades de índole social o confraternización</a:t>
            </a:r>
          </a:p>
          <a:p>
            <a:r>
              <a:rPr lang="es-ES" sz="1800" dirty="0"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</a:t>
            </a:r>
            <a:r>
              <a:rPr lang="es-ES" sz="1800" dirty="0">
                <a:effectLst/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ctividades con fines de lucro</a:t>
            </a:r>
          </a:p>
          <a:p>
            <a:r>
              <a:rPr lang="es-ES" sz="1800" dirty="0">
                <a:effectLst/>
                <a:latin typeface="Montserra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Graduaciones que no estén autorizadas dentro de las fechas establecidas por el                  Secretario de Educación no podrán solicitar el seguro.  A menos que medio una autorización del Secretario.</a:t>
            </a:r>
            <a:endParaRPr lang="es-ES" sz="1800" dirty="0">
              <a:effectLst/>
              <a:latin typeface="Montserrat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s-ES" sz="1800" dirty="0">
                <a:effectLst/>
                <a:latin typeface="Montserrat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Solamente se tramitarán solicitudes de seguro para cursos de natación que incluyan la propuesta y sus debidas autorizaciones y proyectos de destrezas acuáticas adaptadas           del programa de Educación Física.</a:t>
            </a:r>
            <a:endParaRPr lang="es-PR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PR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34742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976</Words>
  <Application>Microsoft Office PowerPoint</Application>
  <PresentationFormat>Panorámica</PresentationFormat>
  <Paragraphs>122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Montserrat</vt:lpstr>
      <vt:lpstr>Symbol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¿Qué cubre el seguro?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CUBE EVENTS</dc:creator>
  <cp:lastModifiedBy>Joanelly Maldonado Velazquez</cp:lastModifiedBy>
  <cp:revision>20</cp:revision>
  <cp:lastPrinted>2022-11-23T18:26:57Z</cp:lastPrinted>
  <dcterms:created xsi:type="dcterms:W3CDTF">2022-08-04T15:09:43Z</dcterms:created>
  <dcterms:modified xsi:type="dcterms:W3CDTF">2022-11-23T19:36:12Z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5d954e0c-1727-4944-ac3a-bc6ba8b807a0</vt:lpwstr>
  </property>
  <property fmtid="{D5CDD505-2E9C-101B-9397-08002B2CF9AE}" pid="3" name="AonClassification">
    <vt:lpwstr>ADC_class_100</vt:lpwstr>
  </property>
</Properties>
</file>