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96" r:id="rId4"/>
    <p:sldId id="297" r:id="rId5"/>
    <p:sldId id="259" r:id="rId6"/>
    <p:sldId id="258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5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Karla" pitchFamily="2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29F47-0E6F-4513-A2A8-18B30426B1B7}" v="10" dt="2022-11-29T20:24:22.605"/>
  </p1510:revLst>
</p1510:revInfo>
</file>

<file path=ppt/tableStyles.xml><?xml version="1.0" encoding="utf-8"?>
<a:tblStyleLst xmlns:a="http://schemas.openxmlformats.org/drawingml/2006/main" def="{E430FC04-E60C-445B-9C84-749C2441B467}">
  <a:tblStyle styleId="{E430FC04-E60C-445B-9C84-749C2441B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2F8888-6F45-44FD-ABB7-5584A37B89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Velez" userId="7a86bd3a-dc7a-45ad-a35d-2aa549a6796c" providerId="ADAL" clId="{C5429F47-0E6F-4513-A2A8-18B30426B1B7}"/>
    <pc:docChg chg="undo redo custSel addSld modSld">
      <pc:chgData name="Emmanuel Velez" userId="7a86bd3a-dc7a-45ad-a35d-2aa549a6796c" providerId="ADAL" clId="{C5429F47-0E6F-4513-A2A8-18B30426B1B7}" dt="2022-11-29T20:25:13.846" v="421" actId="1076"/>
      <pc:docMkLst>
        <pc:docMk/>
      </pc:docMkLst>
      <pc:sldChg chg="modSp mod">
        <pc:chgData name="Emmanuel Velez" userId="7a86bd3a-dc7a-45ad-a35d-2aa549a6796c" providerId="ADAL" clId="{C5429F47-0E6F-4513-A2A8-18B30426B1B7}" dt="2022-11-29T19:12:20.614" v="42" actId="20577"/>
        <pc:sldMkLst>
          <pc:docMk/>
          <pc:sldMk cId="0" sldId="258"/>
        </pc:sldMkLst>
        <pc:spChg chg="mod">
          <ac:chgData name="Emmanuel Velez" userId="7a86bd3a-dc7a-45ad-a35d-2aa549a6796c" providerId="ADAL" clId="{C5429F47-0E6F-4513-A2A8-18B30426B1B7}" dt="2022-11-29T19:12:20.614" v="42" actId="20577"/>
          <ac:spMkLst>
            <pc:docMk/>
            <pc:sldMk cId="0" sldId="258"/>
            <ac:spMk id="3" creationId="{310BF872-748A-37C9-23D4-6D08732EEEEB}"/>
          </ac:spMkLst>
        </pc:spChg>
      </pc:sldChg>
      <pc:sldChg chg="modSp mod">
        <pc:chgData name="Emmanuel Velez" userId="7a86bd3a-dc7a-45ad-a35d-2aa549a6796c" providerId="ADAL" clId="{C5429F47-0E6F-4513-A2A8-18B30426B1B7}" dt="2022-11-29T19:15:34.996" v="43" actId="207"/>
        <pc:sldMkLst>
          <pc:docMk/>
          <pc:sldMk cId="3042719446" sldId="299"/>
        </pc:sldMkLst>
        <pc:spChg chg="mod">
          <ac:chgData name="Emmanuel Velez" userId="7a86bd3a-dc7a-45ad-a35d-2aa549a6796c" providerId="ADAL" clId="{C5429F47-0E6F-4513-A2A8-18B30426B1B7}" dt="2022-11-29T19:15:34.996" v="43" actId="207"/>
          <ac:spMkLst>
            <pc:docMk/>
            <pc:sldMk cId="3042719446" sldId="299"/>
            <ac:spMk id="2" creationId="{4562A2DB-62B7-097A-A841-61DAACBA6C10}"/>
          </ac:spMkLst>
        </pc:spChg>
      </pc:sldChg>
      <pc:sldChg chg="modSp mod">
        <pc:chgData name="Emmanuel Velez" userId="7a86bd3a-dc7a-45ad-a35d-2aa549a6796c" providerId="ADAL" clId="{C5429F47-0E6F-4513-A2A8-18B30426B1B7}" dt="2022-11-29T19:18:08.172" v="45" actId="20577"/>
        <pc:sldMkLst>
          <pc:docMk/>
          <pc:sldMk cId="3081258869" sldId="302"/>
        </pc:sldMkLst>
        <pc:spChg chg="mod">
          <ac:chgData name="Emmanuel Velez" userId="7a86bd3a-dc7a-45ad-a35d-2aa549a6796c" providerId="ADAL" clId="{C5429F47-0E6F-4513-A2A8-18B30426B1B7}" dt="2022-11-29T19:18:08.172" v="45" actId="20577"/>
          <ac:spMkLst>
            <pc:docMk/>
            <pc:sldMk cId="3081258869" sldId="302"/>
            <ac:spMk id="2" creationId="{4562A2DB-62B7-097A-A841-61DAACBA6C10}"/>
          </ac:spMkLst>
        </pc:spChg>
      </pc:sldChg>
      <pc:sldChg chg="addSp delSp modSp add mod setBg">
        <pc:chgData name="Emmanuel Velez" userId="7a86bd3a-dc7a-45ad-a35d-2aa549a6796c" providerId="ADAL" clId="{C5429F47-0E6F-4513-A2A8-18B30426B1B7}" dt="2022-11-29T20:25:13.846" v="421" actId="1076"/>
        <pc:sldMkLst>
          <pc:docMk/>
          <pc:sldMk cId="2213662060" sldId="306"/>
        </pc:sldMkLst>
        <pc:spChg chg="mod">
          <ac:chgData name="Emmanuel Velez" userId="7a86bd3a-dc7a-45ad-a35d-2aa549a6796c" providerId="ADAL" clId="{C5429F47-0E6F-4513-A2A8-18B30426B1B7}" dt="2022-11-29T19:24:09.238" v="58" actId="1076"/>
          <ac:spMkLst>
            <pc:docMk/>
            <pc:sldMk cId="2213662060" sldId="306"/>
            <ac:spMk id="5" creationId="{EA48E5FE-0213-67C5-54D6-9743260C8300}"/>
          </ac:spMkLst>
        </pc:spChg>
        <pc:spChg chg="del mod">
          <ac:chgData name="Emmanuel Velez" userId="7a86bd3a-dc7a-45ad-a35d-2aa549a6796c" providerId="ADAL" clId="{C5429F47-0E6F-4513-A2A8-18B30426B1B7}" dt="2022-11-29T19:24:15.232" v="61" actId="478"/>
          <ac:spMkLst>
            <pc:docMk/>
            <pc:sldMk cId="2213662060" sldId="306"/>
            <ac:spMk id="6" creationId="{CDB1A200-84AF-DDDF-DC2D-875CB599EEAF}"/>
          </ac:spMkLst>
        </pc:spChg>
        <pc:graphicFrameChg chg="add del mod modGraphic">
          <ac:chgData name="Emmanuel Velez" userId="7a86bd3a-dc7a-45ad-a35d-2aa549a6796c" providerId="ADAL" clId="{C5429F47-0E6F-4513-A2A8-18B30426B1B7}" dt="2022-11-29T19:33:24.693" v="285" actId="478"/>
          <ac:graphicFrameMkLst>
            <pc:docMk/>
            <pc:sldMk cId="2213662060" sldId="306"/>
            <ac:graphicFrameMk id="2" creationId="{A298AEA6-C6BD-6D01-29C9-9F7EC1E48AE7}"/>
          </ac:graphicFrameMkLst>
        </pc:graphicFrameChg>
        <pc:graphicFrameChg chg="add del mod modGraphic">
          <ac:chgData name="Emmanuel Velez" userId="7a86bd3a-dc7a-45ad-a35d-2aa549a6796c" providerId="ADAL" clId="{C5429F47-0E6F-4513-A2A8-18B30426B1B7}" dt="2022-11-29T19:33:24.693" v="285" actId="478"/>
          <ac:graphicFrameMkLst>
            <pc:docMk/>
            <pc:sldMk cId="2213662060" sldId="306"/>
            <ac:graphicFrameMk id="3" creationId="{89EB319D-C01B-2A36-F23D-D5FC4F5CBEA0}"/>
          </ac:graphicFrameMkLst>
        </pc:graphicFrameChg>
        <pc:graphicFrameChg chg="add del mod modGraphic">
          <ac:chgData name="Emmanuel Velez" userId="7a86bd3a-dc7a-45ad-a35d-2aa549a6796c" providerId="ADAL" clId="{C5429F47-0E6F-4513-A2A8-18B30426B1B7}" dt="2022-11-29T20:25:13.846" v="421" actId="1076"/>
          <ac:graphicFrameMkLst>
            <pc:docMk/>
            <pc:sldMk cId="2213662060" sldId="306"/>
            <ac:graphicFrameMk id="4" creationId="{FBD60451-6DF0-5BA3-B716-AC07E3AA6FE6}"/>
          </ac:graphicFrameMkLst>
        </pc:graphicFrameChg>
        <pc:picChg chg="del">
          <ac:chgData name="Emmanuel Velez" userId="7a86bd3a-dc7a-45ad-a35d-2aa549a6796c" providerId="ADAL" clId="{C5429F47-0E6F-4513-A2A8-18B30426B1B7}" dt="2022-11-29T19:24:11.704" v="59" actId="478"/>
          <ac:picMkLst>
            <pc:docMk/>
            <pc:sldMk cId="2213662060" sldId="306"/>
            <ac:picMk id="8" creationId="{52E699A6-2D12-A376-1D53-ABC5CB9A49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72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7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78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28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80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7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6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1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28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93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perezly@de.pr.gov" TargetMode="External"/><Relationship Id="rId3" Type="http://schemas.openxmlformats.org/officeDocument/2006/relationships/hyperlink" Target="mailto:gonzalezpj@de.pr.gov" TargetMode="External"/><Relationship Id="rId7" Type="http://schemas.openxmlformats.org/officeDocument/2006/relationships/hyperlink" Target="mailto:rosaspj@de.pr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siano_j@de.pr.gov" TargetMode="External"/><Relationship Id="rId5" Type="http://schemas.openxmlformats.org/officeDocument/2006/relationships/hyperlink" Target="mailto:alamogw@de.pr.gov" TargetMode="External"/><Relationship Id="rId10" Type="http://schemas.openxmlformats.org/officeDocument/2006/relationships/hyperlink" Target="mailto:maysoneto@de.pr.gov" TargetMode="External"/><Relationship Id="rId4" Type="http://schemas.openxmlformats.org/officeDocument/2006/relationships/hyperlink" Target="mailto:Rivera_Ar@de.pr.gov" TargetMode="External"/><Relationship Id="rId9" Type="http://schemas.openxmlformats.org/officeDocument/2006/relationships/hyperlink" Target="mailto:sanchez_em@de.pr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55160" y="1570990"/>
            <a:ext cx="4229100" cy="3225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Transportaci</a:t>
            </a:r>
            <a:r>
              <a:rPr lang="en-US" dirty="0" err="1"/>
              <a:t>ón</a:t>
            </a:r>
            <a:r>
              <a:rPr lang="en-US" dirty="0"/>
              <a:t> Escolar</a:t>
            </a:r>
            <a:br>
              <a:rPr lang="en-US" dirty="0"/>
            </a:br>
            <a:br>
              <a:rPr lang="en-US" dirty="0"/>
            </a:br>
            <a:endParaRPr dirty="0">
              <a:solidFill>
                <a:srgbClr val="00B0F0"/>
              </a:solidFill>
            </a:endParaRPr>
          </a:p>
        </p:txBody>
      </p:sp>
      <p:pic>
        <p:nvPicPr>
          <p:cNvPr id="7" name="Picture 6" descr="A yellow school bus&#10;&#10;Description automatically generated">
            <a:extLst>
              <a:ext uri="{FF2B5EF4-FFF2-40B4-BE49-F238E27FC236}">
                <a16:creationId xmlns:a16="http://schemas.microsoft.com/office/drawing/2014/main" id="{1029BAF9-C686-6FAF-9B1F-F2FB0F8E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160" y="1570990"/>
            <a:ext cx="4953000" cy="3714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FA7A8-41ED-DA43-9F4A-6134229F3668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898F9-77CB-46E7-B054-349A3C359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17F6C70-86A4-4CDB-BDED-C0354C2F7315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4AA4C1F-DE16-0541-3AB9-CBE18EC52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707991" y="67541"/>
            <a:ext cx="508115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REVISIÓN DE FACTURAS EN SMTE+</a:t>
            </a:r>
            <a:endParaRPr lang="en-US" sz="3200" dirty="0">
              <a:solidFill>
                <a:srgbClr val="FFEB3B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9B0262-6789-AB9D-C78C-84EF0C8CE597}"/>
              </a:ext>
            </a:extLst>
          </p:cNvPr>
          <p:cNvGrpSpPr/>
          <p:nvPr/>
        </p:nvGrpSpPr>
        <p:grpSpPr>
          <a:xfrm>
            <a:off x="251111" y="1269541"/>
            <a:ext cx="7143565" cy="3687198"/>
            <a:chOff x="2005700" y="382767"/>
            <a:chExt cx="6691260" cy="345373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BEC718-D250-578A-E315-EA005763E4C3}"/>
                </a:ext>
              </a:extLst>
            </p:cNvPr>
            <p:cNvGrpSpPr/>
            <p:nvPr/>
          </p:nvGrpSpPr>
          <p:grpSpPr>
            <a:xfrm>
              <a:off x="2743200" y="549965"/>
              <a:ext cx="5223648" cy="2951067"/>
              <a:chOff x="126100" y="1227341"/>
              <a:chExt cx="6977818" cy="3768897"/>
            </a:xfrm>
          </p:grpSpPr>
          <p:pic>
            <p:nvPicPr>
              <p:cNvPr id="3" name="Content Placeholder 7">
                <a:extLst>
                  <a:ext uri="{FF2B5EF4-FFF2-40B4-BE49-F238E27FC236}">
                    <a16:creationId xmlns:a16="http://schemas.microsoft.com/office/drawing/2014/main" id="{7A19703F-E0F8-F776-E330-D82E399C2B6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26100" y="1227341"/>
                <a:ext cx="6977818" cy="3768897"/>
              </a:xfrm>
              <a:prstGeom prst="rect">
                <a:avLst/>
              </a:prstGeom>
              <a:effectLst/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60ECA9C-BC7A-94BE-E6B0-2B3B9E59384A}"/>
                  </a:ext>
                </a:extLst>
              </p:cNvPr>
              <p:cNvSpPr/>
              <p:nvPr/>
            </p:nvSpPr>
            <p:spPr>
              <a:xfrm>
                <a:off x="263374" y="2504694"/>
                <a:ext cx="4135583" cy="32211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oogle Shape;388;p36">
              <a:extLst>
                <a:ext uri="{FF2B5EF4-FFF2-40B4-BE49-F238E27FC236}">
                  <a16:creationId xmlns:a16="http://schemas.microsoft.com/office/drawing/2014/main" id="{91A38F26-362B-7E81-B9FC-FEAE514E6D34}"/>
                </a:ext>
              </a:extLst>
            </p:cNvPr>
            <p:cNvGrpSpPr/>
            <p:nvPr/>
          </p:nvGrpSpPr>
          <p:grpSpPr>
            <a:xfrm>
              <a:off x="2005700" y="382767"/>
              <a:ext cx="6691260" cy="3453738"/>
              <a:chOff x="1177450" y="241631"/>
              <a:chExt cx="6173152" cy="3616776"/>
            </a:xfrm>
          </p:grpSpPr>
          <p:sp>
            <p:nvSpPr>
              <p:cNvPr id="14" name="Google Shape;389;p36">
                <a:extLst>
                  <a:ext uri="{FF2B5EF4-FFF2-40B4-BE49-F238E27FC236}">
                    <a16:creationId xmlns:a16="http://schemas.microsoft.com/office/drawing/2014/main" id="{ADE29F4C-85C6-6EDF-B2B6-7B6371A143E7}"/>
                  </a:ext>
                </a:extLst>
              </p:cNvPr>
              <p:cNvSpPr/>
              <p:nvPr/>
            </p:nvSpPr>
            <p:spPr>
              <a:xfrm>
                <a:off x="1682275" y="241631"/>
                <a:ext cx="5161606" cy="3454973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90;p36">
                <a:extLst>
                  <a:ext uri="{FF2B5EF4-FFF2-40B4-BE49-F238E27FC236}">
                    <a16:creationId xmlns:a16="http://schemas.microsoft.com/office/drawing/2014/main" id="{36C96792-3C6B-3C46-8763-B6B3A04C1FD2}"/>
                  </a:ext>
                </a:extLst>
              </p:cNvPr>
              <p:cNvSpPr/>
              <p:nvPr/>
            </p:nvSpPr>
            <p:spPr>
              <a:xfrm>
                <a:off x="1177450" y="3763229"/>
                <a:ext cx="6173152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91;p36">
                <a:extLst>
                  <a:ext uri="{FF2B5EF4-FFF2-40B4-BE49-F238E27FC236}">
                    <a16:creationId xmlns:a16="http://schemas.microsoft.com/office/drawing/2014/main" id="{BADE76F2-0938-393F-787A-827F45B72CE2}"/>
                  </a:ext>
                </a:extLst>
              </p:cNvPr>
              <p:cNvSpPr/>
              <p:nvPr/>
            </p:nvSpPr>
            <p:spPr>
              <a:xfrm>
                <a:off x="1177450" y="3687086"/>
                <a:ext cx="6172200" cy="76142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392;p36">
                <a:extLst>
                  <a:ext uri="{FF2B5EF4-FFF2-40B4-BE49-F238E27FC236}">
                    <a16:creationId xmlns:a16="http://schemas.microsoft.com/office/drawing/2014/main" id="{BE16D95E-111B-FAC4-AB23-06D55CF58BB1}"/>
                  </a:ext>
                </a:extLst>
              </p:cNvPr>
              <p:cNvSpPr/>
              <p:nvPr/>
            </p:nvSpPr>
            <p:spPr>
              <a:xfrm>
                <a:off x="3806350" y="3687086"/>
                <a:ext cx="903922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2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Google Shape;100;p16">
            <a:extLst>
              <a:ext uri="{FF2B5EF4-FFF2-40B4-BE49-F238E27FC236}">
                <a16:creationId xmlns:a16="http://schemas.microsoft.com/office/drawing/2014/main" id="{4562A2DB-62B7-097A-A841-61DAACBA6C10}"/>
              </a:ext>
            </a:extLst>
          </p:cNvPr>
          <p:cNvSpPr txBox="1">
            <a:spLocks/>
          </p:cNvSpPr>
          <p:nvPr/>
        </p:nvSpPr>
        <p:spPr>
          <a:xfrm>
            <a:off x="685800" y="1359557"/>
            <a:ext cx="5620200" cy="339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Al revisar facturas, el Director Escolar tiene visibilidad de la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información básica 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de la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factura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paradas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 (escuelas),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estudiantes montados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, entre otros.</a:t>
            </a:r>
          </a:p>
          <a:p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En el caso de que aparezca la escuela como parada pero no muestra estudiantes montados, </a:t>
            </a:r>
            <a:r>
              <a:rPr lang="es-PR" b="1" dirty="0">
                <a:solidFill>
                  <a:srgbClr val="FF0000"/>
                </a:solidFill>
              </a:rPr>
              <a:t>no detenga/rechace la factura</a:t>
            </a:r>
            <a:r>
              <a:rPr lang="es-PR" dirty="0">
                <a:solidFill>
                  <a:srgbClr val="FF0000"/>
                </a:solidFill>
              </a:rPr>
              <a:t>. 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Esto es porque dicha ruta tiene m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á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s de una parada.</a:t>
            </a:r>
            <a:endParaRPr lang="es-PR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685800" y="199757"/>
            <a:ext cx="508115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REVISIÓN DE FACTURAS EN SMTE+</a:t>
            </a:r>
            <a:endParaRPr lang="en-US" sz="3200" dirty="0">
              <a:solidFill>
                <a:srgbClr val="FFE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tx2">
                    <a:lumMod val="50000"/>
                  </a:schemeClr>
                </a:solidFill>
              </a:rPr>
              <a:t>5.</a:t>
            </a:r>
            <a:endParaRPr sz="72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REVISIÓN DE FACTURAS EN SMTE+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3280A-38FC-64C5-C469-46A0356C5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83A6D-4A9B-1FBF-5D14-F77A4CECBD27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500E0A-B774-F1DE-1CEC-5A4F2A7E3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894FF267-183B-5BF6-1D62-F9D5F01213F7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70CA21A-7C26-A460-EB90-757E21A52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707991" y="67541"/>
            <a:ext cx="508115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REVISIÓN DE FACTURAS EN SMTE+</a:t>
            </a:r>
            <a:endParaRPr lang="en-US" sz="3200" dirty="0">
              <a:solidFill>
                <a:srgbClr val="FFEB3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1A200-84AF-DDDF-DC2D-875CB599EEAF}"/>
              </a:ext>
            </a:extLst>
          </p:cNvPr>
          <p:cNvSpPr txBox="1"/>
          <p:nvPr/>
        </p:nvSpPr>
        <p:spPr>
          <a:xfrm>
            <a:off x="2983831" y="1518216"/>
            <a:ext cx="4572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Desde el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módulo de incidencias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, el Director Escolar podrá reportar cualquier situación relacionada al servicio de transportación de un estudiante de Educación Especial o Regular o sobre una ruta.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Podrá someter la reclamación de un estudiante que no esté montado en una ruta y que su PEI electrónico lo establece.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Una vez sometida la incidencia, el Supervisor de Transportación tendrá hasta cinco (5) días para investigar y determinar acción sobre la incidencia.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2E699A6-2D12-A376-1D53-ABC5CB9A49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r="2772"/>
          <a:stretch/>
        </p:blipFill>
        <p:spPr>
          <a:xfrm>
            <a:off x="250579" y="1388346"/>
            <a:ext cx="2482461" cy="315284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8207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649874" y="289800"/>
            <a:ext cx="5081155" cy="62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Contactos</a:t>
            </a:r>
            <a:endParaRPr lang="en-US" sz="3200" dirty="0">
              <a:solidFill>
                <a:srgbClr val="FFEB3B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D60451-6DF0-5BA3-B716-AC07E3AA6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89998"/>
              </p:ext>
            </p:extLst>
          </p:nvPr>
        </p:nvGraphicFramePr>
        <p:xfrm>
          <a:off x="953814" y="981298"/>
          <a:ext cx="4914421" cy="3768553"/>
        </p:xfrm>
        <a:graphic>
          <a:graphicData uri="http://schemas.openxmlformats.org/drawingml/2006/table">
            <a:tbl>
              <a:tblPr firstRow="1" bandRow="1">
                <a:tableStyleId>{E430FC04-E60C-445B-9C84-749C2441B467}</a:tableStyleId>
              </a:tblPr>
              <a:tblGrid>
                <a:gridCol w="1086060">
                  <a:extLst>
                    <a:ext uri="{9D8B030D-6E8A-4147-A177-3AD203B41FA5}">
                      <a16:colId xmlns:a16="http://schemas.microsoft.com/office/drawing/2014/main" val="2680628544"/>
                    </a:ext>
                  </a:extLst>
                </a:gridCol>
                <a:gridCol w="1774128">
                  <a:extLst>
                    <a:ext uri="{9D8B030D-6E8A-4147-A177-3AD203B41FA5}">
                      <a16:colId xmlns:a16="http://schemas.microsoft.com/office/drawing/2014/main" val="4068621985"/>
                    </a:ext>
                  </a:extLst>
                </a:gridCol>
                <a:gridCol w="2054233">
                  <a:extLst>
                    <a:ext uri="{9D8B030D-6E8A-4147-A177-3AD203B41FA5}">
                      <a16:colId xmlns:a16="http://schemas.microsoft.com/office/drawing/2014/main" val="2346549473"/>
                    </a:ext>
                  </a:extLst>
                </a:gridCol>
              </a:tblGrid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Región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Nombre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E-mail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4085923638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Arecibo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José González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hlinkClick r:id="rId3"/>
                        </a:rPr>
                        <a:t>gonzalezpj@de.pr.gov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4262285077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Bayamón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Arelene Rivera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  <a:hlinkClick r:id="rId4"/>
                        </a:rPr>
                        <a:t>Rivera_Ar@de.pr.gov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3294570559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Caguas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Wanda Alamo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hlinkClick r:id="rId5"/>
                        </a:rPr>
                        <a:t>alamogw@de.pr.gov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1922399613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Humacao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Julio Casiano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  <a:hlinkClick r:id="rId6"/>
                        </a:rPr>
                        <a:t>casiano_j@de.pr.gov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433716843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Mayaguez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Josué Rosas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  <a:hlinkClick r:id="rId7"/>
                        </a:rPr>
                        <a:t>rosaspj@de.pr.gov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807577251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Central</a:t>
                      </a: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Yaritza Pérez &amp; Jessica Marquez</a:t>
                      </a: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hlinkClick r:id="rId8"/>
                        </a:rPr>
                        <a:t>perezly@de.pr.gov</a:t>
                      </a:r>
                      <a:r>
                        <a:rPr lang="en-US" sz="1200" u="sng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u="sng" strike="noStrike" dirty="0">
                          <a:solidFill>
                            <a:srgbClr val="0070C0"/>
                          </a:solidFill>
                          <a:effectLst/>
                        </a:rPr>
                        <a:t>marquezbj@de.pr.gov</a:t>
                      </a:r>
                      <a:endParaRPr lang="en-US" sz="1200" b="0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2248870029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Ponce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Eminette</a:t>
                      </a:r>
                      <a:r>
                        <a:rPr lang="en-US" sz="1400" u="none" strike="noStrike" dirty="0">
                          <a:effectLst/>
                        </a:rPr>
                        <a:t> Sanchez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hlinkClick r:id="rId9"/>
                        </a:rPr>
                        <a:t>sanchez_em@de.pr.gov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917925520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San 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Olga </a:t>
                      </a:r>
                      <a:r>
                        <a:rPr lang="en-US" sz="1400" u="none" strike="noStrike" dirty="0" err="1">
                          <a:effectLst/>
                        </a:rPr>
                        <a:t>Maysonet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" marR="7577" marT="75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 dirty="0">
                          <a:effectLst/>
                          <a:hlinkClick r:id="rId10"/>
                        </a:rPr>
                        <a:t>maysoneto@de.pr.gov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/>
                </a:tc>
                <a:extLst>
                  <a:ext uri="{0D108BD9-81ED-4DB2-BD59-A6C34878D82A}">
                    <a16:rowId xmlns:a16="http://schemas.microsoft.com/office/drawing/2014/main" val="17554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6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55160" y="1570990"/>
            <a:ext cx="4229100" cy="3225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Gracias </a:t>
            </a:r>
            <a:r>
              <a:rPr lang="en-US" dirty="0" err="1"/>
              <a:t>por</a:t>
            </a:r>
            <a:r>
              <a:rPr lang="en-US" dirty="0"/>
              <a:t> su </a:t>
            </a:r>
            <a:r>
              <a:rPr lang="en-US" dirty="0" err="1"/>
              <a:t>atención</a:t>
            </a:r>
            <a:br>
              <a:rPr lang="en-US" dirty="0"/>
            </a:br>
            <a:br>
              <a:rPr lang="en-US" dirty="0"/>
            </a:br>
            <a:endParaRPr dirty="0">
              <a:solidFill>
                <a:srgbClr val="00B0F0"/>
              </a:solidFill>
            </a:endParaRPr>
          </a:p>
        </p:txBody>
      </p:sp>
      <p:pic>
        <p:nvPicPr>
          <p:cNvPr id="7" name="Picture 6" descr="A yellow school bus&#10;&#10;Description automatically generated">
            <a:extLst>
              <a:ext uri="{FF2B5EF4-FFF2-40B4-BE49-F238E27FC236}">
                <a16:creationId xmlns:a16="http://schemas.microsoft.com/office/drawing/2014/main" id="{1029BAF9-C686-6FAF-9B1F-F2FB0F8E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160" y="1570990"/>
            <a:ext cx="4953000" cy="371475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C5F31CF-2ED1-10E9-BAC3-636EDCBAE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AABEF8-5CBD-6DF2-FFA3-60E19BCD7783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011C55-2148-1316-F4E3-1BBFB0E45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D4C040D7-D1D8-5D74-15B3-C9C5EA996B47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Agenda</a:t>
            </a:r>
            <a:endParaRPr sz="3600" dirty="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074800"/>
            <a:ext cx="5651240" cy="344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12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Proceso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 del Director Escolar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Solicitud de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Transportación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 Escolar –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Programa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 Regular</a:t>
            </a:r>
          </a:p>
          <a:p>
            <a:pPr marL="171450" indent="-171450">
              <a:spcBef>
                <a:spcPts val="12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Solicitud de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Transportación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 Escolar – Educación Especial</a:t>
            </a:r>
          </a:p>
          <a:p>
            <a:pPr marL="171450" indent="-171450">
              <a:spcBef>
                <a:spcPts val="12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Revisión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 de Facturas</a:t>
            </a:r>
          </a:p>
          <a:p>
            <a:pPr marL="171450" indent="-171450">
              <a:spcBef>
                <a:spcPts val="12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Karla"/>
                <a:ea typeface="Karla"/>
                <a:cs typeface="Karla"/>
                <a:sym typeface="Karla"/>
              </a:rPr>
              <a:t>Incidencias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</a:rPr>
              <a:t>1.</a:t>
            </a:r>
            <a:endParaRPr sz="7200" dirty="0">
              <a:solidFill>
                <a:schemeClr val="accent1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PROCESO DEL DIRECTOR ESCOLAR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F8E76E-0A81-84C3-E17E-8B23DFDEA009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F4D0CD-1B29-1BAB-42E8-E21451684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99559ED5-A8BE-8C8F-BB87-7D4E28209684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4C302F-8FFD-DFC1-6CDC-C8DAFC26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685800" y="395042"/>
            <a:ext cx="453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PROCESO DEL DIRECTOR ESCOLAR</a:t>
            </a:r>
            <a:endParaRPr lang="en-US" sz="3600" dirty="0">
              <a:solidFill>
                <a:srgbClr val="FFEB3B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B8D8978-6E11-17E5-65F9-ABF66C84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1554842"/>
            <a:ext cx="6817360" cy="34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48299" y="1354750"/>
            <a:ext cx="4141909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6"/>
                </a:solidFill>
              </a:rPr>
              <a:t>2.</a:t>
            </a:r>
            <a:endParaRPr sz="72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SOLICITUD DE TRANSPORTACIÓN REGULAR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C7086-CBBD-7AEF-E4CF-E883AB6BB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5065FE-9B5F-58B6-BA74-7A18D2580B07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484B99-5F6A-D5E7-504B-FE74B610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1B9CF839-64D0-29AF-E16C-9FBD5D2047F8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850978-27D3-D01E-46F8-030A77A19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Google Shape;100;p16">
            <a:extLst>
              <a:ext uri="{FF2B5EF4-FFF2-40B4-BE49-F238E27FC236}">
                <a16:creationId xmlns:a16="http://schemas.microsoft.com/office/drawing/2014/main" id="{4562A2DB-62B7-097A-A841-61DAACBA6C10}"/>
              </a:ext>
            </a:extLst>
          </p:cNvPr>
          <p:cNvSpPr txBox="1">
            <a:spLocks/>
          </p:cNvSpPr>
          <p:nvPr/>
        </p:nvSpPr>
        <p:spPr>
          <a:xfrm>
            <a:off x="685800" y="1604100"/>
            <a:ext cx="56202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s-ES" dirty="0">
                <a:solidFill>
                  <a:schemeClr val="tx2">
                    <a:lumMod val="10000"/>
                  </a:schemeClr>
                </a:solidFill>
              </a:rPr>
              <a:t>Solicitudes para la transportación escolar se reciben a través de la plataforma de </a:t>
            </a:r>
            <a:r>
              <a:rPr lang="es-ES" b="1" dirty="0">
                <a:solidFill>
                  <a:schemeClr val="accent1"/>
                </a:solidFill>
              </a:rPr>
              <a:t>SIE  REGISTRO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>
                <a:solidFill>
                  <a:schemeClr val="tx2">
                    <a:lumMod val="10000"/>
                  </a:schemeClr>
                </a:solidFill>
              </a:rPr>
              <a:t>al </a:t>
            </a:r>
            <a:r>
              <a:rPr lang="es-ES" i="1" dirty="0">
                <a:solidFill>
                  <a:schemeClr val="tx2">
                    <a:lumMod val="10000"/>
                  </a:schemeClr>
                </a:solidFill>
              </a:rPr>
              <a:t>Sistema de Manejo de Transportación Escolar Plus</a:t>
            </a:r>
            <a:r>
              <a:rPr lang="es-ES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s-ES" b="1" dirty="0">
                <a:solidFill>
                  <a:schemeClr val="accent1"/>
                </a:solidFill>
              </a:rPr>
              <a:t>SMTE+</a:t>
            </a:r>
            <a:r>
              <a:rPr lang="es-ES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310BF872-748A-37C9-23D4-6D08732EEEEB}"/>
              </a:ext>
            </a:extLst>
          </p:cNvPr>
          <p:cNvSpPr txBox="1">
            <a:spLocks/>
          </p:cNvSpPr>
          <p:nvPr/>
        </p:nvSpPr>
        <p:spPr>
          <a:xfrm>
            <a:off x="396240" y="3223198"/>
            <a:ext cx="56202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Criterios de elegibilidad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Distancia – 5Km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Ingresos – menor de $18,000</a:t>
            </a:r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685799" y="395042"/>
            <a:ext cx="6568441" cy="109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SOLICITUD DE TRANSPORTACIÓN REGULAR</a:t>
            </a:r>
            <a:endParaRPr lang="en-US" sz="3200" dirty="0">
              <a:solidFill>
                <a:srgbClr val="FFEB3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4453636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5"/>
                </a:solidFill>
              </a:rPr>
              <a:t>3.</a:t>
            </a:r>
            <a:endParaRPr sz="72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SOLICITUD DE TRANSPORTACIÓN ESPECIAL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3D15B-77CE-ED2B-94B9-A26FB7DBB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B1171E-E012-1A1C-EDF9-E587EBED9F11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5C31A3-E2DE-3492-2E6C-BD9BEBFC5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F99B99F7-7710-85F2-2B54-469FF308AA28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F76E47-2B17-ED1C-A985-74CFADF03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Google Shape;100;p16">
            <a:extLst>
              <a:ext uri="{FF2B5EF4-FFF2-40B4-BE49-F238E27FC236}">
                <a16:creationId xmlns:a16="http://schemas.microsoft.com/office/drawing/2014/main" id="{4562A2DB-62B7-097A-A841-61DAACBA6C10}"/>
              </a:ext>
            </a:extLst>
          </p:cNvPr>
          <p:cNvSpPr txBox="1">
            <a:spLocks/>
          </p:cNvSpPr>
          <p:nvPr/>
        </p:nvSpPr>
        <p:spPr>
          <a:xfrm>
            <a:off x="685800" y="1136730"/>
            <a:ext cx="5620200" cy="414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Estudiantes elegibles para el servicio de transportación escolar se reciben a través de la plataforma </a:t>
            </a:r>
            <a:r>
              <a:rPr lang="es-PR" i="1" dirty="0">
                <a:solidFill>
                  <a:schemeClr val="tx2">
                    <a:lumMod val="10000"/>
                  </a:schemeClr>
                </a:solidFill>
              </a:rPr>
              <a:t>Mi Portal Especial 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es-PR" b="1" dirty="0" err="1">
                <a:solidFill>
                  <a:schemeClr val="accent1"/>
                </a:solidFill>
              </a:rPr>
              <a:t>MiPE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) al </a:t>
            </a:r>
            <a:r>
              <a:rPr lang="es-PR" i="1" dirty="0">
                <a:solidFill>
                  <a:schemeClr val="tx2">
                    <a:lumMod val="10000"/>
                  </a:schemeClr>
                </a:solidFill>
              </a:rPr>
              <a:t>Sistema de Manejo de Transportación Escolar Plus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s-PR" b="1" dirty="0">
                <a:solidFill>
                  <a:schemeClr val="accent1"/>
                </a:solidFill>
              </a:rPr>
              <a:t>SMTE+</a:t>
            </a:r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pPr lvl="1"/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Educativo</a:t>
            </a:r>
          </a:p>
          <a:p>
            <a:pPr lvl="1"/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Porteador</a:t>
            </a:r>
          </a:p>
          <a:p>
            <a:pPr lvl="1"/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Terapias</a:t>
            </a:r>
          </a:p>
          <a:p>
            <a:r>
              <a:rPr lang="es-PR" dirty="0">
                <a:solidFill>
                  <a:schemeClr val="tx2">
                    <a:lumMod val="10000"/>
                  </a:schemeClr>
                </a:solidFill>
              </a:rPr>
              <a:t>El estatus de los Programas Educativo Individualizado (PEI) que se reciben para los servicios de transportación escolar deben estar </a:t>
            </a:r>
            <a:r>
              <a:rPr lang="es-PR" b="1" dirty="0">
                <a:solidFill>
                  <a:schemeClr val="tx2">
                    <a:lumMod val="10000"/>
                  </a:schemeClr>
                </a:solidFill>
              </a:rPr>
              <a:t>FIRMADOS.</a:t>
            </a:r>
            <a:endParaRPr lang="es-P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98;p16">
            <a:extLst>
              <a:ext uri="{FF2B5EF4-FFF2-40B4-BE49-F238E27FC236}">
                <a16:creationId xmlns:a16="http://schemas.microsoft.com/office/drawing/2014/main" id="{EA48E5FE-0213-67C5-54D6-9743260C8300}"/>
              </a:ext>
            </a:extLst>
          </p:cNvPr>
          <p:cNvSpPr txBox="1">
            <a:spLocks/>
          </p:cNvSpPr>
          <p:nvPr/>
        </p:nvSpPr>
        <p:spPr>
          <a:xfrm>
            <a:off x="685800" y="139490"/>
            <a:ext cx="7320281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3200" dirty="0"/>
              <a:t>SOLICITUD DE TRANSPORTACIÓN ESPECIAL</a:t>
            </a:r>
            <a:endParaRPr lang="en-US" sz="3200" dirty="0">
              <a:solidFill>
                <a:srgbClr val="FFE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1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4"/>
                </a:solidFill>
              </a:rPr>
              <a:t>4.</a:t>
            </a:r>
            <a:endParaRPr sz="7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REVISIÓN DE FACTURAS EN SMTE+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3280A-38FC-64C5-C469-46A0356C5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DFAC9F-EA07-114A-AA41-763F04A18CB2}"/>
              </a:ext>
            </a:extLst>
          </p:cNvPr>
          <p:cNvGrpSpPr/>
          <p:nvPr/>
        </p:nvGrpSpPr>
        <p:grpSpPr>
          <a:xfrm>
            <a:off x="0" y="0"/>
            <a:ext cx="4968846" cy="1280160"/>
            <a:chOff x="0" y="0"/>
            <a:chExt cx="5691606" cy="1466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DA37BC-702E-CB5F-94AF-F154F26E6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r="45964"/>
            <a:stretch/>
          </p:blipFill>
          <p:spPr>
            <a:xfrm>
              <a:off x="0" y="0"/>
              <a:ext cx="3485787" cy="146637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723818FE-142C-04D2-D8FE-2542573E55E6}"/>
                </a:ext>
              </a:extLst>
            </p:cNvPr>
            <p:cNvSpPr txBox="1"/>
            <p:nvPr/>
          </p:nvSpPr>
          <p:spPr>
            <a:xfrm>
              <a:off x="1056554" y="909278"/>
              <a:ext cx="4635052" cy="5236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PR" sz="800" dirty="0"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Gerente I José J. Ramos Díaz, MBA I ramosdj@de.pr.gov</a:t>
              </a:r>
              <a:endParaRPr lang="en-US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57A7304-2EE6-5223-F554-2E2DFFDA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88364"/>
            <a:ext cx="4145495" cy="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6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2b9c0b2-78b7-4f8f-8fa3-54b62e656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ca025e5e-228d-4b8f-b622-79dcce310254"/>
</p:tagLst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570</Words>
  <Application>Microsoft Office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Montserrat</vt:lpstr>
      <vt:lpstr>Arial</vt:lpstr>
      <vt:lpstr>Karla</vt:lpstr>
      <vt:lpstr>Calibri</vt:lpstr>
      <vt:lpstr>Arviragus template</vt:lpstr>
      <vt:lpstr>Transportación Escolar  </vt:lpstr>
      <vt:lpstr>Agenda</vt:lpstr>
      <vt:lpstr>1. PROCESO DEL DIRECTOR ESCOLAR</vt:lpstr>
      <vt:lpstr>PROCESO DEL DIRECTOR ESCOLAR</vt:lpstr>
      <vt:lpstr>2. SOLICITUD DE TRANSPORTACIÓN REGULAR</vt:lpstr>
      <vt:lpstr>PowerPoint Presentation</vt:lpstr>
      <vt:lpstr>3. SOLICITUD DE TRANSPORTACIÓN ESPECIAL</vt:lpstr>
      <vt:lpstr>PowerPoint Presentation</vt:lpstr>
      <vt:lpstr>4. REVISIÓN DE FACTURAS EN SMTE+</vt:lpstr>
      <vt:lpstr>PowerPoint Presentation</vt:lpstr>
      <vt:lpstr>PowerPoint Presentation</vt:lpstr>
      <vt:lpstr>5. REVISIÓN DE FACTURAS EN SMTE+</vt:lpstr>
      <vt:lpstr>PowerPoint Presentation</vt:lpstr>
      <vt:lpstr>PowerPoint Presentation</vt:lpstr>
      <vt:lpstr>Gracias por su atención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Transportación Escolar  SMTE+ 101</dc:title>
  <dc:creator>Emmanuel Vélez</dc:creator>
  <cp:lastModifiedBy>Emmanuel Velez</cp:lastModifiedBy>
  <cp:revision>19</cp:revision>
  <dcterms:modified xsi:type="dcterms:W3CDTF">2022-11-29T20:25:19Z</dcterms:modified>
</cp:coreProperties>
</file>