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34" r:id="rId3"/>
    <p:sldId id="335" r:id="rId4"/>
    <p:sldId id="314" r:id="rId5"/>
    <p:sldId id="315" r:id="rId6"/>
    <p:sldId id="299" r:id="rId7"/>
    <p:sldId id="297" r:id="rId8"/>
    <p:sldId id="275" r:id="rId9"/>
    <p:sldId id="371" r:id="rId10"/>
    <p:sldId id="367" r:id="rId11"/>
    <p:sldId id="368" r:id="rId12"/>
    <p:sldId id="366" r:id="rId13"/>
    <p:sldId id="369" r:id="rId14"/>
    <p:sldId id="372" r:id="rId15"/>
    <p:sldId id="370" r:id="rId16"/>
    <p:sldId id="375" r:id="rId17"/>
    <p:sldId id="373" r:id="rId18"/>
    <p:sldId id="376" r:id="rId19"/>
    <p:sldId id="374" r:id="rId20"/>
    <p:sldId id="377" r:id="rId21"/>
    <p:sldId id="378" r:id="rId22"/>
    <p:sldId id="380" r:id="rId23"/>
    <p:sldId id="381" r:id="rId24"/>
    <p:sldId id="379" r:id="rId25"/>
    <p:sldId id="382" r:id="rId26"/>
    <p:sldId id="391" r:id="rId27"/>
    <p:sldId id="260" r:id="rId28"/>
    <p:sldId id="354" r:id="rId29"/>
    <p:sldId id="345" r:id="rId30"/>
    <p:sldId id="392" r:id="rId31"/>
    <p:sldId id="393" r:id="rId32"/>
    <p:sldId id="35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4E90A2-4603-4412-BEC8-A4E0FCD16565}" type="doc">
      <dgm:prSet loTypeId="urn:microsoft.com/office/officeart/2005/8/layout/orgChart1" loCatId="hierarchy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9E5DCF36-1279-4949-BB96-EBC6B5859702}">
      <dgm:prSet phldrT="[Text]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US" dirty="0"/>
            <a:t>Escuela </a:t>
          </a:r>
          <a:r>
            <a:rPr lang="en-US" dirty="0" err="1"/>
            <a:t>Pública</a:t>
          </a:r>
          <a:r>
            <a:rPr lang="en-US" dirty="0"/>
            <a:t> Montessori</a:t>
          </a:r>
        </a:p>
      </dgm:t>
    </dgm:pt>
    <dgm:pt modelId="{2583BF6E-A4E1-49F4-8C55-0C441B89CE69}" type="parTrans" cxnId="{C35FD0C5-1ACB-4013-BF2B-CB4C54435B65}">
      <dgm:prSet/>
      <dgm:spPr/>
      <dgm:t>
        <a:bodyPr/>
        <a:lstStyle/>
        <a:p>
          <a:endParaRPr lang="en-US"/>
        </a:p>
      </dgm:t>
    </dgm:pt>
    <dgm:pt modelId="{BAD12EF0-8D80-469A-A5AF-557743E7716F}" type="sibTrans" cxnId="{C35FD0C5-1ACB-4013-BF2B-CB4C54435B65}">
      <dgm:prSet/>
      <dgm:spPr/>
      <dgm:t>
        <a:bodyPr/>
        <a:lstStyle/>
        <a:p>
          <a:endParaRPr lang="en-US"/>
        </a:p>
      </dgm:t>
    </dgm:pt>
    <dgm:pt modelId="{9492C987-51EE-470D-8D4A-0F2CAF670247}">
      <dgm:prSet phldrT="[Text]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US" dirty="0"/>
            <a:t>Infantes y </a:t>
          </a:r>
          <a:r>
            <a:rPr lang="en-US" dirty="0" err="1"/>
            <a:t>Andarines</a:t>
          </a:r>
          <a:r>
            <a:rPr lang="en-US" dirty="0"/>
            <a:t>              (2 meses a 36 meses)</a:t>
          </a:r>
        </a:p>
      </dgm:t>
    </dgm:pt>
    <dgm:pt modelId="{C31FE33F-FE21-4EF3-B73C-3F7B73A1395F}" type="parTrans" cxnId="{168E6C6F-406C-4F0D-966A-96768D7DDDDE}">
      <dgm:prSet/>
      <dgm:spPr/>
      <dgm:t>
        <a:bodyPr/>
        <a:lstStyle/>
        <a:p>
          <a:endParaRPr lang="en-US"/>
        </a:p>
      </dgm:t>
    </dgm:pt>
    <dgm:pt modelId="{9A4456D1-3311-4B0A-AD3B-3E9187E620D5}" type="sibTrans" cxnId="{168E6C6F-406C-4F0D-966A-96768D7DDDDE}">
      <dgm:prSet/>
      <dgm:spPr/>
      <dgm:t>
        <a:bodyPr/>
        <a:lstStyle/>
        <a:p>
          <a:endParaRPr lang="en-US"/>
        </a:p>
      </dgm:t>
    </dgm:pt>
    <dgm:pt modelId="{F7D61957-23A3-4BAA-B1C5-C40295895E8A}">
      <dgm:prSet phldrT="[Text]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US" dirty="0"/>
            <a:t>Casa de </a:t>
          </a:r>
          <a:r>
            <a:rPr lang="en-US" dirty="0" err="1"/>
            <a:t>Niños</a:t>
          </a:r>
          <a:r>
            <a:rPr lang="en-US" dirty="0"/>
            <a:t>              (3 a 6 </a:t>
          </a:r>
          <a:r>
            <a:rPr lang="en-US" dirty="0" err="1"/>
            <a:t>años</a:t>
          </a:r>
          <a:r>
            <a:rPr lang="en-US" dirty="0"/>
            <a:t>)</a:t>
          </a:r>
        </a:p>
      </dgm:t>
    </dgm:pt>
    <dgm:pt modelId="{7E133BC3-440B-48DC-A400-B714E462D4FA}" type="parTrans" cxnId="{7C5931B5-2B33-4DED-8CAF-9A75C5DC7F73}">
      <dgm:prSet/>
      <dgm:spPr/>
      <dgm:t>
        <a:bodyPr/>
        <a:lstStyle/>
        <a:p>
          <a:endParaRPr lang="en-US"/>
        </a:p>
      </dgm:t>
    </dgm:pt>
    <dgm:pt modelId="{CEAE3C6E-5784-4487-8354-8D835E7A8362}" type="sibTrans" cxnId="{7C5931B5-2B33-4DED-8CAF-9A75C5DC7F73}">
      <dgm:prSet/>
      <dgm:spPr/>
      <dgm:t>
        <a:bodyPr/>
        <a:lstStyle/>
        <a:p>
          <a:endParaRPr lang="en-US"/>
        </a:p>
      </dgm:t>
    </dgm:pt>
    <dgm:pt modelId="{39B85D5C-0DA3-42F7-966F-2DC5DECC49E3}">
      <dgm:prSet phldrT="[Text]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US" dirty="0"/>
            <a:t>Elemental               Taller 1 (6 a 9 </a:t>
          </a:r>
          <a:r>
            <a:rPr lang="en-US" dirty="0" err="1"/>
            <a:t>años</a:t>
          </a:r>
          <a:r>
            <a:rPr lang="en-US" dirty="0"/>
            <a:t>)          Taller 2 (9 a 12 </a:t>
          </a:r>
          <a:r>
            <a:rPr lang="en-US" dirty="0" err="1"/>
            <a:t>años</a:t>
          </a:r>
          <a:r>
            <a:rPr lang="en-US" dirty="0"/>
            <a:t>)</a:t>
          </a:r>
        </a:p>
      </dgm:t>
    </dgm:pt>
    <dgm:pt modelId="{2FA4113D-2AFF-4FF0-8118-0F13F37E2B75}" type="parTrans" cxnId="{310CD94E-61B7-4061-BF8A-6D1BE3E9CE4D}">
      <dgm:prSet/>
      <dgm:spPr/>
      <dgm:t>
        <a:bodyPr/>
        <a:lstStyle/>
        <a:p>
          <a:endParaRPr lang="en-US"/>
        </a:p>
      </dgm:t>
    </dgm:pt>
    <dgm:pt modelId="{CF4B32B4-79FC-4871-B073-98981BA4635B}" type="sibTrans" cxnId="{310CD94E-61B7-4061-BF8A-6D1BE3E9CE4D}">
      <dgm:prSet/>
      <dgm:spPr/>
      <dgm:t>
        <a:bodyPr/>
        <a:lstStyle/>
        <a:p>
          <a:endParaRPr lang="en-US"/>
        </a:p>
      </dgm:t>
    </dgm:pt>
    <dgm:pt modelId="{357D7D24-91C0-465A-8D10-0AE566E537C5}">
      <dgm:prSet phldrT="[Text]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US" dirty="0"/>
            <a:t>Casa del Joven       Taller 3 (12 a 15 </a:t>
          </a:r>
          <a:r>
            <a:rPr lang="en-US" dirty="0" err="1"/>
            <a:t>años</a:t>
          </a:r>
          <a:r>
            <a:rPr lang="en-US" dirty="0"/>
            <a:t>) Taller 4 (15 a 18 </a:t>
          </a:r>
          <a:r>
            <a:rPr lang="en-US" dirty="0" err="1"/>
            <a:t>años</a:t>
          </a:r>
          <a:r>
            <a:rPr lang="en-US" dirty="0"/>
            <a:t>)</a:t>
          </a:r>
        </a:p>
      </dgm:t>
    </dgm:pt>
    <dgm:pt modelId="{939206AC-8A09-4C8A-AE90-25C5286DFE23}" type="parTrans" cxnId="{03609DD0-670D-4CAD-ABCA-ED583077A21E}">
      <dgm:prSet/>
      <dgm:spPr/>
      <dgm:t>
        <a:bodyPr/>
        <a:lstStyle/>
        <a:p>
          <a:endParaRPr lang="en-US"/>
        </a:p>
      </dgm:t>
    </dgm:pt>
    <dgm:pt modelId="{A96CDCAA-6979-468F-BE22-36B84720927B}" type="sibTrans" cxnId="{03609DD0-670D-4CAD-ABCA-ED583077A21E}">
      <dgm:prSet/>
      <dgm:spPr/>
      <dgm:t>
        <a:bodyPr/>
        <a:lstStyle/>
        <a:p>
          <a:endParaRPr lang="en-US"/>
        </a:p>
      </dgm:t>
    </dgm:pt>
    <dgm:pt modelId="{989560BC-65B9-45E5-9439-578CBC544AC3}" type="pres">
      <dgm:prSet presAssocID="{8B4E90A2-4603-4412-BEC8-A4E0FCD1656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F6F37E3-AE5A-4119-90E3-7710BB2EC8F3}" type="pres">
      <dgm:prSet presAssocID="{9E5DCF36-1279-4949-BB96-EBC6B5859702}" presName="hierRoot1" presStyleCnt="0">
        <dgm:presLayoutVars>
          <dgm:hierBranch val="init"/>
        </dgm:presLayoutVars>
      </dgm:prSet>
      <dgm:spPr/>
    </dgm:pt>
    <dgm:pt modelId="{160BD5DB-4F2A-415E-95FB-DB682308E0D5}" type="pres">
      <dgm:prSet presAssocID="{9E5DCF36-1279-4949-BB96-EBC6B5859702}" presName="rootComposite1" presStyleCnt="0"/>
      <dgm:spPr/>
    </dgm:pt>
    <dgm:pt modelId="{8B163941-B197-4016-B932-187D4F29D84E}" type="pres">
      <dgm:prSet presAssocID="{9E5DCF36-1279-4949-BB96-EBC6B5859702}" presName="rootText1" presStyleLbl="node0" presStyleIdx="0" presStyleCnt="1">
        <dgm:presLayoutVars>
          <dgm:chPref val="3"/>
        </dgm:presLayoutVars>
      </dgm:prSet>
      <dgm:spPr/>
    </dgm:pt>
    <dgm:pt modelId="{7FEC9688-52AB-4257-B76A-E5CC94072842}" type="pres">
      <dgm:prSet presAssocID="{9E5DCF36-1279-4949-BB96-EBC6B5859702}" presName="rootConnector1" presStyleLbl="node1" presStyleIdx="0" presStyleCnt="0"/>
      <dgm:spPr/>
    </dgm:pt>
    <dgm:pt modelId="{2AA41B04-2B52-4A54-96C9-DBDE4ADEBF92}" type="pres">
      <dgm:prSet presAssocID="{9E5DCF36-1279-4949-BB96-EBC6B5859702}" presName="hierChild2" presStyleCnt="0"/>
      <dgm:spPr/>
    </dgm:pt>
    <dgm:pt modelId="{2C7DE4C3-AF04-4C36-8998-C259DA1D908F}" type="pres">
      <dgm:prSet presAssocID="{C31FE33F-FE21-4EF3-B73C-3F7B73A1395F}" presName="Name37" presStyleLbl="parChTrans1D2" presStyleIdx="0" presStyleCnt="4"/>
      <dgm:spPr/>
    </dgm:pt>
    <dgm:pt modelId="{68460C23-87F4-4EFF-BEB5-83B4FC2AC5B6}" type="pres">
      <dgm:prSet presAssocID="{9492C987-51EE-470D-8D4A-0F2CAF670247}" presName="hierRoot2" presStyleCnt="0">
        <dgm:presLayoutVars>
          <dgm:hierBranch val="init"/>
        </dgm:presLayoutVars>
      </dgm:prSet>
      <dgm:spPr/>
    </dgm:pt>
    <dgm:pt modelId="{519DF77E-FF77-4375-85FF-0183B811B11B}" type="pres">
      <dgm:prSet presAssocID="{9492C987-51EE-470D-8D4A-0F2CAF670247}" presName="rootComposite" presStyleCnt="0"/>
      <dgm:spPr/>
    </dgm:pt>
    <dgm:pt modelId="{8B2177F0-6AE1-43AA-BD38-77A201858C36}" type="pres">
      <dgm:prSet presAssocID="{9492C987-51EE-470D-8D4A-0F2CAF670247}" presName="rootText" presStyleLbl="node2" presStyleIdx="0" presStyleCnt="4">
        <dgm:presLayoutVars>
          <dgm:chPref val="3"/>
        </dgm:presLayoutVars>
      </dgm:prSet>
      <dgm:spPr/>
    </dgm:pt>
    <dgm:pt modelId="{D07D59A5-A9AC-4E44-BF3E-3BE1EEE62777}" type="pres">
      <dgm:prSet presAssocID="{9492C987-51EE-470D-8D4A-0F2CAF670247}" presName="rootConnector" presStyleLbl="node2" presStyleIdx="0" presStyleCnt="4"/>
      <dgm:spPr/>
    </dgm:pt>
    <dgm:pt modelId="{938194EA-2A4F-4DAF-8998-88229F000C13}" type="pres">
      <dgm:prSet presAssocID="{9492C987-51EE-470D-8D4A-0F2CAF670247}" presName="hierChild4" presStyleCnt="0"/>
      <dgm:spPr/>
    </dgm:pt>
    <dgm:pt modelId="{B8705F84-280D-4E5C-9790-020513522348}" type="pres">
      <dgm:prSet presAssocID="{9492C987-51EE-470D-8D4A-0F2CAF670247}" presName="hierChild5" presStyleCnt="0"/>
      <dgm:spPr/>
    </dgm:pt>
    <dgm:pt modelId="{207F0CDA-ED04-4B8F-A256-12B53883ADEA}" type="pres">
      <dgm:prSet presAssocID="{7E133BC3-440B-48DC-A400-B714E462D4FA}" presName="Name37" presStyleLbl="parChTrans1D2" presStyleIdx="1" presStyleCnt="4"/>
      <dgm:spPr/>
    </dgm:pt>
    <dgm:pt modelId="{AED1B8A4-1CF4-41A4-9D3C-E7926267DAF8}" type="pres">
      <dgm:prSet presAssocID="{F7D61957-23A3-4BAA-B1C5-C40295895E8A}" presName="hierRoot2" presStyleCnt="0">
        <dgm:presLayoutVars>
          <dgm:hierBranch val="init"/>
        </dgm:presLayoutVars>
      </dgm:prSet>
      <dgm:spPr/>
    </dgm:pt>
    <dgm:pt modelId="{2855053C-260B-4746-86D2-A775CA760EE0}" type="pres">
      <dgm:prSet presAssocID="{F7D61957-23A3-4BAA-B1C5-C40295895E8A}" presName="rootComposite" presStyleCnt="0"/>
      <dgm:spPr/>
    </dgm:pt>
    <dgm:pt modelId="{A985E6B2-DDB5-41E2-811D-2F3BD0524C21}" type="pres">
      <dgm:prSet presAssocID="{F7D61957-23A3-4BAA-B1C5-C40295895E8A}" presName="rootText" presStyleLbl="node2" presStyleIdx="1" presStyleCnt="4">
        <dgm:presLayoutVars>
          <dgm:chPref val="3"/>
        </dgm:presLayoutVars>
      </dgm:prSet>
      <dgm:spPr/>
    </dgm:pt>
    <dgm:pt modelId="{88070683-488F-4568-AFDF-2F9D387D2250}" type="pres">
      <dgm:prSet presAssocID="{F7D61957-23A3-4BAA-B1C5-C40295895E8A}" presName="rootConnector" presStyleLbl="node2" presStyleIdx="1" presStyleCnt="4"/>
      <dgm:spPr/>
    </dgm:pt>
    <dgm:pt modelId="{EF08B9BB-E17D-4B98-A478-E2E86427E4C2}" type="pres">
      <dgm:prSet presAssocID="{F7D61957-23A3-4BAA-B1C5-C40295895E8A}" presName="hierChild4" presStyleCnt="0"/>
      <dgm:spPr/>
    </dgm:pt>
    <dgm:pt modelId="{7F7B2D4A-DDCE-4D7D-92BE-1E6B5A43DAB7}" type="pres">
      <dgm:prSet presAssocID="{F7D61957-23A3-4BAA-B1C5-C40295895E8A}" presName="hierChild5" presStyleCnt="0"/>
      <dgm:spPr/>
    </dgm:pt>
    <dgm:pt modelId="{CC4F3488-2CD8-4D1E-BE30-C38297EA99A9}" type="pres">
      <dgm:prSet presAssocID="{2FA4113D-2AFF-4FF0-8118-0F13F37E2B75}" presName="Name37" presStyleLbl="parChTrans1D2" presStyleIdx="2" presStyleCnt="4"/>
      <dgm:spPr/>
    </dgm:pt>
    <dgm:pt modelId="{501C6855-2AEF-43A3-8674-D140CDB51BA4}" type="pres">
      <dgm:prSet presAssocID="{39B85D5C-0DA3-42F7-966F-2DC5DECC49E3}" presName="hierRoot2" presStyleCnt="0">
        <dgm:presLayoutVars>
          <dgm:hierBranch val="init"/>
        </dgm:presLayoutVars>
      </dgm:prSet>
      <dgm:spPr/>
    </dgm:pt>
    <dgm:pt modelId="{69AAAD6B-5AFD-44F2-96D9-F908758703DD}" type="pres">
      <dgm:prSet presAssocID="{39B85D5C-0DA3-42F7-966F-2DC5DECC49E3}" presName="rootComposite" presStyleCnt="0"/>
      <dgm:spPr/>
    </dgm:pt>
    <dgm:pt modelId="{E4041B32-4B0E-43DF-BE92-997DF3493770}" type="pres">
      <dgm:prSet presAssocID="{39B85D5C-0DA3-42F7-966F-2DC5DECC49E3}" presName="rootText" presStyleLbl="node2" presStyleIdx="2" presStyleCnt="4">
        <dgm:presLayoutVars>
          <dgm:chPref val="3"/>
        </dgm:presLayoutVars>
      </dgm:prSet>
      <dgm:spPr/>
    </dgm:pt>
    <dgm:pt modelId="{C415D8DE-F34D-41B8-B519-35128F03DB7C}" type="pres">
      <dgm:prSet presAssocID="{39B85D5C-0DA3-42F7-966F-2DC5DECC49E3}" presName="rootConnector" presStyleLbl="node2" presStyleIdx="2" presStyleCnt="4"/>
      <dgm:spPr/>
    </dgm:pt>
    <dgm:pt modelId="{37FF5E6A-3588-4C50-9046-2C1561F7AEFB}" type="pres">
      <dgm:prSet presAssocID="{39B85D5C-0DA3-42F7-966F-2DC5DECC49E3}" presName="hierChild4" presStyleCnt="0"/>
      <dgm:spPr/>
    </dgm:pt>
    <dgm:pt modelId="{A0E3EEF6-6DE6-436C-9AD6-FE5B9DA79A10}" type="pres">
      <dgm:prSet presAssocID="{39B85D5C-0DA3-42F7-966F-2DC5DECC49E3}" presName="hierChild5" presStyleCnt="0"/>
      <dgm:spPr/>
    </dgm:pt>
    <dgm:pt modelId="{B30BBAD8-3DAA-4239-9972-65D4F6186853}" type="pres">
      <dgm:prSet presAssocID="{939206AC-8A09-4C8A-AE90-25C5286DFE23}" presName="Name37" presStyleLbl="parChTrans1D2" presStyleIdx="3" presStyleCnt="4"/>
      <dgm:spPr/>
    </dgm:pt>
    <dgm:pt modelId="{BBEBBCBD-E6B9-4416-BC37-5CC1E1965F79}" type="pres">
      <dgm:prSet presAssocID="{357D7D24-91C0-465A-8D10-0AE566E537C5}" presName="hierRoot2" presStyleCnt="0">
        <dgm:presLayoutVars>
          <dgm:hierBranch val="init"/>
        </dgm:presLayoutVars>
      </dgm:prSet>
      <dgm:spPr/>
    </dgm:pt>
    <dgm:pt modelId="{EE62AE51-6E11-4C1A-91D8-5157E7934B9A}" type="pres">
      <dgm:prSet presAssocID="{357D7D24-91C0-465A-8D10-0AE566E537C5}" presName="rootComposite" presStyleCnt="0"/>
      <dgm:spPr/>
    </dgm:pt>
    <dgm:pt modelId="{1AD8CA8D-7DA7-4E50-B99D-3EF4E0BF2CE8}" type="pres">
      <dgm:prSet presAssocID="{357D7D24-91C0-465A-8D10-0AE566E537C5}" presName="rootText" presStyleLbl="node2" presStyleIdx="3" presStyleCnt="4">
        <dgm:presLayoutVars>
          <dgm:chPref val="3"/>
        </dgm:presLayoutVars>
      </dgm:prSet>
      <dgm:spPr/>
    </dgm:pt>
    <dgm:pt modelId="{ED2C8C97-A172-4D50-B6B6-1D6F14476B81}" type="pres">
      <dgm:prSet presAssocID="{357D7D24-91C0-465A-8D10-0AE566E537C5}" presName="rootConnector" presStyleLbl="node2" presStyleIdx="3" presStyleCnt="4"/>
      <dgm:spPr/>
    </dgm:pt>
    <dgm:pt modelId="{6225C174-DBBC-46CA-9B5E-0D4E8A21123F}" type="pres">
      <dgm:prSet presAssocID="{357D7D24-91C0-465A-8D10-0AE566E537C5}" presName="hierChild4" presStyleCnt="0"/>
      <dgm:spPr/>
    </dgm:pt>
    <dgm:pt modelId="{B098C2E9-FC2E-4ADD-8901-40BB67558BBE}" type="pres">
      <dgm:prSet presAssocID="{357D7D24-91C0-465A-8D10-0AE566E537C5}" presName="hierChild5" presStyleCnt="0"/>
      <dgm:spPr/>
    </dgm:pt>
    <dgm:pt modelId="{71F8D6EB-8317-4D5B-AFBD-0AC277DD4572}" type="pres">
      <dgm:prSet presAssocID="{9E5DCF36-1279-4949-BB96-EBC6B5859702}" presName="hierChild3" presStyleCnt="0"/>
      <dgm:spPr/>
    </dgm:pt>
  </dgm:ptLst>
  <dgm:cxnLst>
    <dgm:cxn modelId="{57E4C817-01B0-407D-AF1A-AC36183073C3}" type="presOf" srcId="{9E5DCF36-1279-4949-BB96-EBC6B5859702}" destId="{7FEC9688-52AB-4257-B76A-E5CC94072842}" srcOrd="1" destOrd="0" presId="urn:microsoft.com/office/officeart/2005/8/layout/orgChart1"/>
    <dgm:cxn modelId="{69AA611B-9E66-4458-ABF9-32A5E46004E8}" type="presOf" srcId="{357D7D24-91C0-465A-8D10-0AE566E537C5}" destId="{ED2C8C97-A172-4D50-B6B6-1D6F14476B81}" srcOrd="1" destOrd="0" presId="urn:microsoft.com/office/officeart/2005/8/layout/orgChart1"/>
    <dgm:cxn modelId="{6018A01D-9A1B-4D49-8C04-AB401E4E17BE}" type="presOf" srcId="{9492C987-51EE-470D-8D4A-0F2CAF670247}" destId="{D07D59A5-A9AC-4E44-BF3E-3BE1EEE62777}" srcOrd="1" destOrd="0" presId="urn:microsoft.com/office/officeart/2005/8/layout/orgChart1"/>
    <dgm:cxn modelId="{4ABAA02A-813E-4BD0-9A08-48AB1057D0D2}" type="presOf" srcId="{39B85D5C-0DA3-42F7-966F-2DC5DECC49E3}" destId="{E4041B32-4B0E-43DF-BE92-997DF3493770}" srcOrd="0" destOrd="0" presId="urn:microsoft.com/office/officeart/2005/8/layout/orgChart1"/>
    <dgm:cxn modelId="{C37AA22C-C8AD-4D77-AF86-09E83FF92422}" type="presOf" srcId="{39B85D5C-0DA3-42F7-966F-2DC5DECC49E3}" destId="{C415D8DE-F34D-41B8-B519-35128F03DB7C}" srcOrd="1" destOrd="0" presId="urn:microsoft.com/office/officeart/2005/8/layout/orgChart1"/>
    <dgm:cxn modelId="{65E24464-8573-41DF-8D2F-7D12A388833E}" type="presOf" srcId="{939206AC-8A09-4C8A-AE90-25C5286DFE23}" destId="{B30BBAD8-3DAA-4239-9972-65D4F6186853}" srcOrd="0" destOrd="0" presId="urn:microsoft.com/office/officeart/2005/8/layout/orgChart1"/>
    <dgm:cxn modelId="{EB107547-12D3-4A24-9653-99864729472D}" type="presOf" srcId="{7E133BC3-440B-48DC-A400-B714E462D4FA}" destId="{207F0CDA-ED04-4B8F-A256-12B53883ADEA}" srcOrd="0" destOrd="0" presId="urn:microsoft.com/office/officeart/2005/8/layout/orgChart1"/>
    <dgm:cxn modelId="{310CD94E-61B7-4061-BF8A-6D1BE3E9CE4D}" srcId="{9E5DCF36-1279-4949-BB96-EBC6B5859702}" destId="{39B85D5C-0DA3-42F7-966F-2DC5DECC49E3}" srcOrd="2" destOrd="0" parTransId="{2FA4113D-2AFF-4FF0-8118-0F13F37E2B75}" sibTransId="{CF4B32B4-79FC-4871-B073-98981BA4635B}"/>
    <dgm:cxn modelId="{168E6C6F-406C-4F0D-966A-96768D7DDDDE}" srcId="{9E5DCF36-1279-4949-BB96-EBC6B5859702}" destId="{9492C987-51EE-470D-8D4A-0F2CAF670247}" srcOrd="0" destOrd="0" parTransId="{C31FE33F-FE21-4EF3-B73C-3F7B73A1395F}" sibTransId="{9A4456D1-3311-4B0A-AD3B-3E9187E620D5}"/>
    <dgm:cxn modelId="{1EFD8772-DC28-4D04-8985-73502B1A7E2C}" type="presOf" srcId="{C31FE33F-FE21-4EF3-B73C-3F7B73A1395F}" destId="{2C7DE4C3-AF04-4C36-8998-C259DA1D908F}" srcOrd="0" destOrd="0" presId="urn:microsoft.com/office/officeart/2005/8/layout/orgChart1"/>
    <dgm:cxn modelId="{1C58FB73-F80A-4D6A-A42D-2A68D97C4A8A}" type="presOf" srcId="{357D7D24-91C0-465A-8D10-0AE566E537C5}" destId="{1AD8CA8D-7DA7-4E50-B99D-3EF4E0BF2CE8}" srcOrd="0" destOrd="0" presId="urn:microsoft.com/office/officeart/2005/8/layout/orgChart1"/>
    <dgm:cxn modelId="{FBE1D692-9C06-4E81-8F12-5AB25FFB7C93}" type="presOf" srcId="{9E5DCF36-1279-4949-BB96-EBC6B5859702}" destId="{8B163941-B197-4016-B932-187D4F29D84E}" srcOrd="0" destOrd="0" presId="urn:microsoft.com/office/officeart/2005/8/layout/orgChart1"/>
    <dgm:cxn modelId="{B880349F-BA5D-4D9A-8CE3-A869E2A5D16C}" type="presOf" srcId="{2FA4113D-2AFF-4FF0-8118-0F13F37E2B75}" destId="{CC4F3488-2CD8-4D1E-BE30-C38297EA99A9}" srcOrd="0" destOrd="0" presId="urn:microsoft.com/office/officeart/2005/8/layout/orgChart1"/>
    <dgm:cxn modelId="{85C566A2-53D5-4BD5-9D8A-6AB20BE647CC}" type="presOf" srcId="{F7D61957-23A3-4BAA-B1C5-C40295895E8A}" destId="{88070683-488F-4568-AFDF-2F9D387D2250}" srcOrd="1" destOrd="0" presId="urn:microsoft.com/office/officeart/2005/8/layout/orgChart1"/>
    <dgm:cxn modelId="{7C5931B5-2B33-4DED-8CAF-9A75C5DC7F73}" srcId="{9E5DCF36-1279-4949-BB96-EBC6B5859702}" destId="{F7D61957-23A3-4BAA-B1C5-C40295895E8A}" srcOrd="1" destOrd="0" parTransId="{7E133BC3-440B-48DC-A400-B714E462D4FA}" sibTransId="{CEAE3C6E-5784-4487-8354-8D835E7A8362}"/>
    <dgm:cxn modelId="{C35FD0C5-1ACB-4013-BF2B-CB4C54435B65}" srcId="{8B4E90A2-4603-4412-BEC8-A4E0FCD16565}" destId="{9E5DCF36-1279-4949-BB96-EBC6B5859702}" srcOrd="0" destOrd="0" parTransId="{2583BF6E-A4E1-49F4-8C55-0C441B89CE69}" sibTransId="{BAD12EF0-8D80-469A-A5AF-557743E7716F}"/>
    <dgm:cxn modelId="{40C72EC7-8AE7-435A-819C-33D7EE181AF0}" type="presOf" srcId="{9492C987-51EE-470D-8D4A-0F2CAF670247}" destId="{8B2177F0-6AE1-43AA-BD38-77A201858C36}" srcOrd="0" destOrd="0" presId="urn:microsoft.com/office/officeart/2005/8/layout/orgChart1"/>
    <dgm:cxn modelId="{03609DD0-670D-4CAD-ABCA-ED583077A21E}" srcId="{9E5DCF36-1279-4949-BB96-EBC6B5859702}" destId="{357D7D24-91C0-465A-8D10-0AE566E537C5}" srcOrd="3" destOrd="0" parTransId="{939206AC-8A09-4C8A-AE90-25C5286DFE23}" sibTransId="{A96CDCAA-6979-468F-BE22-36B84720927B}"/>
    <dgm:cxn modelId="{9AF0D5E6-FAD1-4C7C-988E-29988E2A55E7}" type="presOf" srcId="{8B4E90A2-4603-4412-BEC8-A4E0FCD16565}" destId="{989560BC-65B9-45E5-9439-578CBC544AC3}" srcOrd="0" destOrd="0" presId="urn:microsoft.com/office/officeart/2005/8/layout/orgChart1"/>
    <dgm:cxn modelId="{1927CEFC-BBF1-4DAD-B0B5-9708C616F46F}" type="presOf" srcId="{F7D61957-23A3-4BAA-B1C5-C40295895E8A}" destId="{A985E6B2-DDB5-41E2-811D-2F3BD0524C21}" srcOrd="0" destOrd="0" presId="urn:microsoft.com/office/officeart/2005/8/layout/orgChart1"/>
    <dgm:cxn modelId="{CAED7227-0BFC-452E-913B-19C09B0DA64A}" type="presParOf" srcId="{989560BC-65B9-45E5-9439-578CBC544AC3}" destId="{BF6F37E3-AE5A-4119-90E3-7710BB2EC8F3}" srcOrd="0" destOrd="0" presId="urn:microsoft.com/office/officeart/2005/8/layout/orgChart1"/>
    <dgm:cxn modelId="{D9DA23BA-4C35-436D-9B65-DE056BF17BCA}" type="presParOf" srcId="{BF6F37E3-AE5A-4119-90E3-7710BB2EC8F3}" destId="{160BD5DB-4F2A-415E-95FB-DB682308E0D5}" srcOrd="0" destOrd="0" presId="urn:microsoft.com/office/officeart/2005/8/layout/orgChart1"/>
    <dgm:cxn modelId="{D9842F89-6408-46AD-B2D0-032AF7A4B8E3}" type="presParOf" srcId="{160BD5DB-4F2A-415E-95FB-DB682308E0D5}" destId="{8B163941-B197-4016-B932-187D4F29D84E}" srcOrd="0" destOrd="0" presId="urn:microsoft.com/office/officeart/2005/8/layout/orgChart1"/>
    <dgm:cxn modelId="{1D240EB7-85E2-4261-8F0F-1E67473AFFF0}" type="presParOf" srcId="{160BD5DB-4F2A-415E-95FB-DB682308E0D5}" destId="{7FEC9688-52AB-4257-B76A-E5CC94072842}" srcOrd="1" destOrd="0" presId="urn:microsoft.com/office/officeart/2005/8/layout/orgChart1"/>
    <dgm:cxn modelId="{9EE34EDE-FF72-4355-8406-BBFB52F302DD}" type="presParOf" srcId="{BF6F37E3-AE5A-4119-90E3-7710BB2EC8F3}" destId="{2AA41B04-2B52-4A54-96C9-DBDE4ADEBF92}" srcOrd="1" destOrd="0" presId="urn:microsoft.com/office/officeart/2005/8/layout/orgChart1"/>
    <dgm:cxn modelId="{CACFABE2-A57D-4184-8801-082569F40A8D}" type="presParOf" srcId="{2AA41B04-2B52-4A54-96C9-DBDE4ADEBF92}" destId="{2C7DE4C3-AF04-4C36-8998-C259DA1D908F}" srcOrd="0" destOrd="0" presId="urn:microsoft.com/office/officeart/2005/8/layout/orgChart1"/>
    <dgm:cxn modelId="{E04A0000-64B4-4197-B605-76A64E606899}" type="presParOf" srcId="{2AA41B04-2B52-4A54-96C9-DBDE4ADEBF92}" destId="{68460C23-87F4-4EFF-BEB5-83B4FC2AC5B6}" srcOrd="1" destOrd="0" presId="urn:microsoft.com/office/officeart/2005/8/layout/orgChart1"/>
    <dgm:cxn modelId="{6C8EF5E3-6FA6-492F-A645-C778C31C9714}" type="presParOf" srcId="{68460C23-87F4-4EFF-BEB5-83B4FC2AC5B6}" destId="{519DF77E-FF77-4375-85FF-0183B811B11B}" srcOrd="0" destOrd="0" presId="urn:microsoft.com/office/officeart/2005/8/layout/orgChart1"/>
    <dgm:cxn modelId="{CBA7A9BA-7538-422E-9888-ADB585168B06}" type="presParOf" srcId="{519DF77E-FF77-4375-85FF-0183B811B11B}" destId="{8B2177F0-6AE1-43AA-BD38-77A201858C36}" srcOrd="0" destOrd="0" presId="urn:microsoft.com/office/officeart/2005/8/layout/orgChart1"/>
    <dgm:cxn modelId="{D5068B73-52A8-4C3F-BB10-4ED6508BAFFA}" type="presParOf" srcId="{519DF77E-FF77-4375-85FF-0183B811B11B}" destId="{D07D59A5-A9AC-4E44-BF3E-3BE1EEE62777}" srcOrd="1" destOrd="0" presId="urn:microsoft.com/office/officeart/2005/8/layout/orgChart1"/>
    <dgm:cxn modelId="{D4AE10E8-1420-4132-953D-17BBCC80AAF5}" type="presParOf" srcId="{68460C23-87F4-4EFF-BEB5-83B4FC2AC5B6}" destId="{938194EA-2A4F-4DAF-8998-88229F000C13}" srcOrd="1" destOrd="0" presId="urn:microsoft.com/office/officeart/2005/8/layout/orgChart1"/>
    <dgm:cxn modelId="{03F482F6-5A34-4F74-A67F-CBD230759237}" type="presParOf" srcId="{68460C23-87F4-4EFF-BEB5-83B4FC2AC5B6}" destId="{B8705F84-280D-4E5C-9790-020513522348}" srcOrd="2" destOrd="0" presId="urn:microsoft.com/office/officeart/2005/8/layout/orgChart1"/>
    <dgm:cxn modelId="{BAEB1F7D-A17F-4B8B-9670-0B0854BA4C5F}" type="presParOf" srcId="{2AA41B04-2B52-4A54-96C9-DBDE4ADEBF92}" destId="{207F0CDA-ED04-4B8F-A256-12B53883ADEA}" srcOrd="2" destOrd="0" presId="urn:microsoft.com/office/officeart/2005/8/layout/orgChart1"/>
    <dgm:cxn modelId="{0816851E-D4A7-40E0-91B0-5B02842DCD9B}" type="presParOf" srcId="{2AA41B04-2B52-4A54-96C9-DBDE4ADEBF92}" destId="{AED1B8A4-1CF4-41A4-9D3C-E7926267DAF8}" srcOrd="3" destOrd="0" presId="urn:microsoft.com/office/officeart/2005/8/layout/orgChart1"/>
    <dgm:cxn modelId="{A32DF377-1505-4DD6-96C1-02CCE7CF39DE}" type="presParOf" srcId="{AED1B8A4-1CF4-41A4-9D3C-E7926267DAF8}" destId="{2855053C-260B-4746-86D2-A775CA760EE0}" srcOrd="0" destOrd="0" presId="urn:microsoft.com/office/officeart/2005/8/layout/orgChart1"/>
    <dgm:cxn modelId="{5DA9112B-0589-4EAF-81AA-224FA6136AB8}" type="presParOf" srcId="{2855053C-260B-4746-86D2-A775CA760EE0}" destId="{A985E6B2-DDB5-41E2-811D-2F3BD0524C21}" srcOrd="0" destOrd="0" presId="urn:microsoft.com/office/officeart/2005/8/layout/orgChart1"/>
    <dgm:cxn modelId="{AB3CED03-873E-4D4C-B455-7805E16CADC1}" type="presParOf" srcId="{2855053C-260B-4746-86D2-A775CA760EE0}" destId="{88070683-488F-4568-AFDF-2F9D387D2250}" srcOrd="1" destOrd="0" presId="urn:microsoft.com/office/officeart/2005/8/layout/orgChart1"/>
    <dgm:cxn modelId="{AF5D5944-5B78-4385-8392-227FEF34ABA7}" type="presParOf" srcId="{AED1B8A4-1CF4-41A4-9D3C-E7926267DAF8}" destId="{EF08B9BB-E17D-4B98-A478-E2E86427E4C2}" srcOrd="1" destOrd="0" presId="urn:microsoft.com/office/officeart/2005/8/layout/orgChart1"/>
    <dgm:cxn modelId="{129B0B00-7181-47EA-B894-2A72354584E4}" type="presParOf" srcId="{AED1B8A4-1CF4-41A4-9D3C-E7926267DAF8}" destId="{7F7B2D4A-DDCE-4D7D-92BE-1E6B5A43DAB7}" srcOrd="2" destOrd="0" presId="urn:microsoft.com/office/officeart/2005/8/layout/orgChart1"/>
    <dgm:cxn modelId="{F8329DAA-4019-4323-9700-8521CFF6E2CF}" type="presParOf" srcId="{2AA41B04-2B52-4A54-96C9-DBDE4ADEBF92}" destId="{CC4F3488-2CD8-4D1E-BE30-C38297EA99A9}" srcOrd="4" destOrd="0" presId="urn:microsoft.com/office/officeart/2005/8/layout/orgChart1"/>
    <dgm:cxn modelId="{D5A3C841-030A-48A1-9A16-03B34607A3EF}" type="presParOf" srcId="{2AA41B04-2B52-4A54-96C9-DBDE4ADEBF92}" destId="{501C6855-2AEF-43A3-8674-D140CDB51BA4}" srcOrd="5" destOrd="0" presId="urn:microsoft.com/office/officeart/2005/8/layout/orgChart1"/>
    <dgm:cxn modelId="{3797586A-0901-4479-A271-E1D41E9ABEC8}" type="presParOf" srcId="{501C6855-2AEF-43A3-8674-D140CDB51BA4}" destId="{69AAAD6B-5AFD-44F2-96D9-F908758703DD}" srcOrd="0" destOrd="0" presId="urn:microsoft.com/office/officeart/2005/8/layout/orgChart1"/>
    <dgm:cxn modelId="{05A34863-C7CA-4176-BA46-702A69D0D12F}" type="presParOf" srcId="{69AAAD6B-5AFD-44F2-96D9-F908758703DD}" destId="{E4041B32-4B0E-43DF-BE92-997DF3493770}" srcOrd="0" destOrd="0" presId="urn:microsoft.com/office/officeart/2005/8/layout/orgChart1"/>
    <dgm:cxn modelId="{60E1E925-5BF8-4B94-9DAD-AD808D1F4F0F}" type="presParOf" srcId="{69AAAD6B-5AFD-44F2-96D9-F908758703DD}" destId="{C415D8DE-F34D-41B8-B519-35128F03DB7C}" srcOrd="1" destOrd="0" presId="urn:microsoft.com/office/officeart/2005/8/layout/orgChart1"/>
    <dgm:cxn modelId="{505C1129-6BB9-4C8A-B190-C8A7EE728D18}" type="presParOf" srcId="{501C6855-2AEF-43A3-8674-D140CDB51BA4}" destId="{37FF5E6A-3588-4C50-9046-2C1561F7AEFB}" srcOrd="1" destOrd="0" presId="urn:microsoft.com/office/officeart/2005/8/layout/orgChart1"/>
    <dgm:cxn modelId="{80FDAAA7-E57B-4DDD-BBBC-DD0F23ED08A9}" type="presParOf" srcId="{501C6855-2AEF-43A3-8674-D140CDB51BA4}" destId="{A0E3EEF6-6DE6-436C-9AD6-FE5B9DA79A10}" srcOrd="2" destOrd="0" presId="urn:microsoft.com/office/officeart/2005/8/layout/orgChart1"/>
    <dgm:cxn modelId="{243A8C46-60E0-4F88-9F5B-DF8FDC7DF839}" type="presParOf" srcId="{2AA41B04-2B52-4A54-96C9-DBDE4ADEBF92}" destId="{B30BBAD8-3DAA-4239-9972-65D4F6186853}" srcOrd="6" destOrd="0" presId="urn:microsoft.com/office/officeart/2005/8/layout/orgChart1"/>
    <dgm:cxn modelId="{A9CA5D81-A407-467C-A836-E5DE15901F26}" type="presParOf" srcId="{2AA41B04-2B52-4A54-96C9-DBDE4ADEBF92}" destId="{BBEBBCBD-E6B9-4416-BC37-5CC1E1965F79}" srcOrd="7" destOrd="0" presId="urn:microsoft.com/office/officeart/2005/8/layout/orgChart1"/>
    <dgm:cxn modelId="{6C2EF8C1-9C01-4E22-93B8-0203034C052F}" type="presParOf" srcId="{BBEBBCBD-E6B9-4416-BC37-5CC1E1965F79}" destId="{EE62AE51-6E11-4C1A-91D8-5157E7934B9A}" srcOrd="0" destOrd="0" presId="urn:microsoft.com/office/officeart/2005/8/layout/orgChart1"/>
    <dgm:cxn modelId="{AEEA6635-C7EB-4515-B8AC-28429E154D69}" type="presParOf" srcId="{EE62AE51-6E11-4C1A-91D8-5157E7934B9A}" destId="{1AD8CA8D-7DA7-4E50-B99D-3EF4E0BF2CE8}" srcOrd="0" destOrd="0" presId="urn:microsoft.com/office/officeart/2005/8/layout/orgChart1"/>
    <dgm:cxn modelId="{4C5A424E-79D7-4F3E-861D-F66556ABB07D}" type="presParOf" srcId="{EE62AE51-6E11-4C1A-91D8-5157E7934B9A}" destId="{ED2C8C97-A172-4D50-B6B6-1D6F14476B81}" srcOrd="1" destOrd="0" presId="urn:microsoft.com/office/officeart/2005/8/layout/orgChart1"/>
    <dgm:cxn modelId="{0E853B27-4F50-4A62-B3F2-04D6293DCBE2}" type="presParOf" srcId="{BBEBBCBD-E6B9-4416-BC37-5CC1E1965F79}" destId="{6225C174-DBBC-46CA-9B5E-0D4E8A21123F}" srcOrd="1" destOrd="0" presId="urn:microsoft.com/office/officeart/2005/8/layout/orgChart1"/>
    <dgm:cxn modelId="{86F49989-B59D-4F27-9D72-B9BD2BA8F02E}" type="presParOf" srcId="{BBEBBCBD-E6B9-4416-BC37-5CC1E1965F79}" destId="{B098C2E9-FC2E-4ADD-8901-40BB67558BBE}" srcOrd="2" destOrd="0" presId="urn:microsoft.com/office/officeart/2005/8/layout/orgChart1"/>
    <dgm:cxn modelId="{394435CC-028F-4E81-A532-DB0280D592C7}" type="presParOf" srcId="{BF6F37E3-AE5A-4119-90E3-7710BB2EC8F3}" destId="{71F8D6EB-8317-4D5B-AFBD-0AC277DD457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54D4B2-02E6-466E-8C74-0B220C801D1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37E7D15-335B-467B-B552-45695F235CB0}">
      <dgm:prSet/>
      <dgm:spPr/>
      <dgm:t>
        <a:bodyPr/>
        <a:lstStyle/>
        <a:p>
          <a:r>
            <a:rPr lang="en-US"/>
            <a:t>Ley #277 de diciembre del 2018</a:t>
          </a:r>
        </a:p>
      </dgm:t>
    </dgm:pt>
    <dgm:pt modelId="{74CE1769-DB7F-4DBD-AF89-9F203D573994}" type="parTrans" cxnId="{DA5D9F03-FE74-4C9B-97B4-E0515C026791}">
      <dgm:prSet/>
      <dgm:spPr/>
      <dgm:t>
        <a:bodyPr/>
        <a:lstStyle/>
        <a:p>
          <a:endParaRPr lang="en-US"/>
        </a:p>
      </dgm:t>
    </dgm:pt>
    <dgm:pt modelId="{FDBF9A07-53EE-4F21-822E-143800FB03C8}" type="sibTrans" cxnId="{DA5D9F03-FE74-4C9B-97B4-E0515C026791}">
      <dgm:prSet/>
      <dgm:spPr/>
      <dgm:t>
        <a:bodyPr/>
        <a:lstStyle/>
        <a:p>
          <a:endParaRPr lang="en-US"/>
        </a:p>
      </dgm:t>
    </dgm:pt>
    <dgm:pt modelId="{87D368F7-D1F5-4ED1-BFCC-0FD52AFBCBFC}">
      <dgm:prSet/>
      <dgm:spPr/>
      <dgm:t>
        <a:bodyPr/>
        <a:lstStyle/>
        <a:p>
          <a:r>
            <a:rPr lang="en-US"/>
            <a:t>Reglamento # 9270: </a:t>
          </a:r>
          <a:r>
            <a:rPr lang="es-ES"/>
            <a:t>Reglamento de la Secretaría Auxiliar de Educación Montessori </a:t>
          </a:r>
          <a:endParaRPr lang="en-US"/>
        </a:p>
      </dgm:t>
    </dgm:pt>
    <dgm:pt modelId="{0B153FD0-2C71-4178-8E35-D3FED8DBE021}" type="parTrans" cxnId="{16F56631-E1D9-4381-BFC6-5204544699E2}">
      <dgm:prSet/>
      <dgm:spPr/>
      <dgm:t>
        <a:bodyPr/>
        <a:lstStyle/>
        <a:p>
          <a:endParaRPr lang="en-US"/>
        </a:p>
      </dgm:t>
    </dgm:pt>
    <dgm:pt modelId="{D1189289-2280-40DD-898D-1342328E31E8}" type="sibTrans" cxnId="{16F56631-E1D9-4381-BFC6-5204544699E2}">
      <dgm:prSet/>
      <dgm:spPr/>
      <dgm:t>
        <a:bodyPr/>
        <a:lstStyle/>
        <a:p>
          <a:endParaRPr lang="en-US"/>
        </a:p>
      </dgm:t>
    </dgm:pt>
    <dgm:pt modelId="{2F47D955-5051-4B17-A614-C7302CD003C3}">
      <dgm:prSet/>
      <dgm:spPr/>
      <dgm:t>
        <a:bodyPr/>
        <a:lstStyle/>
        <a:p>
          <a:r>
            <a:rPr lang="es-ES"/>
            <a:t>Carta Circular Núm.: 020-2022-2023: Política pública sobre las normas y los principios generales para la organización y el funcionamiento de la Secretaría Auxiliar de Educación Montessori y de las Escuelas Públicas Montessori del Departamento de Educación de Puerto Rico </a:t>
          </a:r>
          <a:endParaRPr lang="en-US"/>
        </a:p>
      </dgm:t>
    </dgm:pt>
    <dgm:pt modelId="{88222746-4CFF-41B9-825E-B1CD9D850796}" type="parTrans" cxnId="{32C68912-15A2-431C-9C16-ACA7D14E2E1A}">
      <dgm:prSet/>
      <dgm:spPr/>
      <dgm:t>
        <a:bodyPr/>
        <a:lstStyle/>
        <a:p>
          <a:endParaRPr lang="en-US"/>
        </a:p>
      </dgm:t>
    </dgm:pt>
    <dgm:pt modelId="{5680636C-E866-49CC-AD59-1E5B3801ACDC}" type="sibTrans" cxnId="{32C68912-15A2-431C-9C16-ACA7D14E2E1A}">
      <dgm:prSet/>
      <dgm:spPr/>
      <dgm:t>
        <a:bodyPr/>
        <a:lstStyle/>
        <a:p>
          <a:endParaRPr lang="en-US"/>
        </a:p>
      </dgm:t>
    </dgm:pt>
    <dgm:pt modelId="{AD955AF8-4345-48AD-86BC-BDB724572968}" type="pres">
      <dgm:prSet presAssocID="{1854D4B2-02E6-466E-8C74-0B220C801D18}" presName="linear" presStyleCnt="0">
        <dgm:presLayoutVars>
          <dgm:animLvl val="lvl"/>
          <dgm:resizeHandles val="exact"/>
        </dgm:presLayoutVars>
      </dgm:prSet>
      <dgm:spPr/>
    </dgm:pt>
    <dgm:pt modelId="{7965232D-286C-46AF-80BA-682C6578DBBD}" type="pres">
      <dgm:prSet presAssocID="{537E7D15-335B-467B-B552-45695F235CB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304F286-7BFC-4A6B-80B1-D322FB6D77A6}" type="pres">
      <dgm:prSet presAssocID="{FDBF9A07-53EE-4F21-822E-143800FB03C8}" presName="spacer" presStyleCnt="0"/>
      <dgm:spPr/>
    </dgm:pt>
    <dgm:pt modelId="{76E47998-86FF-470E-A2BE-C991C9E7934D}" type="pres">
      <dgm:prSet presAssocID="{87D368F7-D1F5-4ED1-BFCC-0FD52AFBCBF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2C6DEBB-616C-44C6-A373-9B88C2573B6E}" type="pres">
      <dgm:prSet presAssocID="{D1189289-2280-40DD-898D-1342328E31E8}" presName="spacer" presStyleCnt="0"/>
      <dgm:spPr/>
    </dgm:pt>
    <dgm:pt modelId="{96AE0BED-CD5C-423D-BB1F-242CB8EF8A54}" type="pres">
      <dgm:prSet presAssocID="{2F47D955-5051-4B17-A614-C7302CD003C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A5D9F03-FE74-4C9B-97B4-E0515C026791}" srcId="{1854D4B2-02E6-466E-8C74-0B220C801D18}" destId="{537E7D15-335B-467B-B552-45695F235CB0}" srcOrd="0" destOrd="0" parTransId="{74CE1769-DB7F-4DBD-AF89-9F203D573994}" sibTransId="{FDBF9A07-53EE-4F21-822E-143800FB03C8}"/>
    <dgm:cxn modelId="{32C68912-15A2-431C-9C16-ACA7D14E2E1A}" srcId="{1854D4B2-02E6-466E-8C74-0B220C801D18}" destId="{2F47D955-5051-4B17-A614-C7302CD003C3}" srcOrd="2" destOrd="0" parTransId="{88222746-4CFF-41B9-825E-B1CD9D850796}" sibTransId="{5680636C-E866-49CC-AD59-1E5B3801ACDC}"/>
    <dgm:cxn modelId="{2B176817-66A7-4075-9CA9-5101798F20E0}" type="presOf" srcId="{87D368F7-D1F5-4ED1-BFCC-0FD52AFBCBFC}" destId="{76E47998-86FF-470E-A2BE-C991C9E7934D}" srcOrd="0" destOrd="0" presId="urn:microsoft.com/office/officeart/2005/8/layout/vList2"/>
    <dgm:cxn modelId="{16F56631-E1D9-4381-BFC6-5204544699E2}" srcId="{1854D4B2-02E6-466E-8C74-0B220C801D18}" destId="{87D368F7-D1F5-4ED1-BFCC-0FD52AFBCBFC}" srcOrd="1" destOrd="0" parTransId="{0B153FD0-2C71-4178-8E35-D3FED8DBE021}" sibTransId="{D1189289-2280-40DD-898D-1342328E31E8}"/>
    <dgm:cxn modelId="{56BB2937-1E5B-4E50-809B-3497F872CEB4}" type="presOf" srcId="{1854D4B2-02E6-466E-8C74-0B220C801D18}" destId="{AD955AF8-4345-48AD-86BC-BDB724572968}" srcOrd="0" destOrd="0" presId="urn:microsoft.com/office/officeart/2005/8/layout/vList2"/>
    <dgm:cxn modelId="{54F9524F-05BD-4995-BA21-0BAC0A30182F}" type="presOf" srcId="{2F47D955-5051-4B17-A614-C7302CD003C3}" destId="{96AE0BED-CD5C-423D-BB1F-242CB8EF8A54}" srcOrd="0" destOrd="0" presId="urn:microsoft.com/office/officeart/2005/8/layout/vList2"/>
    <dgm:cxn modelId="{5BF85B54-F73D-489A-9201-01EA867E049D}" type="presOf" srcId="{537E7D15-335B-467B-B552-45695F235CB0}" destId="{7965232D-286C-46AF-80BA-682C6578DBBD}" srcOrd="0" destOrd="0" presId="urn:microsoft.com/office/officeart/2005/8/layout/vList2"/>
    <dgm:cxn modelId="{77782872-EF62-4D6C-8983-EC9AB5E6FA46}" type="presParOf" srcId="{AD955AF8-4345-48AD-86BC-BDB724572968}" destId="{7965232D-286C-46AF-80BA-682C6578DBBD}" srcOrd="0" destOrd="0" presId="urn:microsoft.com/office/officeart/2005/8/layout/vList2"/>
    <dgm:cxn modelId="{D2EC93CD-194D-472B-84C4-B2C7E656AC8E}" type="presParOf" srcId="{AD955AF8-4345-48AD-86BC-BDB724572968}" destId="{B304F286-7BFC-4A6B-80B1-D322FB6D77A6}" srcOrd="1" destOrd="0" presId="urn:microsoft.com/office/officeart/2005/8/layout/vList2"/>
    <dgm:cxn modelId="{4D185C93-86DD-4FE8-97A1-B5DDB66D4183}" type="presParOf" srcId="{AD955AF8-4345-48AD-86BC-BDB724572968}" destId="{76E47998-86FF-470E-A2BE-C991C9E7934D}" srcOrd="2" destOrd="0" presId="urn:microsoft.com/office/officeart/2005/8/layout/vList2"/>
    <dgm:cxn modelId="{2AC2B75D-B359-499C-A949-0AB13BF442DB}" type="presParOf" srcId="{AD955AF8-4345-48AD-86BC-BDB724572968}" destId="{E2C6DEBB-616C-44C6-A373-9B88C2573B6E}" srcOrd="3" destOrd="0" presId="urn:microsoft.com/office/officeart/2005/8/layout/vList2"/>
    <dgm:cxn modelId="{B9B493A4-905B-4D58-82CD-88AE3667B3B1}" type="presParOf" srcId="{AD955AF8-4345-48AD-86BC-BDB724572968}" destId="{96AE0BED-CD5C-423D-BB1F-242CB8EF8A5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1C81AE-9B9B-492B-8406-11A5EE607A1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EEC6C43-D81C-427A-A3EA-3884D1D012B1}">
      <dgm:prSet/>
      <dgm:spPr/>
      <dgm:t>
        <a:bodyPr/>
        <a:lstStyle/>
        <a:p>
          <a:r>
            <a:rPr lang="en-US"/>
            <a:t>Lillard, P. P. (2011). </a:t>
          </a:r>
          <a:r>
            <a:rPr lang="en-US" i="1"/>
            <a:t>Montessori Today: A Comprehensive Approach to Education from Birth to Adulthood</a:t>
          </a:r>
          <a:r>
            <a:rPr lang="en-US"/>
            <a:t>. New York.</a:t>
          </a:r>
        </a:p>
      </dgm:t>
    </dgm:pt>
    <dgm:pt modelId="{9ECD7B42-0B65-4261-977F-4470F789C829}" type="parTrans" cxnId="{441A17D7-F46B-4D89-AF8E-F461D1C17401}">
      <dgm:prSet/>
      <dgm:spPr/>
      <dgm:t>
        <a:bodyPr/>
        <a:lstStyle/>
        <a:p>
          <a:endParaRPr lang="en-US"/>
        </a:p>
      </dgm:t>
    </dgm:pt>
    <dgm:pt modelId="{6AF2429F-F2FD-4CE9-A8F7-F15FE805A9A8}" type="sibTrans" cxnId="{441A17D7-F46B-4D89-AF8E-F461D1C17401}">
      <dgm:prSet/>
      <dgm:spPr/>
      <dgm:t>
        <a:bodyPr/>
        <a:lstStyle/>
        <a:p>
          <a:endParaRPr lang="en-US"/>
        </a:p>
      </dgm:t>
    </dgm:pt>
    <dgm:pt modelId="{60907385-AB89-45E4-B58E-FF34626F142F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dirty="0"/>
            <a:t>Montessori, M. (1995). </a:t>
          </a:r>
          <a:r>
            <a:rPr lang="es-ES" i="1" dirty="0"/>
            <a:t>De la infancia a la adolescencia</a:t>
          </a:r>
          <a:r>
            <a:rPr lang="es-ES" dirty="0"/>
            <a:t>. </a:t>
          </a:r>
          <a:r>
            <a:rPr lang="es-ES" dirty="0" err="1"/>
            <a:t>Sp</a:t>
          </a:r>
          <a:r>
            <a:rPr lang="es-ES" dirty="0"/>
            <a:t> 12. New York.</a:t>
          </a:r>
          <a:endParaRPr lang="en-US" dirty="0"/>
        </a:p>
      </dgm:t>
    </dgm:pt>
    <dgm:pt modelId="{F63370F5-A2C5-4A00-A38B-7530444F68B4}" type="parTrans" cxnId="{A4477E5A-6C0F-4382-BF07-FAF0E0FA1C1A}">
      <dgm:prSet/>
      <dgm:spPr/>
      <dgm:t>
        <a:bodyPr/>
        <a:lstStyle/>
        <a:p>
          <a:endParaRPr lang="en-US"/>
        </a:p>
      </dgm:t>
    </dgm:pt>
    <dgm:pt modelId="{1DBA5A52-4252-450A-BB81-A9832F728FEB}" type="sibTrans" cxnId="{A4477E5A-6C0F-4382-BF07-FAF0E0FA1C1A}">
      <dgm:prSet/>
      <dgm:spPr/>
      <dgm:t>
        <a:bodyPr/>
        <a:lstStyle/>
        <a:p>
          <a:endParaRPr lang="en-US"/>
        </a:p>
      </dgm:t>
    </dgm:pt>
    <dgm:pt modelId="{1D30D82D-B009-4798-838C-EDB34E44ACA7}">
      <dgm:prSet/>
      <dgm:spPr/>
      <dgm:t>
        <a:bodyPr/>
        <a:lstStyle/>
        <a:p>
          <a:pPr marL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dirty="0"/>
            <a:t>Montessori, M. (1990). </a:t>
          </a:r>
          <a:r>
            <a:rPr lang="en-US" i="1" dirty="0"/>
            <a:t>La </a:t>
          </a:r>
          <a:r>
            <a:rPr lang="en-US" i="1" dirty="0" err="1"/>
            <a:t>mente</a:t>
          </a:r>
          <a:r>
            <a:rPr lang="en-US" i="1" dirty="0"/>
            <a:t> </a:t>
          </a:r>
          <a:r>
            <a:rPr lang="en-US" i="1" dirty="0" err="1"/>
            <a:t>absorbente</a:t>
          </a:r>
          <a:r>
            <a:rPr lang="en-US" i="1" dirty="0"/>
            <a:t> del </a:t>
          </a:r>
          <a:r>
            <a:rPr lang="en-US" i="1" dirty="0" err="1"/>
            <a:t>niño</a:t>
          </a:r>
          <a:r>
            <a:rPr lang="en-US" dirty="0"/>
            <a:t>. México. </a:t>
          </a:r>
        </a:p>
      </dgm:t>
    </dgm:pt>
    <dgm:pt modelId="{4CFB7ADA-5F1D-4D00-A2CB-406677EC5830}" type="parTrans" cxnId="{DD08E8E7-CE64-44B5-B525-C324A9B44D10}">
      <dgm:prSet/>
      <dgm:spPr/>
      <dgm:t>
        <a:bodyPr/>
        <a:lstStyle/>
        <a:p>
          <a:endParaRPr lang="en-US"/>
        </a:p>
      </dgm:t>
    </dgm:pt>
    <dgm:pt modelId="{24675079-1C21-4407-8EA0-1557D3E00DFA}" type="sibTrans" cxnId="{DD08E8E7-CE64-44B5-B525-C324A9B44D10}">
      <dgm:prSet/>
      <dgm:spPr/>
      <dgm:t>
        <a:bodyPr/>
        <a:lstStyle/>
        <a:p>
          <a:endParaRPr lang="en-US"/>
        </a:p>
      </dgm:t>
    </dgm:pt>
    <dgm:pt modelId="{11932A9B-6C01-4465-8730-9ADD5F4CCD39}">
      <dgm:prSet/>
      <dgm:spPr/>
      <dgm:t>
        <a:bodyPr/>
        <a:lstStyle/>
        <a:p>
          <a:pPr>
            <a:buNone/>
          </a:pPr>
          <a:r>
            <a:rPr lang="en-US" dirty="0"/>
            <a:t>Montessori, M. (1993). </a:t>
          </a:r>
          <a:r>
            <a:rPr lang="es-ES" i="1" dirty="0"/>
            <a:t>Tendencias humanas y educación Montessori</a:t>
          </a:r>
          <a:r>
            <a:rPr lang="es-ES" dirty="0"/>
            <a:t>. Países Bajos.</a:t>
          </a:r>
          <a:endParaRPr lang="en-US" dirty="0"/>
        </a:p>
      </dgm:t>
    </dgm:pt>
    <dgm:pt modelId="{01D0E799-24F8-4A06-89A5-EF9199724BAD}" type="parTrans" cxnId="{30D8772D-2950-4A49-9BAB-C5A70C400F41}">
      <dgm:prSet/>
      <dgm:spPr/>
      <dgm:t>
        <a:bodyPr/>
        <a:lstStyle/>
        <a:p>
          <a:endParaRPr lang="en-US"/>
        </a:p>
      </dgm:t>
    </dgm:pt>
    <dgm:pt modelId="{B3591EDD-C660-44EC-BAFF-C77CD32BFF12}" type="sibTrans" cxnId="{30D8772D-2950-4A49-9BAB-C5A70C400F41}">
      <dgm:prSet/>
      <dgm:spPr/>
      <dgm:t>
        <a:bodyPr/>
        <a:lstStyle/>
        <a:p>
          <a:endParaRPr lang="en-US"/>
        </a:p>
      </dgm:t>
    </dgm:pt>
    <dgm:pt modelId="{65DA179A-B202-4A22-9B83-22DF808D83A2}" type="pres">
      <dgm:prSet presAssocID="{FE1C81AE-9B9B-492B-8406-11A5EE607A12}" presName="vert0" presStyleCnt="0">
        <dgm:presLayoutVars>
          <dgm:dir/>
          <dgm:animOne val="branch"/>
          <dgm:animLvl val="lvl"/>
        </dgm:presLayoutVars>
      </dgm:prSet>
      <dgm:spPr/>
    </dgm:pt>
    <dgm:pt modelId="{A435174A-3D17-45EA-8C2A-28DADC033D54}" type="pres">
      <dgm:prSet presAssocID="{FEEC6C43-D81C-427A-A3EA-3884D1D012B1}" presName="thickLine" presStyleLbl="alignNode1" presStyleIdx="0" presStyleCnt="4"/>
      <dgm:spPr/>
    </dgm:pt>
    <dgm:pt modelId="{D4AC19EC-0A42-4579-B772-BB0E9D8FF7E3}" type="pres">
      <dgm:prSet presAssocID="{FEEC6C43-D81C-427A-A3EA-3884D1D012B1}" presName="horz1" presStyleCnt="0"/>
      <dgm:spPr/>
    </dgm:pt>
    <dgm:pt modelId="{CB4D8C71-29CE-475E-ADE6-E380CCBA3CF4}" type="pres">
      <dgm:prSet presAssocID="{FEEC6C43-D81C-427A-A3EA-3884D1D012B1}" presName="tx1" presStyleLbl="revTx" presStyleIdx="0" presStyleCnt="4"/>
      <dgm:spPr/>
    </dgm:pt>
    <dgm:pt modelId="{53421781-4D24-443E-8E89-967915B2A6C9}" type="pres">
      <dgm:prSet presAssocID="{FEEC6C43-D81C-427A-A3EA-3884D1D012B1}" presName="vert1" presStyleCnt="0"/>
      <dgm:spPr/>
    </dgm:pt>
    <dgm:pt modelId="{0B6A5FE8-E156-45C5-9120-FB4DC0A09B13}" type="pres">
      <dgm:prSet presAssocID="{60907385-AB89-45E4-B58E-FF34626F142F}" presName="thickLine" presStyleLbl="alignNode1" presStyleIdx="1" presStyleCnt="4"/>
      <dgm:spPr/>
    </dgm:pt>
    <dgm:pt modelId="{A4495177-204C-481E-8F7A-509B82B9EA69}" type="pres">
      <dgm:prSet presAssocID="{60907385-AB89-45E4-B58E-FF34626F142F}" presName="horz1" presStyleCnt="0"/>
      <dgm:spPr/>
    </dgm:pt>
    <dgm:pt modelId="{4F41FAB4-AC26-41C1-AB74-AB78AB501166}" type="pres">
      <dgm:prSet presAssocID="{60907385-AB89-45E4-B58E-FF34626F142F}" presName="tx1" presStyleLbl="revTx" presStyleIdx="1" presStyleCnt="4"/>
      <dgm:spPr/>
    </dgm:pt>
    <dgm:pt modelId="{1262181F-7B18-48D9-BE77-1DE4A8CCC49C}" type="pres">
      <dgm:prSet presAssocID="{60907385-AB89-45E4-B58E-FF34626F142F}" presName="vert1" presStyleCnt="0"/>
      <dgm:spPr/>
    </dgm:pt>
    <dgm:pt modelId="{AAE4D06D-66D0-4E06-ACC6-11295408675E}" type="pres">
      <dgm:prSet presAssocID="{1D30D82D-B009-4798-838C-EDB34E44ACA7}" presName="thickLine" presStyleLbl="alignNode1" presStyleIdx="2" presStyleCnt="4"/>
      <dgm:spPr/>
    </dgm:pt>
    <dgm:pt modelId="{3DF7A28F-62DD-4220-860E-40D1B7F0D2C5}" type="pres">
      <dgm:prSet presAssocID="{1D30D82D-B009-4798-838C-EDB34E44ACA7}" presName="horz1" presStyleCnt="0"/>
      <dgm:spPr/>
    </dgm:pt>
    <dgm:pt modelId="{DD395513-9C1F-4DB2-876B-4E60E26957D8}" type="pres">
      <dgm:prSet presAssocID="{1D30D82D-B009-4798-838C-EDB34E44ACA7}" presName="tx1" presStyleLbl="revTx" presStyleIdx="2" presStyleCnt="4"/>
      <dgm:spPr/>
    </dgm:pt>
    <dgm:pt modelId="{86EC12B5-A704-43B9-8C6F-FDE023F57071}" type="pres">
      <dgm:prSet presAssocID="{1D30D82D-B009-4798-838C-EDB34E44ACA7}" presName="vert1" presStyleCnt="0"/>
      <dgm:spPr/>
    </dgm:pt>
    <dgm:pt modelId="{A1E68202-F464-4B91-8301-749ADB01CD83}" type="pres">
      <dgm:prSet presAssocID="{11932A9B-6C01-4465-8730-9ADD5F4CCD39}" presName="thickLine" presStyleLbl="alignNode1" presStyleIdx="3" presStyleCnt="4"/>
      <dgm:spPr/>
    </dgm:pt>
    <dgm:pt modelId="{222953EF-0EC0-4A34-8AE1-4B7E2501816F}" type="pres">
      <dgm:prSet presAssocID="{11932A9B-6C01-4465-8730-9ADD5F4CCD39}" presName="horz1" presStyleCnt="0"/>
      <dgm:spPr/>
    </dgm:pt>
    <dgm:pt modelId="{54E00658-A644-499D-AD45-278739C27031}" type="pres">
      <dgm:prSet presAssocID="{11932A9B-6C01-4465-8730-9ADD5F4CCD39}" presName="tx1" presStyleLbl="revTx" presStyleIdx="3" presStyleCnt="4"/>
      <dgm:spPr/>
    </dgm:pt>
    <dgm:pt modelId="{69E6BF24-BEED-4A6C-9C57-B0C11E9CE65E}" type="pres">
      <dgm:prSet presAssocID="{11932A9B-6C01-4465-8730-9ADD5F4CCD39}" presName="vert1" presStyleCnt="0"/>
      <dgm:spPr/>
    </dgm:pt>
  </dgm:ptLst>
  <dgm:cxnLst>
    <dgm:cxn modelId="{FAA99217-7330-4B69-92AF-73CB5F6CBF37}" type="presOf" srcId="{FE1C81AE-9B9B-492B-8406-11A5EE607A12}" destId="{65DA179A-B202-4A22-9B83-22DF808D83A2}" srcOrd="0" destOrd="0" presId="urn:microsoft.com/office/officeart/2008/layout/LinedList"/>
    <dgm:cxn modelId="{30D8772D-2950-4A49-9BAB-C5A70C400F41}" srcId="{FE1C81AE-9B9B-492B-8406-11A5EE607A12}" destId="{11932A9B-6C01-4465-8730-9ADD5F4CCD39}" srcOrd="3" destOrd="0" parTransId="{01D0E799-24F8-4A06-89A5-EF9199724BAD}" sibTransId="{B3591EDD-C660-44EC-BAFF-C77CD32BFF12}"/>
    <dgm:cxn modelId="{711C2856-88FC-49CC-8AAC-480194E96F15}" type="presOf" srcId="{11932A9B-6C01-4465-8730-9ADD5F4CCD39}" destId="{54E00658-A644-499D-AD45-278739C27031}" srcOrd="0" destOrd="0" presId="urn:microsoft.com/office/officeart/2008/layout/LinedList"/>
    <dgm:cxn modelId="{A4477E5A-6C0F-4382-BF07-FAF0E0FA1C1A}" srcId="{FE1C81AE-9B9B-492B-8406-11A5EE607A12}" destId="{60907385-AB89-45E4-B58E-FF34626F142F}" srcOrd="1" destOrd="0" parTransId="{F63370F5-A2C5-4A00-A38B-7530444F68B4}" sibTransId="{1DBA5A52-4252-450A-BB81-A9832F728FEB}"/>
    <dgm:cxn modelId="{F9AB6687-8D50-4DCE-AE19-FD1245CBCBD4}" type="presOf" srcId="{60907385-AB89-45E4-B58E-FF34626F142F}" destId="{4F41FAB4-AC26-41C1-AB74-AB78AB501166}" srcOrd="0" destOrd="0" presId="urn:microsoft.com/office/officeart/2008/layout/LinedList"/>
    <dgm:cxn modelId="{0B41049A-7AA2-4901-87E1-734E7F51AE09}" type="presOf" srcId="{FEEC6C43-D81C-427A-A3EA-3884D1D012B1}" destId="{CB4D8C71-29CE-475E-ADE6-E380CCBA3CF4}" srcOrd="0" destOrd="0" presId="urn:microsoft.com/office/officeart/2008/layout/LinedList"/>
    <dgm:cxn modelId="{37E1D0D6-C544-42E9-B810-E0E1D99AA8D6}" type="presOf" srcId="{1D30D82D-B009-4798-838C-EDB34E44ACA7}" destId="{DD395513-9C1F-4DB2-876B-4E60E26957D8}" srcOrd="0" destOrd="0" presId="urn:microsoft.com/office/officeart/2008/layout/LinedList"/>
    <dgm:cxn modelId="{441A17D7-F46B-4D89-AF8E-F461D1C17401}" srcId="{FE1C81AE-9B9B-492B-8406-11A5EE607A12}" destId="{FEEC6C43-D81C-427A-A3EA-3884D1D012B1}" srcOrd="0" destOrd="0" parTransId="{9ECD7B42-0B65-4261-977F-4470F789C829}" sibTransId="{6AF2429F-F2FD-4CE9-A8F7-F15FE805A9A8}"/>
    <dgm:cxn modelId="{DD08E8E7-CE64-44B5-B525-C324A9B44D10}" srcId="{FE1C81AE-9B9B-492B-8406-11A5EE607A12}" destId="{1D30D82D-B009-4798-838C-EDB34E44ACA7}" srcOrd="2" destOrd="0" parTransId="{4CFB7ADA-5F1D-4D00-A2CB-406677EC5830}" sibTransId="{24675079-1C21-4407-8EA0-1557D3E00DFA}"/>
    <dgm:cxn modelId="{47C0A748-BB47-4493-A056-3C2A93B47FA6}" type="presParOf" srcId="{65DA179A-B202-4A22-9B83-22DF808D83A2}" destId="{A435174A-3D17-45EA-8C2A-28DADC033D54}" srcOrd="0" destOrd="0" presId="urn:microsoft.com/office/officeart/2008/layout/LinedList"/>
    <dgm:cxn modelId="{2336AAF9-2AE7-4129-83B1-55765FF775DA}" type="presParOf" srcId="{65DA179A-B202-4A22-9B83-22DF808D83A2}" destId="{D4AC19EC-0A42-4579-B772-BB0E9D8FF7E3}" srcOrd="1" destOrd="0" presId="urn:microsoft.com/office/officeart/2008/layout/LinedList"/>
    <dgm:cxn modelId="{FCA0B941-15CC-46DC-A954-809552797A65}" type="presParOf" srcId="{D4AC19EC-0A42-4579-B772-BB0E9D8FF7E3}" destId="{CB4D8C71-29CE-475E-ADE6-E380CCBA3CF4}" srcOrd="0" destOrd="0" presId="urn:microsoft.com/office/officeart/2008/layout/LinedList"/>
    <dgm:cxn modelId="{E8DF61BC-CA5B-4DE6-90BD-845C091A814E}" type="presParOf" srcId="{D4AC19EC-0A42-4579-B772-BB0E9D8FF7E3}" destId="{53421781-4D24-443E-8E89-967915B2A6C9}" srcOrd="1" destOrd="0" presId="urn:microsoft.com/office/officeart/2008/layout/LinedList"/>
    <dgm:cxn modelId="{719DBD5C-60D1-4821-8974-B4C6BBD78720}" type="presParOf" srcId="{65DA179A-B202-4A22-9B83-22DF808D83A2}" destId="{0B6A5FE8-E156-45C5-9120-FB4DC0A09B13}" srcOrd="2" destOrd="0" presId="urn:microsoft.com/office/officeart/2008/layout/LinedList"/>
    <dgm:cxn modelId="{8B949048-6609-45C1-BFB2-5EFF7B689FDF}" type="presParOf" srcId="{65DA179A-B202-4A22-9B83-22DF808D83A2}" destId="{A4495177-204C-481E-8F7A-509B82B9EA69}" srcOrd="3" destOrd="0" presId="urn:microsoft.com/office/officeart/2008/layout/LinedList"/>
    <dgm:cxn modelId="{B780F5F4-1182-42C2-B20E-B97492B3830B}" type="presParOf" srcId="{A4495177-204C-481E-8F7A-509B82B9EA69}" destId="{4F41FAB4-AC26-41C1-AB74-AB78AB501166}" srcOrd="0" destOrd="0" presId="urn:microsoft.com/office/officeart/2008/layout/LinedList"/>
    <dgm:cxn modelId="{C2FF09DC-4771-416B-815E-F8345B020D76}" type="presParOf" srcId="{A4495177-204C-481E-8F7A-509B82B9EA69}" destId="{1262181F-7B18-48D9-BE77-1DE4A8CCC49C}" srcOrd="1" destOrd="0" presId="urn:microsoft.com/office/officeart/2008/layout/LinedList"/>
    <dgm:cxn modelId="{FA3D686D-2562-4784-8168-AFF541CDF281}" type="presParOf" srcId="{65DA179A-B202-4A22-9B83-22DF808D83A2}" destId="{AAE4D06D-66D0-4E06-ACC6-11295408675E}" srcOrd="4" destOrd="0" presId="urn:microsoft.com/office/officeart/2008/layout/LinedList"/>
    <dgm:cxn modelId="{AC06D760-C614-4CC2-93F0-3442D29C5412}" type="presParOf" srcId="{65DA179A-B202-4A22-9B83-22DF808D83A2}" destId="{3DF7A28F-62DD-4220-860E-40D1B7F0D2C5}" srcOrd="5" destOrd="0" presId="urn:microsoft.com/office/officeart/2008/layout/LinedList"/>
    <dgm:cxn modelId="{65B2DA0C-A21D-4DA2-BA3E-329C3FBC6DAC}" type="presParOf" srcId="{3DF7A28F-62DD-4220-860E-40D1B7F0D2C5}" destId="{DD395513-9C1F-4DB2-876B-4E60E26957D8}" srcOrd="0" destOrd="0" presId="urn:microsoft.com/office/officeart/2008/layout/LinedList"/>
    <dgm:cxn modelId="{45836A7E-9729-4F87-818B-C0FC929498FD}" type="presParOf" srcId="{3DF7A28F-62DD-4220-860E-40D1B7F0D2C5}" destId="{86EC12B5-A704-43B9-8C6F-FDE023F57071}" srcOrd="1" destOrd="0" presId="urn:microsoft.com/office/officeart/2008/layout/LinedList"/>
    <dgm:cxn modelId="{D16FFD7F-517A-44F9-A00E-13EA1CBC2A1A}" type="presParOf" srcId="{65DA179A-B202-4A22-9B83-22DF808D83A2}" destId="{A1E68202-F464-4B91-8301-749ADB01CD83}" srcOrd="6" destOrd="0" presId="urn:microsoft.com/office/officeart/2008/layout/LinedList"/>
    <dgm:cxn modelId="{5FFABE27-B3C8-4308-B3DA-4C392C664475}" type="presParOf" srcId="{65DA179A-B202-4A22-9B83-22DF808D83A2}" destId="{222953EF-0EC0-4A34-8AE1-4B7E2501816F}" srcOrd="7" destOrd="0" presId="urn:microsoft.com/office/officeart/2008/layout/LinedList"/>
    <dgm:cxn modelId="{34E81128-DD25-41AB-B3B8-651ACED8183B}" type="presParOf" srcId="{222953EF-0EC0-4A34-8AE1-4B7E2501816F}" destId="{54E00658-A644-499D-AD45-278739C27031}" srcOrd="0" destOrd="0" presId="urn:microsoft.com/office/officeart/2008/layout/LinedList"/>
    <dgm:cxn modelId="{058C31E1-9864-44B5-B147-0CEE7555BD43}" type="presParOf" srcId="{222953EF-0EC0-4A34-8AE1-4B7E2501816F}" destId="{69E6BF24-BEED-4A6C-9C57-B0C11E9CE65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0BBAD8-3DAA-4239-9972-65D4F6186853}">
      <dsp:nvSpPr>
        <dsp:cNvPr id="0" name=""/>
        <dsp:cNvSpPr/>
      </dsp:nvSpPr>
      <dsp:spPr>
        <a:xfrm>
          <a:off x="3672840" y="1971341"/>
          <a:ext cx="2876590" cy="3328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414"/>
              </a:lnTo>
              <a:lnTo>
                <a:pt x="2876590" y="166414"/>
              </a:lnTo>
              <a:lnTo>
                <a:pt x="2876590" y="33282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4F3488-2CD8-4D1E-BE30-C38297EA99A9}">
      <dsp:nvSpPr>
        <dsp:cNvPr id="0" name=""/>
        <dsp:cNvSpPr/>
      </dsp:nvSpPr>
      <dsp:spPr>
        <a:xfrm>
          <a:off x="3672840" y="1971341"/>
          <a:ext cx="958863" cy="3328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414"/>
              </a:lnTo>
              <a:lnTo>
                <a:pt x="958863" y="166414"/>
              </a:lnTo>
              <a:lnTo>
                <a:pt x="958863" y="33282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7F0CDA-ED04-4B8F-A256-12B53883ADEA}">
      <dsp:nvSpPr>
        <dsp:cNvPr id="0" name=""/>
        <dsp:cNvSpPr/>
      </dsp:nvSpPr>
      <dsp:spPr>
        <a:xfrm>
          <a:off x="2713976" y="1971341"/>
          <a:ext cx="958863" cy="332828"/>
        </a:xfrm>
        <a:custGeom>
          <a:avLst/>
          <a:gdLst/>
          <a:ahLst/>
          <a:cxnLst/>
          <a:rect l="0" t="0" r="0" b="0"/>
          <a:pathLst>
            <a:path>
              <a:moveTo>
                <a:pt x="958863" y="0"/>
              </a:moveTo>
              <a:lnTo>
                <a:pt x="958863" y="166414"/>
              </a:lnTo>
              <a:lnTo>
                <a:pt x="0" y="166414"/>
              </a:lnTo>
              <a:lnTo>
                <a:pt x="0" y="33282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DE4C3-AF04-4C36-8998-C259DA1D908F}">
      <dsp:nvSpPr>
        <dsp:cNvPr id="0" name=""/>
        <dsp:cNvSpPr/>
      </dsp:nvSpPr>
      <dsp:spPr>
        <a:xfrm>
          <a:off x="796249" y="1971341"/>
          <a:ext cx="2876590" cy="332828"/>
        </a:xfrm>
        <a:custGeom>
          <a:avLst/>
          <a:gdLst/>
          <a:ahLst/>
          <a:cxnLst/>
          <a:rect l="0" t="0" r="0" b="0"/>
          <a:pathLst>
            <a:path>
              <a:moveTo>
                <a:pt x="2876590" y="0"/>
              </a:moveTo>
              <a:lnTo>
                <a:pt x="2876590" y="166414"/>
              </a:lnTo>
              <a:lnTo>
                <a:pt x="0" y="166414"/>
              </a:lnTo>
              <a:lnTo>
                <a:pt x="0" y="33282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163941-B197-4016-B932-187D4F29D84E}">
      <dsp:nvSpPr>
        <dsp:cNvPr id="0" name=""/>
        <dsp:cNvSpPr/>
      </dsp:nvSpPr>
      <dsp:spPr>
        <a:xfrm>
          <a:off x="2880390" y="1178892"/>
          <a:ext cx="1584898" cy="79244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Escuela </a:t>
          </a:r>
          <a:r>
            <a:rPr lang="en-US" sz="1300" kern="1200" dirty="0" err="1"/>
            <a:t>Pública</a:t>
          </a:r>
          <a:r>
            <a:rPr lang="en-US" sz="1300" kern="1200" dirty="0"/>
            <a:t> Montessori</a:t>
          </a:r>
        </a:p>
      </dsp:txBody>
      <dsp:txXfrm>
        <a:off x="2880390" y="1178892"/>
        <a:ext cx="1584898" cy="792449"/>
      </dsp:txXfrm>
    </dsp:sp>
    <dsp:sp modelId="{8B2177F0-6AE1-43AA-BD38-77A201858C36}">
      <dsp:nvSpPr>
        <dsp:cNvPr id="0" name=""/>
        <dsp:cNvSpPr/>
      </dsp:nvSpPr>
      <dsp:spPr>
        <a:xfrm>
          <a:off x="3799" y="2304170"/>
          <a:ext cx="1584898" cy="79244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Infantes y </a:t>
          </a:r>
          <a:r>
            <a:rPr lang="en-US" sz="1300" kern="1200" dirty="0" err="1"/>
            <a:t>Andarines</a:t>
          </a:r>
          <a:r>
            <a:rPr lang="en-US" sz="1300" kern="1200" dirty="0"/>
            <a:t>              (2 meses a 36 meses)</a:t>
          </a:r>
        </a:p>
      </dsp:txBody>
      <dsp:txXfrm>
        <a:off x="3799" y="2304170"/>
        <a:ext cx="1584898" cy="792449"/>
      </dsp:txXfrm>
    </dsp:sp>
    <dsp:sp modelId="{A985E6B2-DDB5-41E2-811D-2F3BD0524C21}">
      <dsp:nvSpPr>
        <dsp:cNvPr id="0" name=""/>
        <dsp:cNvSpPr/>
      </dsp:nvSpPr>
      <dsp:spPr>
        <a:xfrm>
          <a:off x="1921527" y="2304170"/>
          <a:ext cx="1584898" cy="79244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Casa de </a:t>
          </a:r>
          <a:r>
            <a:rPr lang="en-US" sz="1300" kern="1200" dirty="0" err="1"/>
            <a:t>Niños</a:t>
          </a:r>
          <a:r>
            <a:rPr lang="en-US" sz="1300" kern="1200" dirty="0"/>
            <a:t>              (3 a 6 </a:t>
          </a:r>
          <a:r>
            <a:rPr lang="en-US" sz="1300" kern="1200" dirty="0" err="1"/>
            <a:t>años</a:t>
          </a:r>
          <a:r>
            <a:rPr lang="en-US" sz="1300" kern="1200" dirty="0"/>
            <a:t>)</a:t>
          </a:r>
        </a:p>
      </dsp:txBody>
      <dsp:txXfrm>
        <a:off x="1921527" y="2304170"/>
        <a:ext cx="1584898" cy="792449"/>
      </dsp:txXfrm>
    </dsp:sp>
    <dsp:sp modelId="{E4041B32-4B0E-43DF-BE92-997DF3493770}">
      <dsp:nvSpPr>
        <dsp:cNvPr id="0" name=""/>
        <dsp:cNvSpPr/>
      </dsp:nvSpPr>
      <dsp:spPr>
        <a:xfrm>
          <a:off x="3839254" y="2304170"/>
          <a:ext cx="1584898" cy="79244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Elemental               Taller 1 (6 a 9 </a:t>
          </a:r>
          <a:r>
            <a:rPr lang="en-US" sz="1300" kern="1200" dirty="0" err="1"/>
            <a:t>años</a:t>
          </a:r>
          <a:r>
            <a:rPr lang="en-US" sz="1300" kern="1200" dirty="0"/>
            <a:t>)          Taller 2 (9 a 12 </a:t>
          </a:r>
          <a:r>
            <a:rPr lang="en-US" sz="1300" kern="1200" dirty="0" err="1"/>
            <a:t>años</a:t>
          </a:r>
          <a:r>
            <a:rPr lang="en-US" sz="1300" kern="1200" dirty="0"/>
            <a:t>)</a:t>
          </a:r>
        </a:p>
      </dsp:txBody>
      <dsp:txXfrm>
        <a:off x="3839254" y="2304170"/>
        <a:ext cx="1584898" cy="792449"/>
      </dsp:txXfrm>
    </dsp:sp>
    <dsp:sp modelId="{1AD8CA8D-7DA7-4E50-B99D-3EF4E0BF2CE8}">
      <dsp:nvSpPr>
        <dsp:cNvPr id="0" name=""/>
        <dsp:cNvSpPr/>
      </dsp:nvSpPr>
      <dsp:spPr>
        <a:xfrm>
          <a:off x="5756981" y="2304170"/>
          <a:ext cx="1584898" cy="79244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Casa del Joven       Taller 3 (12 a 15 </a:t>
          </a:r>
          <a:r>
            <a:rPr lang="en-US" sz="1300" kern="1200" dirty="0" err="1"/>
            <a:t>años</a:t>
          </a:r>
          <a:r>
            <a:rPr lang="en-US" sz="1300" kern="1200" dirty="0"/>
            <a:t>) Taller 4 (15 a 18 </a:t>
          </a:r>
          <a:r>
            <a:rPr lang="en-US" sz="1300" kern="1200" dirty="0" err="1"/>
            <a:t>años</a:t>
          </a:r>
          <a:r>
            <a:rPr lang="en-US" sz="1300" kern="1200" dirty="0"/>
            <a:t>)</a:t>
          </a:r>
        </a:p>
      </dsp:txBody>
      <dsp:txXfrm>
        <a:off x="5756981" y="2304170"/>
        <a:ext cx="1584898" cy="7924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5232D-286C-46AF-80BA-682C6578DBBD}">
      <dsp:nvSpPr>
        <dsp:cNvPr id="0" name=""/>
        <dsp:cNvSpPr/>
      </dsp:nvSpPr>
      <dsp:spPr>
        <a:xfrm>
          <a:off x="0" y="221008"/>
          <a:ext cx="6263640" cy="165107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Ley #277 de diciembre del 2018</a:t>
          </a:r>
        </a:p>
      </dsp:txBody>
      <dsp:txXfrm>
        <a:off x="80599" y="301607"/>
        <a:ext cx="6102442" cy="1489878"/>
      </dsp:txXfrm>
    </dsp:sp>
    <dsp:sp modelId="{76E47998-86FF-470E-A2BE-C991C9E7934D}">
      <dsp:nvSpPr>
        <dsp:cNvPr id="0" name=""/>
        <dsp:cNvSpPr/>
      </dsp:nvSpPr>
      <dsp:spPr>
        <a:xfrm>
          <a:off x="0" y="1926805"/>
          <a:ext cx="6263640" cy="1651076"/>
        </a:xfrm>
        <a:prstGeom prst="roundRect">
          <a:avLst/>
        </a:prstGeom>
        <a:solidFill>
          <a:schemeClr val="accent5">
            <a:hueOff val="0"/>
            <a:satOff val="0"/>
            <a:lumOff val="-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Reglamento # 9270: </a:t>
          </a:r>
          <a:r>
            <a:rPr lang="es-ES" sz="1900" kern="1200"/>
            <a:t>Reglamento de la Secretaría Auxiliar de Educación Montessori </a:t>
          </a:r>
          <a:endParaRPr lang="en-US" sz="1900" kern="1200"/>
        </a:p>
      </dsp:txBody>
      <dsp:txXfrm>
        <a:off x="80599" y="2007404"/>
        <a:ext cx="6102442" cy="1489878"/>
      </dsp:txXfrm>
    </dsp:sp>
    <dsp:sp modelId="{96AE0BED-CD5C-423D-BB1F-242CB8EF8A54}">
      <dsp:nvSpPr>
        <dsp:cNvPr id="0" name=""/>
        <dsp:cNvSpPr/>
      </dsp:nvSpPr>
      <dsp:spPr>
        <a:xfrm>
          <a:off x="0" y="3632602"/>
          <a:ext cx="6263640" cy="1651076"/>
        </a:xfrm>
        <a:prstGeom prst="roundRect">
          <a:avLst/>
        </a:prstGeom>
        <a:solidFill>
          <a:schemeClr val="accent5">
            <a:hueOff val="0"/>
            <a:satOff val="0"/>
            <a:lumOff val="-70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/>
            <a:t>Carta Circular Núm.: 020-2022-2023: Política pública sobre las normas y los principios generales para la organización y el funcionamiento de la Secretaría Auxiliar de Educación Montessori y de las Escuelas Públicas Montessori del Departamento de Educación de Puerto Rico </a:t>
          </a:r>
          <a:endParaRPr lang="en-US" sz="1900" kern="1200"/>
        </a:p>
      </dsp:txBody>
      <dsp:txXfrm>
        <a:off x="80599" y="3713201"/>
        <a:ext cx="6102442" cy="14898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5174A-3D17-45EA-8C2A-28DADC033D54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D8C71-29CE-475E-ADE6-E380CCBA3CF4}">
      <dsp:nvSpPr>
        <dsp:cNvPr id="0" name=""/>
        <dsp:cNvSpPr/>
      </dsp:nvSpPr>
      <dsp:spPr>
        <a:xfrm>
          <a:off x="0" y="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Lillard, P. P. (2011). </a:t>
          </a:r>
          <a:r>
            <a:rPr lang="en-US" sz="2500" i="1" kern="1200"/>
            <a:t>Montessori Today: A Comprehensive Approach to Education from Birth to Adulthood</a:t>
          </a:r>
          <a:r>
            <a:rPr lang="en-US" sz="2500" kern="1200"/>
            <a:t>. New York.</a:t>
          </a:r>
        </a:p>
      </dsp:txBody>
      <dsp:txXfrm>
        <a:off x="0" y="0"/>
        <a:ext cx="6492875" cy="1276350"/>
      </dsp:txXfrm>
    </dsp:sp>
    <dsp:sp modelId="{0B6A5FE8-E156-45C5-9120-FB4DC0A09B13}">
      <dsp:nvSpPr>
        <dsp:cNvPr id="0" name=""/>
        <dsp:cNvSpPr/>
      </dsp:nvSpPr>
      <dsp:spPr>
        <a:xfrm>
          <a:off x="0" y="127635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-366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-36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41FAB4-AC26-41C1-AB74-AB78AB501166}">
      <dsp:nvSpPr>
        <dsp:cNvPr id="0" name=""/>
        <dsp:cNvSpPr/>
      </dsp:nvSpPr>
      <dsp:spPr>
        <a:xfrm>
          <a:off x="0" y="12763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500" kern="1200" dirty="0"/>
            <a:t>Montessori, M. (1995). </a:t>
          </a:r>
          <a:r>
            <a:rPr lang="es-ES" sz="2500" i="1" kern="1200" dirty="0"/>
            <a:t>De la infancia a la adolescencia</a:t>
          </a:r>
          <a:r>
            <a:rPr lang="es-ES" sz="2500" kern="1200" dirty="0"/>
            <a:t>. </a:t>
          </a:r>
          <a:r>
            <a:rPr lang="es-ES" sz="2500" kern="1200" dirty="0" err="1"/>
            <a:t>Sp</a:t>
          </a:r>
          <a:r>
            <a:rPr lang="es-ES" sz="2500" kern="1200" dirty="0"/>
            <a:t> 12. New York.</a:t>
          </a:r>
          <a:endParaRPr lang="en-US" sz="2500" kern="1200" dirty="0"/>
        </a:p>
      </dsp:txBody>
      <dsp:txXfrm>
        <a:off x="0" y="1276350"/>
        <a:ext cx="6492875" cy="1276350"/>
      </dsp:txXfrm>
    </dsp:sp>
    <dsp:sp modelId="{AAE4D06D-66D0-4E06-ACC6-11295408675E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-732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-73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395513-9C1F-4DB2-876B-4E60E26957D8}">
      <dsp:nvSpPr>
        <dsp:cNvPr id="0" name=""/>
        <dsp:cNvSpPr/>
      </dsp:nvSpPr>
      <dsp:spPr>
        <a:xfrm>
          <a:off x="0" y="255270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kern="1200" dirty="0"/>
            <a:t>Montessori, M. (1990). </a:t>
          </a:r>
          <a:r>
            <a:rPr lang="en-US" sz="2500" i="1" kern="1200" dirty="0"/>
            <a:t>La </a:t>
          </a:r>
          <a:r>
            <a:rPr lang="en-US" sz="2500" i="1" kern="1200" dirty="0" err="1"/>
            <a:t>mente</a:t>
          </a:r>
          <a:r>
            <a:rPr lang="en-US" sz="2500" i="1" kern="1200" dirty="0"/>
            <a:t> </a:t>
          </a:r>
          <a:r>
            <a:rPr lang="en-US" sz="2500" i="1" kern="1200" dirty="0" err="1"/>
            <a:t>absorbente</a:t>
          </a:r>
          <a:r>
            <a:rPr lang="en-US" sz="2500" i="1" kern="1200" dirty="0"/>
            <a:t> del </a:t>
          </a:r>
          <a:r>
            <a:rPr lang="en-US" sz="2500" i="1" kern="1200" dirty="0" err="1"/>
            <a:t>niño</a:t>
          </a:r>
          <a:r>
            <a:rPr lang="en-US" sz="2500" kern="1200" dirty="0"/>
            <a:t>. México. </a:t>
          </a:r>
        </a:p>
      </dsp:txBody>
      <dsp:txXfrm>
        <a:off x="0" y="2552700"/>
        <a:ext cx="6492875" cy="1276350"/>
      </dsp:txXfrm>
    </dsp:sp>
    <dsp:sp modelId="{A1E68202-F464-4B91-8301-749ADB01CD83}">
      <dsp:nvSpPr>
        <dsp:cNvPr id="0" name=""/>
        <dsp:cNvSpPr/>
      </dsp:nvSpPr>
      <dsp:spPr>
        <a:xfrm>
          <a:off x="0" y="382905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-1098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-109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00658-A644-499D-AD45-278739C27031}">
      <dsp:nvSpPr>
        <dsp:cNvPr id="0" name=""/>
        <dsp:cNvSpPr/>
      </dsp:nvSpPr>
      <dsp:spPr>
        <a:xfrm>
          <a:off x="0" y="38290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Montessori, M. (1993). </a:t>
          </a:r>
          <a:r>
            <a:rPr lang="es-ES" sz="2500" i="1" kern="1200" dirty="0"/>
            <a:t>Tendencias humanas y educación Montessori</a:t>
          </a:r>
          <a:r>
            <a:rPr lang="es-ES" sz="2500" kern="1200" dirty="0"/>
            <a:t>. Países Bajos.</a:t>
          </a:r>
          <a:endParaRPr lang="en-US" sz="2500" kern="1200" dirty="0"/>
        </a:p>
      </dsp:txBody>
      <dsp:txXfrm>
        <a:off x="0" y="3829050"/>
        <a:ext cx="6492875" cy="1276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5FA0D-D9F5-439B-946E-1FEE9B82FB2B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58D63-F0B7-4B39-A354-4A2724D79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75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3B9C5-ECFD-44E6-ADDE-C1F953AC9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E3C3E-2275-41C0-AD66-13F9E6AB9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489F2-B793-48E2-8298-5F727A8C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A1B8-8CDB-4395-B435-41437C3837C0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904DB-84D3-4BFD-8A18-4ED7104F9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BFEE7-87AE-4177-AB0C-A37A26CA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3161-FC82-424E-984C-2B2B3B553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2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1E553-897B-4CAE-8537-1B0971330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40E457-2C05-4BBD-BEEE-CFCF856901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4A067-94A4-4D85-9849-0B061F4FA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A1B8-8CDB-4395-B435-41437C3837C0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CC19B-B183-4240-A257-83C207EBB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346F6-42E6-438B-900C-7A118E27F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3161-FC82-424E-984C-2B2B3B553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8801E4-42E5-460F-8A92-4D8D059F1B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C6CA2-2FF8-4AD2-942C-A6C115E27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2F255-0423-43F7-970E-0D79AA9B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A1B8-8CDB-4395-B435-41437C3837C0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247A8-56D4-4854-B58D-71524FACF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CEC68-1D73-46B5-A5CF-0DC5E8DD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3161-FC82-424E-984C-2B2B3B553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7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52910-5F36-45D0-A150-B8CFCBCE0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CD0C7-3BDC-4CB9-B78B-06FB70095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29DAE-A074-47CD-A95F-E2F7BBEC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A1B8-8CDB-4395-B435-41437C3837C0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8FE52-EA35-4111-A9ED-309FBA88E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041B8-6788-483B-993E-4476BBE1B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3161-FC82-424E-984C-2B2B3B553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D7AA0-6D18-46AA-83CF-F748943C9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CA4A5-98E4-4DE5-AA81-7F810D0FF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18CAC-7D39-4706-AE02-F4837F456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A1B8-8CDB-4395-B435-41437C3837C0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E9772-083B-4461-8934-93C89B09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67352-AB87-47DC-BB36-125EE83A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3161-FC82-424E-984C-2B2B3B553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6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90A21-F7E2-4C4A-9415-13C12943D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B9B9C-4617-49BF-AC5A-6865D56B88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6D6C5D-02AD-4625-9520-0E483BF06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E517C-A8B7-4198-9536-2A5809471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A1B8-8CDB-4395-B435-41437C3837C0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D1B7B-95EE-4F82-B5E1-5CD1E9734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89EFE-6405-4CC1-BEDF-7592C0832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3161-FC82-424E-984C-2B2B3B553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23972-97C7-4C72-B28F-6D886CB58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33841-FE63-4999-9E73-ACB604D76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23887E-0ADE-4329-AADF-27C084E34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CF4C78-9684-41B4-8123-77018496CB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1E3DAC-C21B-45A5-AB40-048E37C401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A86BA-55A2-4DAB-BB7A-11B1552F6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A1B8-8CDB-4395-B435-41437C3837C0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018BF5-05D3-4AE7-B7BD-7FE07F0B2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61D26B-BF59-4FDD-AE22-876B20619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3161-FC82-424E-984C-2B2B3B553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79436-D684-4F82-86D3-BFE0FBBAF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F4F6D-52D1-4FAB-B3F5-C6257304B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A1B8-8CDB-4395-B435-41437C3837C0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B6CDC-593C-49B3-9A8B-2061C36EB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A98D4-F87C-4298-922C-6D5A66033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3161-FC82-424E-984C-2B2B3B553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4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659B25-78A8-421E-86BD-16493E04D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A1B8-8CDB-4395-B435-41437C3837C0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024E9A-22A4-464B-94AE-E482138DE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4DAE4-6849-41EB-AB9B-C6428C120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3161-FC82-424E-984C-2B2B3B553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37C1E-0BA1-4E71-BC47-B81B1C8A2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F4313-8662-474B-9D8B-7E0F63FD8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B54CB-B579-4750-B7B8-E8C91F86E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FBB31-03FF-4442-B176-2F3FC41C2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A1B8-8CDB-4395-B435-41437C3837C0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5E705-75E0-4E31-A731-67B4D75FC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5359E-7FFA-4104-B826-2E95EE0D9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3161-FC82-424E-984C-2B2B3B553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0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D0EDC-31DB-4DC6-AC3F-DC27053DD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01A059-7A90-43BD-A75E-0B4D0B662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6CA41-D2D8-4EB1-85BE-58B4C2F59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9A9F6F-5921-46B8-9272-413BDB05A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2A1B8-8CDB-4395-B435-41437C3837C0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0ADD2-F14C-455A-8A4A-A5121A44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18D05-D6DE-47EF-ADCE-7C63C581E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3161-FC82-424E-984C-2B2B3B553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7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3A013-6A6B-4A9E-A340-2B7BDF989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FE084-72B7-41D3-B72C-5F9CB4D8B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E1FA9-5B9D-4230-9C7A-77F6467C5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2A1B8-8CDB-4395-B435-41437C3837C0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F2D93-770E-48E2-B816-C66ACBBD3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E91DC-E31B-462C-96EE-6F7642197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D3161-FC82-424E-984C-2B2B3B553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2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A3B211A-2317-D10B-6AA5-1E50BD541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" b="1748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0" name="Rectangle 104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8F466-E0D9-4CB5-B6F7-D0489B116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EDUCACIÓN MONTESSORI</a:t>
            </a:r>
          </a:p>
        </p:txBody>
      </p:sp>
      <p:cxnSp>
        <p:nvCxnSpPr>
          <p:cNvPr id="1051" name="Straight Connector 104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Straight Connector 104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02491E0-3D92-2DE3-63FC-2943139C6E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90900" y="5335199"/>
            <a:ext cx="2072500" cy="72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5FC932-F432-797C-41F1-AB406B3AE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>
            <a:norm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Cambios físicos:</a:t>
            </a:r>
            <a:br>
              <a:rPr lang="es-E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09CDA-8A0E-98B8-2199-C161446D7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5235490" cy="3773010"/>
          </a:xfrm>
        </p:spPr>
        <p:txBody>
          <a:bodyPr>
            <a:norm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frágil, necesita vacunas</a:t>
            </a:r>
          </a:p>
          <a:p>
            <a:r>
              <a:rPr lang="es-ES" sz="2000" dirty="0">
                <a:solidFill>
                  <a:schemeClr val="bg1"/>
                </a:solidFill>
              </a:rPr>
              <a:t>crea su sistema inmunológico</a:t>
            </a:r>
          </a:p>
          <a:p>
            <a:r>
              <a:rPr lang="es-ES" sz="2000" dirty="0">
                <a:solidFill>
                  <a:schemeClr val="bg1"/>
                </a:solidFill>
              </a:rPr>
              <a:t>aparecen los dientes</a:t>
            </a:r>
          </a:p>
          <a:p>
            <a:r>
              <a:rPr lang="es-ES" sz="2000" dirty="0">
                <a:solidFill>
                  <a:schemeClr val="bg1"/>
                </a:solidFill>
              </a:rPr>
              <a:t>aprende a sentarse, gatear y caminar</a:t>
            </a:r>
          </a:p>
          <a:p>
            <a:r>
              <a:rPr lang="es-ES" sz="2000" dirty="0">
                <a:solidFill>
                  <a:schemeClr val="bg1"/>
                </a:solidFill>
              </a:rPr>
              <a:t>piel y cabello suaves</a:t>
            </a:r>
          </a:p>
          <a:p>
            <a:r>
              <a:rPr lang="es-ES" sz="2000" dirty="0">
                <a:solidFill>
                  <a:schemeClr val="bg1"/>
                </a:solidFill>
              </a:rPr>
              <a:t>adquiere coordinación motora a través de la imitación, del trabajo y del juego</a:t>
            </a:r>
          </a:p>
          <a:p>
            <a:r>
              <a:rPr lang="es-ES" sz="2000" dirty="0">
                <a:solidFill>
                  <a:schemeClr val="bg1"/>
                </a:solidFill>
              </a:rPr>
              <a:t>forma los centros del lenguaje, aprende a hablar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34E5D8E-3709-14C6-F1C5-A64BCC5A5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0632" y="1428749"/>
            <a:ext cx="5126736" cy="384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31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BF06A5-4173-45DE-87B1-0791E098A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4FCAD7-A855-A686-0856-ACB0BA290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r="1" b="1"/>
          <a:stretch/>
        </p:blipFill>
        <p:spPr bwMode="auto">
          <a:xfrm>
            <a:off x="5511589" y="523804"/>
            <a:ext cx="6680411" cy="5696039"/>
          </a:xfrm>
          <a:custGeom>
            <a:avLst/>
            <a:gdLst/>
            <a:ahLst/>
            <a:cxnLst/>
            <a:rect l="l" t="t" r="r" b="b"/>
            <a:pathLst>
              <a:path w="6680411" h="5696039">
                <a:moveTo>
                  <a:pt x="3592766" y="0"/>
                </a:moveTo>
                <a:lnTo>
                  <a:pt x="4718262" y="0"/>
                </a:lnTo>
                <a:lnTo>
                  <a:pt x="4718262" y="2"/>
                </a:lnTo>
                <a:lnTo>
                  <a:pt x="6680411" y="2"/>
                </a:lnTo>
                <a:lnTo>
                  <a:pt x="6680411" y="5696022"/>
                </a:lnTo>
                <a:lnTo>
                  <a:pt x="3888773" y="5696022"/>
                </a:lnTo>
                <a:lnTo>
                  <a:pt x="3888773" y="5696039"/>
                </a:lnTo>
                <a:lnTo>
                  <a:pt x="0" y="5696039"/>
                </a:lnTo>
                <a:lnTo>
                  <a:pt x="2763278" y="19"/>
                </a:lnTo>
                <a:lnTo>
                  <a:pt x="3447183" y="19"/>
                </a:lnTo>
                <a:lnTo>
                  <a:pt x="3447183" y="2"/>
                </a:lnTo>
                <a:lnTo>
                  <a:pt x="3592765" y="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06E9F47-DC46-4A02-B5DB-26B56C39C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23805"/>
            <a:ext cx="7800441" cy="5696020"/>
          </a:xfrm>
          <a:custGeom>
            <a:avLst/>
            <a:gdLst>
              <a:gd name="connsiteX0" fmla="*/ 0 w 7800441"/>
              <a:gd name="connsiteY0" fmla="*/ 0 h 5696020"/>
              <a:gd name="connsiteX1" fmla="*/ 7800441 w 7800441"/>
              <a:gd name="connsiteY1" fmla="*/ 0 h 5696020"/>
              <a:gd name="connsiteX2" fmla="*/ 5037161 w 7800441"/>
              <a:gd name="connsiteY2" fmla="*/ 5696020 h 5696020"/>
              <a:gd name="connsiteX3" fmla="*/ 0 w 7800441"/>
              <a:gd name="connsiteY3" fmla="*/ 5696020 h 569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0441" h="5696020">
                <a:moveTo>
                  <a:pt x="0" y="0"/>
                </a:moveTo>
                <a:lnTo>
                  <a:pt x="7800441" y="0"/>
                </a:lnTo>
                <a:lnTo>
                  <a:pt x="5037161" y="5696020"/>
                </a:lnTo>
                <a:lnTo>
                  <a:pt x="0" y="569602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22FE0A-FB47-D3A9-2327-EC8B65E9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14400"/>
            <a:ext cx="5111877" cy="1095375"/>
          </a:xfrm>
        </p:spPr>
        <p:txBody>
          <a:bodyPr anchor="ctr">
            <a:normAutofit/>
          </a:bodyPr>
          <a:lstStyle/>
          <a:p>
            <a:r>
              <a:rPr lang="es-ES" sz="3400" dirty="0">
                <a:solidFill>
                  <a:srgbClr val="FFFFFF"/>
                </a:solidFill>
              </a:rPr>
              <a:t>Cambios psicológicos:</a:t>
            </a:r>
            <a:br>
              <a:rPr lang="es-ES" sz="3400" dirty="0">
                <a:solidFill>
                  <a:srgbClr val="FFFFFF"/>
                </a:solidFill>
              </a:rPr>
            </a:br>
            <a:endParaRPr lang="en-US" sz="3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17B54-D1C3-603E-9781-B229143E3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333625"/>
            <a:ext cx="4378452" cy="3543300"/>
          </a:xfrm>
        </p:spPr>
        <p:txBody>
          <a:bodyPr anchor="t">
            <a:normAutofit/>
          </a:bodyPr>
          <a:lstStyle/>
          <a:p>
            <a:r>
              <a:rPr lang="es-ES" sz="1900" dirty="0">
                <a:solidFill>
                  <a:srgbClr val="FFFFFF"/>
                </a:solidFill>
              </a:rPr>
              <a:t>0-3: mente absorbente </a:t>
            </a:r>
            <a:r>
              <a:rPr lang="es-ES" sz="1900" i="1" dirty="0">
                <a:solidFill>
                  <a:srgbClr val="FFFFFF"/>
                </a:solidFill>
              </a:rPr>
              <a:t>inconsciente</a:t>
            </a:r>
          </a:p>
          <a:p>
            <a:r>
              <a:rPr lang="es-ES" sz="1900" dirty="0">
                <a:solidFill>
                  <a:srgbClr val="FFFFFF"/>
                </a:solidFill>
              </a:rPr>
              <a:t>3-6: mente absorbente </a:t>
            </a:r>
            <a:r>
              <a:rPr lang="es-ES" sz="1900" i="1" dirty="0">
                <a:solidFill>
                  <a:srgbClr val="FFFFFF"/>
                </a:solidFill>
              </a:rPr>
              <a:t>consciente</a:t>
            </a:r>
            <a:r>
              <a:rPr lang="es-ES" sz="1900" dirty="0">
                <a:solidFill>
                  <a:srgbClr val="FFFFFF"/>
                </a:solidFill>
              </a:rPr>
              <a:t>;</a:t>
            </a:r>
          </a:p>
          <a:p>
            <a:r>
              <a:rPr lang="es-ES" sz="1900" dirty="0">
                <a:solidFill>
                  <a:srgbClr val="FFFFFF"/>
                </a:solidFill>
              </a:rPr>
              <a:t>formación del ego</a:t>
            </a:r>
          </a:p>
          <a:p>
            <a:r>
              <a:rPr lang="es-ES" sz="1900" dirty="0">
                <a:solidFill>
                  <a:srgbClr val="FFFFFF"/>
                </a:solidFill>
              </a:rPr>
              <a:t>creación de las </a:t>
            </a:r>
            <a:r>
              <a:rPr lang="es-ES" sz="1900" u="sng" dirty="0">
                <a:solidFill>
                  <a:srgbClr val="FFFFFF"/>
                </a:solidFill>
              </a:rPr>
              <a:t>facultades mentales</a:t>
            </a:r>
            <a:r>
              <a:rPr lang="es-ES" sz="1900" dirty="0">
                <a:solidFill>
                  <a:srgbClr val="FFFFFF"/>
                </a:solidFill>
              </a:rPr>
              <a:t>: </a:t>
            </a:r>
            <a:r>
              <a:rPr lang="es-ES" sz="1900" u="sng" dirty="0">
                <a:solidFill>
                  <a:srgbClr val="FFFFFF"/>
                </a:solidFill>
              </a:rPr>
              <a:t>memoria</a:t>
            </a:r>
            <a:r>
              <a:rPr lang="es-ES" sz="1900" dirty="0">
                <a:solidFill>
                  <a:srgbClr val="FFFFFF"/>
                </a:solidFill>
              </a:rPr>
              <a:t>, </a:t>
            </a:r>
            <a:r>
              <a:rPr lang="es-ES" sz="1900" u="sng" dirty="0">
                <a:solidFill>
                  <a:srgbClr val="FFFFFF"/>
                </a:solidFill>
              </a:rPr>
              <a:t>orden</a:t>
            </a:r>
            <a:r>
              <a:rPr lang="es-ES" sz="1900" dirty="0">
                <a:solidFill>
                  <a:srgbClr val="FFFFFF"/>
                </a:solidFill>
              </a:rPr>
              <a:t>, </a:t>
            </a:r>
            <a:r>
              <a:rPr lang="es-ES" sz="1900" u="sng" dirty="0">
                <a:solidFill>
                  <a:srgbClr val="FFFFFF"/>
                </a:solidFill>
              </a:rPr>
              <a:t>voluntad</a:t>
            </a:r>
            <a:r>
              <a:rPr lang="es-ES" sz="1900" dirty="0">
                <a:solidFill>
                  <a:srgbClr val="FFFFFF"/>
                </a:solidFill>
              </a:rPr>
              <a:t>, </a:t>
            </a:r>
            <a:r>
              <a:rPr lang="es-ES" sz="1900" u="sng" dirty="0">
                <a:solidFill>
                  <a:srgbClr val="FFFFFF"/>
                </a:solidFill>
              </a:rPr>
              <a:t>razón</a:t>
            </a:r>
            <a:r>
              <a:rPr lang="es-ES" sz="1900" dirty="0">
                <a:solidFill>
                  <a:srgbClr val="FFFFFF"/>
                </a:solidFill>
              </a:rPr>
              <a:t>, </a:t>
            </a:r>
            <a:r>
              <a:rPr lang="es-ES" sz="1900" u="sng" dirty="0">
                <a:solidFill>
                  <a:srgbClr val="FFFFFF"/>
                </a:solidFill>
              </a:rPr>
              <a:t>pensamiento intelectual</a:t>
            </a:r>
            <a:r>
              <a:rPr lang="es-ES" sz="1900" dirty="0">
                <a:solidFill>
                  <a:srgbClr val="FFFFFF"/>
                </a:solidFill>
              </a:rPr>
              <a:t>, </a:t>
            </a:r>
            <a:r>
              <a:rPr lang="es-ES" sz="1900" u="sng" dirty="0">
                <a:solidFill>
                  <a:srgbClr val="FFFFFF"/>
                </a:solidFill>
              </a:rPr>
              <a:t>estructuras mentales</a:t>
            </a:r>
            <a:r>
              <a:rPr lang="es-ES" sz="1900" dirty="0">
                <a:solidFill>
                  <a:srgbClr val="FFFFFF"/>
                </a:solidFill>
              </a:rPr>
              <a:t>,</a:t>
            </a:r>
          </a:p>
          <a:p>
            <a:r>
              <a:rPr lang="es-ES" sz="1900" dirty="0">
                <a:solidFill>
                  <a:srgbClr val="FFFFFF"/>
                </a:solidFill>
              </a:rPr>
              <a:t>atraviesa por los </a:t>
            </a:r>
            <a:r>
              <a:rPr lang="es-ES" sz="1900" i="1" dirty="0">
                <a:solidFill>
                  <a:srgbClr val="FFFFFF"/>
                </a:solidFill>
              </a:rPr>
              <a:t>periodos sensitivos</a:t>
            </a:r>
          </a:p>
          <a:p>
            <a:r>
              <a:rPr lang="es-ES" sz="1900" dirty="0">
                <a:solidFill>
                  <a:srgbClr val="FFFFFF"/>
                </a:solidFill>
              </a:rPr>
              <a:t>su pensamiento es </a:t>
            </a:r>
            <a:r>
              <a:rPr lang="es-ES" sz="1900" i="1" dirty="0">
                <a:solidFill>
                  <a:srgbClr val="FFFFFF"/>
                </a:solidFill>
              </a:rPr>
              <a:t>concreto</a:t>
            </a:r>
          </a:p>
          <a:p>
            <a:r>
              <a:rPr lang="es-ES" sz="1900" dirty="0">
                <a:solidFill>
                  <a:srgbClr val="FFFFFF"/>
                </a:solidFill>
              </a:rPr>
              <a:t>quiere saber "qué"</a:t>
            </a:r>
          </a:p>
          <a:p>
            <a:endParaRPr lang="en-US" sz="1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35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C3DEBB2-D54E-470C-86B3-631BDDF6C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845820"/>
            <a:ext cx="6087194" cy="5166360"/>
          </a:xfrm>
          <a:custGeom>
            <a:avLst/>
            <a:gdLst>
              <a:gd name="connsiteX0" fmla="*/ 0 w 6087194"/>
              <a:gd name="connsiteY0" fmla="*/ 0 h 5166360"/>
              <a:gd name="connsiteX1" fmla="*/ 155740 w 6087194"/>
              <a:gd name="connsiteY1" fmla="*/ 0 h 5166360"/>
              <a:gd name="connsiteX2" fmla="*/ 5867656 w 6087194"/>
              <a:gd name="connsiteY2" fmla="*/ 0 h 5166360"/>
              <a:gd name="connsiteX3" fmla="*/ 6087194 w 6087194"/>
              <a:gd name="connsiteY3" fmla="*/ 0 h 5166360"/>
              <a:gd name="connsiteX4" fmla="*/ 3693315 w 6087194"/>
              <a:gd name="connsiteY4" fmla="*/ 5166360 h 5166360"/>
              <a:gd name="connsiteX5" fmla="*/ 3473777 w 6087194"/>
              <a:gd name="connsiteY5" fmla="*/ 5166360 h 5166360"/>
              <a:gd name="connsiteX6" fmla="*/ 155740 w 6087194"/>
              <a:gd name="connsiteY6" fmla="*/ 5166360 h 5166360"/>
              <a:gd name="connsiteX7" fmla="*/ 0 w 6087194"/>
              <a:gd name="connsiteY7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87194" h="5166360">
                <a:moveTo>
                  <a:pt x="0" y="0"/>
                </a:moveTo>
                <a:lnTo>
                  <a:pt x="155740" y="0"/>
                </a:lnTo>
                <a:lnTo>
                  <a:pt x="5867656" y="0"/>
                </a:lnTo>
                <a:lnTo>
                  <a:pt x="6087194" y="0"/>
                </a:lnTo>
                <a:lnTo>
                  <a:pt x="3693315" y="5166360"/>
                </a:lnTo>
                <a:lnTo>
                  <a:pt x="3473777" y="5166360"/>
                </a:lnTo>
                <a:lnTo>
                  <a:pt x="155740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47C7588-8C18-44D9-8469-ABB9865FE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3726915" y="844868"/>
            <a:ext cx="8465085" cy="5167312"/>
          </a:xfrm>
          <a:custGeom>
            <a:avLst/>
            <a:gdLst>
              <a:gd name="connsiteX0" fmla="*/ 0 w 8465085"/>
              <a:gd name="connsiteY0" fmla="*/ 952 h 5167312"/>
              <a:gd name="connsiteX1" fmla="*/ 1898594 w 8465085"/>
              <a:gd name="connsiteY1" fmla="*/ 952 h 5167312"/>
              <a:gd name="connsiteX2" fmla="*/ 1898594 w 8465085"/>
              <a:gd name="connsiteY2" fmla="*/ 0 h 5167312"/>
              <a:gd name="connsiteX3" fmla="*/ 0 w 8465085"/>
              <a:gd name="connsiteY3" fmla="*/ 0 h 5167312"/>
              <a:gd name="connsiteX4" fmla="*/ 221324 w 8465085"/>
              <a:gd name="connsiteY4" fmla="*/ 5167312 h 5167312"/>
              <a:gd name="connsiteX5" fmla="*/ 7243482 w 8465085"/>
              <a:gd name="connsiteY5" fmla="*/ 5167312 h 5167312"/>
              <a:gd name="connsiteX6" fmla="*/ 8465085 w 8465085"/>
              <a:gd name="connsiteY6" fmla="*/ 5167312 h 5167312"/>
              <a:gd name="connsiteX7" fmla="*/ 8465085 w 8465085"/>
              <a:gd name="connsiteY7" fmla="*/ 0 h 5167312"/>
              <a:gd name="connsiteX8" fmla="*/ 7243482 w 8465085"/>
              <a:gd name="connsiteY8" fmla="*/ 0 h 5167312"/>
              <a:gd name="connsiteX9" fmla="*/ 2610976 w 8465085"/>
              <a:gd name="connsiteY9" fmla="*/ 0 h 5167312"/>
              <a:gd name="connsiteX10" fmla="*/ 2610976 w 8465085"/>
              <a:gd name="connsiteY10" fmla="*/ 952 h 5167312"/>
              <a:gd name="connsiteX11" fmla="*/ 2615203 w 8465085"/>
              <a:gd name="connsiteY11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65085" h="5167312">
                <a:moveTo>
                  <a:pt x="0" y="952"/>
                </a:moveTo>
                <a:lnTo>
                  <a:pt x="1898594" y="952"/>
                </a:lnTo>
                <a:lnTo>
                  <a:pt x="1898594" y="0"/>
                </a:lnTo>
                <a:lnTo>
                  <a:pt x="0" y="0"/>
                </a:lnTo>
                <a:close/>
                <a:moveTo>
                  <a:pt x="221324" y="5167312"/>
                </a:moveTo>
                <a:lnTo>
                  <a:pt x="7243482" y="5167312"/>
                </a:lnTo>
                <a:lnTo>
                  <a:pt x="8465085" y="5167312"/>
                </a:lnTo>
                <a:lnTo>
                  <a:pt x="8465085" y="0"/>
                </a:lnTo>
                <a:lnTo>
                  <a:pt x="7243482" y="0"/>
                </a:lnTo>
                <a:lnTo>
                  <a:pt x="2610976" y="0"/>
                </a:lnTo>
                <a:lnTo>
                  <a:pt x="2610976" y="952"/>
                </a:lnTo>
                <a:lnTo>
                  <a:pt x="2615203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AEA8EA-5DF8-4C19-99E1-A133A637B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41614"/>
            <a:ext cx="3409508" cy="3173819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Periodos sensitivos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46029-BEB2-4240-8CCB-A278B10C7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37208"/>
            <a:ext cx="5257800" cy="4582632"/>
          </a:xfrm>
        </p:spPr>
        <p:txBody>
          <a:bodyPr anchor="ctr">
            <a:normAutofit/>
          </a:bodyPr>
          <a:lstStyle/>
          <a:p>
            <a:r>
              <a:rPr lang="en-US" dirty="0"/>
              <a:t>Orden</a:t>
            </a:r>
          </a:p>
          <a:p>
            <a:r>
              <a:rPr lang="en-US" dirty="0" err="1"/>
              <a:t>Lenguaje</a:t>
            </a:r>
            <a:endParaRPr lang="en-US" dirty="0"/>
          </a:p>
          <a:p>
            <a:r>
              <a:rPr lang="en-US" dirty="0" err="1"/>
              <a:t>Movimiento</a:t>
            </a:r>
            <a:endParaRPr lang="en-US" dirty="0"/>
          </a:p>
          <a:p>
            <a:r>
              <a:rPr lang="en-US" dirty="0" err="1"/>
              <a:t>Atracción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objetos</a:t>
            </a:r>
            <a:r>
              <a:rPr lang="en-US" dirty="0"/>
              <a:t> </a:t>
            </a:r>
            <a:r>
              <a:rPr lang="en-US" dirty="0" err="1"/>
              <a:t>pequeños</a:t>
            </a:r>
            <a:endParaRPr lang="en-US" dirty="0"/>
          </a:p>
          <a:p>
            <a:r>
              <a:rPr lang="en-US" dirty="0"/>
              <a:t>Relaciones </a:t>
            </a:r>
            <a:r>
              <a:rPr lang="en-US" dirty="0" err="1"/>
              <a:t>sociales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5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08B3B37-819C-F219-845F-177431FCC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AB769-3311-6693-1785-2F1229328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Necesidades: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63ED3-A158-7D95-CC6D-6C88F82DF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34771"/>
          </a:xfrm>
        </p:spPr>
        <p:txBody>
          <a:bodyPr>
            <a:normAutofit fontScale="92500" lnSpcReduction="10000"/>
          </a:bodyPr>
          <a:lstStyle/>
          <a:p>
            <a:r>
              <a:rPr lang="es-ES" sz="2600" dirty="0">
                <a:solidFill>
                  <a:srgbClr val="FFFFFF"/>
                </a:solidFill>
              </a:rPr>
              <a:t>amor, cariño, protección</a:t>
            </a:r>
          </a:p>
          <a:p>
            <a:r>
              <a:rPr lang="es-ES" sz="2600" dirty="0">
                <a:solidFill>
                  <a:srgbClr val="FFFFFF"/>
                </a:solidFill>
              </a:rPr>
              <a:t>orden y sentimiento de seguridad</a:t>
            </a:r>
          </a:p>
          <a:p>
            <a:r>
              <a:rPr lang="es-ES" sz="2600" dirty="0">
                <a:solidFill>
                  <a:srgbClr val="FFFFFF"/>
                </a:solidFill>
              </a:rPr>
              <a:t>tanta independencia como pueda manejar en cualquier momento</a:t>
            </a:r>
          </a:p>
          <a:p>
            <a:r>
              <a:rPr lang="es-ES" sz="2600" dirty="0">
                <a:solidFill>
                  <a:srgbClr val="FFFFFF"/>
                </a:solidFill>
              </a:rPr>
              <a:t>libertad con límites</a:t>
            </a:r>
          </a:p>
          <a:p>
            <a:r>
              <a:rPr lang="es-ES" sz="2600" dirty="0">
                <a:solidFill>
                  <a:srgbClr val="FFFFFF"/>
                </a:solidFill>
              </a:rPr>
              <a:t>un ambiente rico y diverso en estímulos, actividades y experiencias con propósito inteligente</a:t>
            </a:r>
          </a:p>
          <a:p>
            <a:r>
              <a:rPr lang="es-ES" sz="2600" dirty="0">
                <a:solidFill>
                  <a:srgbClr val="FFFFFF"/>
                </a:solidFill>
              </a:rPr>
              <a:t>aprender a relacionarse con otros</a:t>
            </a:r>
          </a:p>
          <a:p>
            <a:r>
              <a:rPr lang="es-ES" sz="2600" dirty="0">
                <a:solidFill>
                  <a:srgbClr val="FFFFFF"/>
                </a:solidFill>
              </a:rPr>
              <a:t>formar una buena autoestima y autoconfianza</a:t>
            </a:r>
          </a:p>
          <a:p>
            <a:r>
              <a:rPr lang="es-ES" sz="2600" dirty="0">
                <a:solidFill>
                  <a:srgbClr val="FFFFFF"/>
                </a:solidFill>
              </a:rPr>
              <a:t>ser expuesto a la vida tal como se vive en su cultura y ser partícipe en ella</a:t>
            </a:r>
          </a:p>
          <a:p>
            <a:r>
              <a:rPr lang="es-ES" sz="2600" dirty="0">
                <a:solidFill>
                  <a:srgbClr val="FFFFFF"/>
                </a:solidFill>
              </a:rPr>
              <a:t>trabajar por sí mismo</a:t>
            </a:r>
          </a:p>
          <a:p>
            <a:endParaRPr lang="es-ES" sz="26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s-ES" sz="2600" dirty="0">
                <a:solidFill>
                  <a:srgbClr val="FFFFFF"/>
                </a:solidFill>
              </a:rPr>
              <a:t>“Yo quiero hacerlo solo.”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54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C977E-D2E4-7A23-0F45-9F426A51A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lang="en-US" dirty="0"/>
              <a:t>Segundo </a:t>
            </a:r>
            <a:r>
              <a:rPr lang="en-US" dirty="0" err="1"/>
              <a:t>plano</a:t>
            </a:r>
            <a:r>
              <a:rPr lang="en-US" dirty="0"/>
              <a:t> de </a:t>
            </a:r>
            <a:r>
              <a:rPr lang="en-US" dirty="0" err="1"/>
              <a:t>desarrollo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D4CE8C-0F63-C539-063E-74B5881B3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en-US" dirty="0"/>
              <a:t>(seis a </a:t>
            </a:r>
            <a:r>
              <a:rPr lang="en-US" dirty="0" err="1"/>
              <a:t>doce</a:t>
            </a:r>
            <a:r>
              <a:rPr lang="en-US" dirty="0"/>
              <a:t> </a:t>
            </a:r>
            <a:r>
              <a:rPr lang="en-US" dirty="0" err="1"/>
              <a:t>años</a:t>
            </a:r>
            <a:r>
              <a:rPr lang="en-US" dirty="0"/>
              <a:t>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34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lying on the floor&#10;&#10;Description automatically generated with low confidence">
            <a:extLst>
              <a:ext uri="{FF2B5EF4-FFF2-40B4-BE49-F238E27FC236}">
                <a16:creationId xmlns:a16="http://schemas.microsoft.com/office/drawing/2014/main" id="{B178EAF1-011D-D713-A675-9FDE6FA5E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4" r="17959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03579B-5904-5818-41C6-1489D787F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84" y="365125"/>
            <a:ext cx="5865344" cy="1325563"/>
          </a:xfrm>
        </p:spPr>
        <p:txBody>
          <a:bodyPr>
            <a:normAutofit/>
          </a:bodyPr>
          <a:lstStyle/>
          <a:p>
            <a:r>
              <a:rPr lang="es-ES" dirty="0"/>
              <a:t>Cambios físicos: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8BBA3-BBC3-0990-32E1-F0B436FB4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64" y="2022601"/>
            <a:ext cx="4612607" cy="4154361"/>
          </a:xfrm>
        </p:spPr>
        <p:txBody>
          <a:bodyPr>
            <a:normAutofit/>
          </a:bodyPr>
          <a:lstStyle/>
          <a:p>
            <a:r>
              <a:rPr lang="es-ES" sz="2400" dirty="0"/>
              <a:t>mudan los dientes de leche</a:t>
            </a:r>
          </a:p>
          <a:p>
            <a:r>
              <a:rPr lang="es-ES" sz="2400" dirty="0"/>
              <a:t>la piel y el cabello se vuelven más gruesos</a:t>
            </a:r>
          </a:p>
          <a:p>
            <a:r>
              <a:rPr lang="es-ES" sz="2400" dirty="0"/>
              <a:t>el color de los ojos se consolida</a:t>
            </a:r>
          </a:p>
          <a:p>
            <a:r>
              <a:rPr lang="es-ES" sz="2400" dirty="0"/>
              <a:t>el cuerpo se alarga, es más fuerte y sano</a:t>
            </a:r>
          </a:p>
          <a:p>
            <a:r>
              <a:rPr lang="es-ES" sz="2400" dirty="0"/>
              <a:t>se mueve rápido pues sus piernas son más largas</a:t>
            </a:r>
          </a:p>
          <a:p>
            <a:r>
              <a:rPr lang="es-ES" sz="2400" dirty="0"/>
              <a:t>Cambios físicos lentos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3130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E4A97-5FF5-4F55-87F1-38F83E55D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es-ES" dirty="0"/>
              <a:t>Cambios psicológicos:</a:t>
            </a:r>
            <a:br>
              <a:rPr lang="es-ES" dirty="0"/>
            </a:br>
            <a:endParaRPr lang="en-US" dirty="0"/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A943CB16-543D-19F3-1C36-37620B06EE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" r="1506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F9EC3-5430-59C0-F381-26790C49F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1715782"/>
            <a:ext cx="6806986" cy="4911047"/>
          </a:xfrm>
        </p:spPr>
        <p:txBody>
          <a:bodyPr>
            <a:normAutofit/>
          </a:bodyPr>
          <a:lstStyle/>
          <a:p>
            <a:r>
              <a:rPr lang="es-ES" sz="2000" dirty="0"/>
              <a:t>en periodo para una gran adquisición de conocimientos</a:t>
            </a:r>
          </a:p>
          <a:p>
            <a:r>
              <a:rPr lang="es-ES" sz="2000" dirty="0"/>
              <a:t>tiene capacidad de abstraer</a:t>
            </a:r>
          </a:p>
          <a:p>
            <a:r>
              <a:rPr lang="es-ES" sz="2000" dirty="0"/>
              <a:t>se desarrolla la imaginación</a:t>
            </a:r>
          </a:p>
          <a:p>
            <a:r>
              <a:rPr lang="es-ES" sz="2000" dirty="0"/>
              <a:t>quiere saber el "por qué" y el "cómo" de las cosas</a:t>
            </a:r>
          </a:p>
          <a:p>
            <a:r>
              <a:rPr lang="es-ES" sz="2000" dirty="0"/>
              <a:t>Tiene un fuerte sentido de justicia y moral, de lo bueno y malo</a:t>
            </a:r>
          </a:p>
          <a:p>
            <a:r>
              <a:rPr lang="es-ES" sz="2000" dirty="0"/>
              <a:t>prefiere actividades en grupo</a:t>
            </a:r>
          </a:p>
          <a:p>
            <a:r>
              <a:rPr lang="es-ES" sz="2000" dirty="0"/>
              <a:t>más alerta</a:t>
            </a:r>
          </a:p>
          <a:p>
            <a:r>
              <a:rPr lang="es-ES" sz="2000" dirty="0"/>
              <a:t>temperamento más calmado y equilibrado</a:t>
            </a:r>
          </a:p>
          <a:p>
            <a:r>
              <a:rPr lang="es-ES" sz="2000" dirty="0"/>
              <a:t>menos preocupado por su apariencia personal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01847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A picture containing text, indoor, floor, room&#10;&#10;Description automatically generated">
            <a:extLst>
              <a:ext uri="{FF2B5EF4-FFF2-40B4-BE49-F238E27FC236}">
                <a16:creationId xmlns:a16="http://schemas.microsoft.com/office/drawing/2014/main" id="{ADDD41D4-5793-8B85-E556-047354FDBA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844" r="1" b="25676"/>
          <a:stretch/>
        </p:blipFill>
        <p:spPr>
          <a:xfrm>
            <a:off x="626590" y="317578"/>
            <a:ext cx="10851111" cy="350843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5E49962-C76C-356C-B548-65CD2288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6"/>
            <a:ext cx="3458179" cy="2839863"/>
          </a:xfrm>
          <a:noFill/>
        </p:spPr>
        <p:txBody>
          <a:bodyPr anchor="t">
            <a:normAutofit fontScale="90000"/>
          </a:bodyPr>
          <a:lstStyle/>
          <a:p>
            <a:pPr algn="r"/>
            <a:r>
              <a:rPr lang="es-ES" sz="4800" dirty="0">
                <a:solidFill>
                  <a:schemeClr val="bg1"/>
                </a:solidFill>
              </a:rPr>
              <a:t>Necesidades:</a:t>
            </a:r>
            <a:br>
              <a:rPr lang="es-ES" sz="4800" dirty="0">
                <a:solidFill>
                  <a:schemeClr val="bg1"/>
                </a:solidFill>
              </a:rPr>
            </a:br>
            <a:br>
              <a:rPr lang="es-ES" sz="4800" dirty="0">
                <a:solidFill>
                  <a:schemeClr val="bg1"/>
                </a:solidFill>
              </a:rPr>
            </a:br>
            <a:br>
              <a:rPr lang="es-ES" sz="4800" dirty="0">
                <a:solidFill>
                  <a:schemeClr val="bg1"/>
                </a:solidFill>
              </a:rPr>
            </a:br>
            <a:br>
              <a:rPr lang="es-ES" sz="4800" dirty="0">
                <a:solidFill>
                  <a:schemeClr val="bg1"/>
                </a:solidFill>
              </a:rPr>
            </a:br>
            <a:r>
              <a:rPr lang="es-ES" sz="2700" dirty="0">
                <a:solidFill>
                  <a:schemeClr val="bg1"/>
                </a:solidFill>
              </a:rPr>
              <a:t>“No es justo.”</a:t>
            </a:r>
            <a:br>
              <a:rPr lang="es-ES" sz="4800" dirty="0">
                <a:solidFill>
                  <a:schemeClr val="bg1"/>
                </a:solidFill>
              </a:rPr>
            </a:br>
            <a:br>
              <a:rPr lang="es-E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DDE97-22BB-80B8-4C16-3A7178441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5837" y="4018143"/>
            <a:ext cx="7419332" cy="2684906"/>
          </a:xfrm>
          <a:noFill/>
        </p:spPr>
        <p:txBody>
          <a:bodyPr anchor="t">
            <a:normAutofit lnSpcReduction="10000"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mayor independencia de la escuela y la familia</a:t>
            </a:r>
          </a:p>
          <a:p>
            <a:r>
              <a:rPr lang="es-ES" sz="2000" dirty="0">
                <a:solidFill>
                  <a:schemeClr val="bg1"/>
                </a:solidFill>
              </a:rPr>
              <a:t>actividades grupales</a:t>
            </a:r>
          </a:p>
          <a:p>
            <a:r>
              <a:rPr lang="es-ES" sz="2000" dirty="0">
                <a:solidFill>
                  <a:schemeClr val="bg1"/>
                </a:solidFill>
              </a:rPr>
              <a:t>valores morales</a:t>
            </a:r>
          </a:p>
          <a:p>
            <a:r>
              <a:rPr lang="es-ES" sz="2000" dirty="0">
                <a:solidFill>
                  <a:schemeClr val="bg1"/>
                </a:solidFill>
              </a:rPr>
              <a:t>contacto social más amplio y experiencias culturales</a:t>
            </a:r>
          </a:p>
          <a:p>
            <a:r>
              <a:rPr lang="es-ES" sz="2000" dirty="0">
                <a:solidFill>
                  <a:schemeClr val="bg1"/>
                </a:solidFill>
              </a:rPr>
              <a:t>contacto con la naturaleza y medio ambiente</a:t>
            </a:r>
          </a:p>
          <a:p>
            <a:r>
              <a:rPr lang="es-ES" sz="2000" dirty="0">
                <a:solidFill>
                  <a:schemeClr val="bg1"/>
                </a:solidFill>
              </a:rPr>
              <a:t>amor, respeto y seguridad</a:t>
            </a:r>
          </a:p>
          <a:p>
            <a:r>
              <a:rPr lang="es-ES" sz="2000" dirty="0">
                <a:solidFill>
                  <a:schemeClr val="bg1"/>
                </a:solidFill>
              </a:rPr>
              <a:t>gran cantidad de contenido curricular</a:t>
            </a:r>
          </a:p>
          <a:p>
            <a:endParaRPr lang="es-ES" sz="2000" dirty="0">
              <a:solidFill>
                <a:schemeClr val="bg1"/>
              </a:solidFill>
            </a:endParaRPr>
          </a:p>
          <a:p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9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C977E-D2E4-7A23-0F45-9F426A51A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plano</a:t>
            </a:r>
            <a:r>
              <a:rPr lang="en-US" dirty="0"/>
              <a:t> de </a:t>
            </a:r>
            <a:r>
              <a:rPr lang="en-US"/>
              <a:t>desarrollo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D4CE8C-0F63-C539-063E-74B5881B3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en-US" dirty="0"/>
              <a:t>(</a:t>
            </a:r>
            <a:r>
              <a:rPr lang="en-US" dirty="0" err="1"/>
              <a:t>doce</a:t>
            </a:r>
            <a:r>
              <a:rPr lang="en-US" dirty="0"/>
              <a:t> a </a:t>
            </a:r>
            <a:r>
              <a:rPr lang="en-US" dirty="0" err="1"/>
              <a:t>dieciocho</a:t>
            </a:r>
            <a:r>
              <a:rPr lang="en-US" dirty="0"/>
              <a:t> </a:t>
            </a:r>
            <a:r>
              <a:rPr lang="en-US" dirty="0" err="1"/>
              <a:t>años</a:t>
            </a:r>
            <a:r>
              <a:rPr lang="en-US" dirty="0"/>
              <a:t>)</a:t>
            </a:r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5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7FBA2-B97E-0505-5B09-140EFCDBE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>
            <a:norm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Cambios físicos: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1F411-1239-A1F1-2E08-C29F924A6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5235490" cy="3773010"/>
          </a:xfrm>
        </p:spPr>
        <p:txBody>
          <a:bodyPr>
            <a:norm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actividad hormonal</a:t>
            </a:r>
          </a:p>
          <a:p>
            <a:r>
              <a:rPr lang="es-ES" sz="2400" dirty="0">
                <a:solidFill>
                  <a:schemeClr val="bg1"/>
                </a:solidFill>
              </a:rPr>
              <a:t>madurez en el desarrollo de su cuerpo</a:t>
            </a:r>
          </a:p>
          <a:p>
            <a:r>
              <a:rPr lang="es-ES" sz="2400" dirty="0">
                <a:solidFill>
                  <a:schemeClr val="bg1"/>
                </a:solidFill>
              </a:rPr>
              <a:t>rápido crecimiento, debilidad de la salud</a:t>
            </a:r>
          </a:p>
          <a:p>
            <a:r>
              <a:rPr lang="es-ES" sz="2400" dirty="0">
                <a:solidFill>
                  <a:schemeClr val="bg1"/>
                </a:solidFill>
              </a:rPr>
              <a:t>los pulmones se desarrollan más lento por lo tanto la falta de oxígeno y de energías es frecuente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6957F-E6E8-4E46-3F16-BFB7E1D84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353" y="484632"/>
            <a:ext cx="4873293" cy="5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A583D-E821-4FED-83C9-31F69653B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REFLEXIÓN:</a:t>
            </a:r>
          </a:p>
        </p:txBody>
      </p:sp>
      <p:cxnSp>
        <p:nvCxnSpPr>
          <p:cNvPr id="5129" name="Straight Connector 5128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1B98B-AF8C-D4AA-9B7D-013FC0377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09" y="2366316"/>
            <a:ext cx="5355127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>
                <a:solidFill>
                  <a:schemeClr val="bg1"/>
                </a:solidFill>
              </a:rPr>
              <a:t>Para </a:t>
            </a:r>
            <a:r>
              <a:rPr lang="en-US" i="1" dirty="0" err="1">
                <a:solidFill>
                  <a:schemeClr val="bg1"/>
                </a:solidFill>
              </a:rPr>
              <a:t>construir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el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futuro</a:t>
            </a:r>
            <a:r>
              <a:rPr lang="en-US" i="1" dirty="0">
                <a:solidFill>
                  <a:schemeClr val="bg1"/>
                </a:solidFill>
              </a:rPr>
              <a:t> es </a:t>
            </a:r>
            <a:r>
              <a:rPr lang="en-US" i="1" dirty="0" err="1">
                <a:solidFill>
                  <a:schemeClr val="bg1"/>
                </a:solidFill>
              </a:rPr>
              <a:t>necesario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vigilar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el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presente</a:t>
            </a:r>
            <a:r>
              <a:rPr lang="en-US" i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La </a:t>
            </a:r>
            <a:r>
              <a:rPr lang="en-US" sz="1600" dirty="0" err="1">
                <a:solidFill>
                  <a:schemeClr val="bg1"/>
                </a:solidFill>
              </a:rPr>
              <a:t>mente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absorbente</a:t>
            </a:r>
            <a:r>
              <a:rPr lang="en-US" sz="1600" dirty="0">
                <a:solidFill>
                  <a:schemeClr val="bg1"/>
                </a:solidFill>
              </a:rPr>
              <a:t> del </a:t>
            </a:r>
            <a:r>
              <a:rPr lang="en-US" sz="1600" dirty="0" err="1">
                <a:solidFill>
                  <a:schemeClr val="bg1"/>
                </a:solidFill>
              </a:rPr>
              <a:t>niño</a:t>
            </a: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María Montessori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911AD26-BDC1-2E37-8620-CB2C87C72C7B}"/>
              </a:ext>
            </a:extLst>
          </p:cNvPr>
          <p:cNvSpPr txBox="1">
            <a:spLocks/>
          </p:cNvSpPr>
          <p:nvPr/>
        </p:nvSpPr>
        <p:spPr>
          <a:xfrm>
            <a:off x="66526" y="2229791"/>
            <a:ext cx="768096" cy="1627632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>
                <a:solidFill>
                  <a:schemeClr val="bg1"/>
                </a:solidFill>
              </a:rPr>
              <a:t>“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E460C0E-E703-58D6-0AFB-367CD4C23ECE}"/>
              </a:ext>
            </a:extLst>
          </p:cNvPr>
          <p:cNvSpPr txBox="1">
            <a:spLocks/>
          </p:cNvSpPr>
          <p:nvPr/>
        </p:nvSpPr>
        <p:spPr>
          <a:xfrm>
            <a:off x="3064823" y="2682699"/>
            <a:ext cx="768096" cy="1627632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>
                <a:solidFill>
                  <a:schemeClr val="bg1"/>
                </a:solidFill>
              </a:rPr>
              <a:t>”</a:t>
            </a:r>
          </a:p>
        </p:txBody>
      </p:sp>
      <p:pic>
        <p:nvPicPr>
          <p:cNvPr id="16" name="Picture 15" descr="A child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541CDFC4-22B9-6539-D38A-03BDD6553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0" r="-2" b="28716"/>
          <a:stretch/>
        </p:blipFill>
        <p:spPr>
          <a:xfrm>
            <a:off x="6652471" y="1041000"/>
            <a:ext cx="4980170" cy="477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4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45E61-FCC0-5077-E7E7-C191EE3A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700" y="713232"/>
            <a:ext cx="5154168" cy="1197864"/>
          </a:xfrm>
        </p:spPr>
        <p:txBody>
          <a:bodyPr>
            <a:normAutofit/>
          </a:bodyPr>
          <a:lstStyle/>
          <a:p>
            <a:r>
              <a:rPr lang="es-ES" sz="3700" dirty="0"/>
              <a:t>Cambios psicológicos:</a:t>
            </a:r>
            <a:endParaRPr lang="en-US" sz="3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AA782E-8607-AE28-5B0E-5D9B06158E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99"/>
          <a:stretch/>
        </p:blipFill>
        <p:spPr>
          <a:xfrm>
            <a:off x="20" y="10"/>
            <a:ext cx="5495089" cy="6857990"/>
          </a:xfrm>
          <a:prstGeom prst="rect">
            <a:avLst/>
          </a:prstGeom>
        </p:spPr>
      </p:pic>
      <p:sp>
        <p:nvSpPr>
          <p:cNvPr id="48" name="!!Line">
            <a:extLst>
              <a:ext uri="{FF2B5EF4-FFF2-40B4-BE49-F238E27FC236}">
                <a16:creationId xmlns:a16="http://schemas.microsoft.com/office/drawing/2014/main" id="{29A9EE12-EF77-4DB4-84E4-043DE723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3328" y="822960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ED47C-B79C-22C8-D4CC-C44F6E4B3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00" y="2048256"/>
            <a:ext cx="5154168" cy="4123944"/>
          </a:xfrm>
        </p:spPr>
        <p:txBody>
          <a:bodyPr anchor="t">
            <a:normAutofit/>
          </a:bodyPr>
          <a:lstStyle/>
          <a:p>
            <a:r>
              <a:rPr lang="es-ES" sz="2200" dirty="0"/>
              <a:t>reconstrucción del cerebro </a:t>
            </a:r>
          </a:p>
          <a:p>
            <a:r>
              <a:rPr lang="es-ES" sz="2200" dirty="0"/>
              <a:t>capacidad intelectual</a:t>
            </a:r>
          </a:p>
          <a:p>
            <a:r>
              <a:rPr lang="es-ES" sz="2200" dirty="0"/>
              <a:t>emociones frágiles y volátiles</a:t>
            </a:r>
          </a:p>
          <a:p>
            <a:r>
              <a:rPr lang="es-ES" sz="2200" dirty="0"/>
              <a:t>muy sensible a la critica</a:t>
            </a:r>
          </a:p>
          <a:p>
            <a:r>
              <a:rPr lang="es-ES" sz="2200" dirty="0"/>
              <a:t>valora la apariencia personal</a:t>
            </a:r>
          </a:p>
          <a:p>
            <a:r>
              <a:rPr lang="es-ES" sz="2200" dirty="0"/>
              <a:t>siente el deseo de encajar en un grupo</a:t>
            </a:r>
          </a:p>
          <a:p>
            <a:r>
              <a:rPr lang="es-ES" sz="2200" dirty="0"/>
              <a:t>disminuye su autoconfianza</a:t>
            </a:r>
          </a:p>
          <a:p>
            <a:r>
              <a:rPr lang="es-ES" sz="2200" dirty="0"/>
              <a:t>se cuestiona y duda de sí mismo y de otros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51555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8">
            <a:extLst>
              <a:ext uri="{FF2B5EF4-FFF2-40B4-BE49-F238E27FC236}">
                <a16:creationId xmlns:a16="http://schemas.microsoft.com/office/drawing/2014/main" id="{6EBF06A5-4173-45DE-87B1-0791E098A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86596-BE13-0CA8-AE65-DE6BAB5DA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7" t="2" r="4942" b="-1"/>
          <a:stretch/>
        </p:blipFill>
        <p:spPr>
          <a:xfrm>
            <a:off x="5511589" y="523804"/>
            <a:ext cx="6680411" cy="5696039"/>
          </a:xfrm>
          <a:custGeom>
            <a:avLst/>
            <a:gdLst/>
            <a:ahLst/>
            <a:cxnLst/>
            <a:rect l="l" t="t" r="r" b="b"/>
            <a:pathLst>
              <a:path w="6680411" h="5696039">
                <a:moveTo>
                  <a:pt x="3592766" y="0"/>
                </a:moveTo>
                <a:lnTo>
                  <a:pt x="4718262" y="0"/>
                </a:lnTo>
                <a:lnTo>
                  <a:pt x="4718262" y="2"/>
                </a:lnTo>
                <a:lnTo>
                  <a:pt x="6680411" y="2"/>
                </a:lnTo>
                <a:lnTo>
                  <a:pt x="6680411" y="5696022"/>
                </a:lnTo>
                <a:lnTo>
                  <a:pt x="3888773" y="5696022"/>
                </a:lnTo>
                <a:lnTo>
                  <a:pt x="3888773" y="5696039"/>
                </a:lnTo>
                <a:lnTo>
                  <a:pt x="0" y="5696039"/>
                </a:lnTo>
                <a:lnTo>
                  <a:pt x="2763278" y="19"/>
                </a:lnTo>
                <a:lnTo>
                  <a:pt x="3447183" y="19"/>
                </a:lnTo>
                <a:lnTo>
                  <a:pt x="3447183" y="2"/>
                </a:lnTo>
                <a:lnTo>
                  <a:pt x="3592765" y="2"/>
                </a:lnTo>
                <a:close/>
              </a:path>
            </a:pathLst>
          </a:custGeom>
        </p:spPr>
      </p:pic>
      <p:sp>
        <p:nvSpPr>
          <p:cNvPr id="40" name="Freeform: Shape 10">
            <a:extLst>
              <a:ext uri="{FF2B5EF4-FFF2-40B4-BE49-F238E27FC236}">
                <a16:creationId xmlns:a16="http://schemas.microsoft.com/office/drawing/2014/main" id="{206E9F47-DC46-4A02-B5DB-26B56C39C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23805"/>
            <a:ext cx="7800441" cy="5696020"/>
          </a:xfrm>
          <a:custGeom>
            <a:avLst/>
            <a:gdLst>
              <a:gd name="connsiteX0" fmla="*/ 0 w 7800441"/>
              <a:gd name="connsiteY0" fmla="*/ 0 h 5696020"/>
              <a:gd name="connsiteX1" fmla="*/ 7800441 w 7800441"/>
              <a:gd name="connsiteY1" fmla="*/ 0 h 5696020"/>
              <a:gd name="connsiteX2" fmla="*/ 5037161 w 7800441"/>
              <a:gd name="connsiteY2" fmla="*/ 5696020 h 5696020"/>
              <a:gd name="connsiteX3" fmla="*/ 0 w 7800441"/>
              <a:gd name="connsiteY3" fmla="*/ 5696020 h 569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0441" h="5696020">
                <a:moveTo>
                  <a:pt x="0" y="0"/>
                </a:moveTo>
                <a:lnTo>
                  <a:pt x="7800441" y="0"/>
                </a:lnTo>
                <a:lnTo>
                  <a:pt x="5037161" y="5696020"/>
                </a:lnTo>
                <a:lnTo>
                  <a:pt x="0" y="569602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6B3903-4D6D-1F44-C974-9AB5652F8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14400"/>
            <a:ext cx="5111877" cy="1095375"/>
          </a:xfrm>
        </p:spPr>
        <p:txBody>
          <a:bodyPr anchor="ctr">
            <a:normAutofit/>
          </a:bodyPr>
          <a:lstStyle/>
          <a:p>
            <a:r>
              <a:rPr lang="es-ES" sz="3400" dirty="0">
                <a:solidFill>
                  <a:srgbClr val="FFFFFF"/>
                </a:solidFill>
              </a:rPr>
              <a:t>Cambios sociales:</a:t>
            </a:r>
            <a:endParaRPr lang="en-US" sz="3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47314-B186-5C72-476A-A2B21B946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333625"/>
            <a:ext cx="4378452" cy="3543300"/>
          </a:xfrm>
        </p:spPr>
        <p:txBody>
          <a:bodyPr anchor="t">
            <a:normAutofit/>
          </a:bodyPr>
          <a:lstStyle/>
          <a:p>
            <a:r>
              <a:rPr lang="es-ES" sz="2000" dirty="0">
                <a:solidFill>
                  <a:srgbClr val="FFFFFF"/>
                </a:solidFill>
              </a:rPr>
              <a:t>se reúne en grupos de acuerdo a sus intereses </a:t>
            </a:r>
          </a:p>
          <a:p>
            <a:r>
              <a:rPr lang="es-ES" sz="2000" dirty="0">
                <a:solidFill>
                  <a:srgbClr val="FFFFFF"/>
                </a:solidFill>
              </a:rPr>
              <a:t>cuestiona la autoridad</a:t>
            </a:r>
          </a:p>
          <a:p>
            <a:r>
              <a:rPr lang="es-ES" sz="2000" dirty="0">
                <a:solidFill>
                  <a:srgbClr val="FFFFFF"/>
                </a:solidFill>
              </a:rPr>
              <a:t>busca ídolos y héroes</a:t>
            </a:r>
          </a:p>
          <a:p>
            <a:r>
              <a:rPr lang="es-ES" sz="2000" dirty="0">
                <a:solidFill>
                  <a:srgbClr val="FFFFFF"/>
                </a:solidFill>
              </a:rPr>
              <a:t>se preocupa por la humanidad y el mundo y desea contribuir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09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08C08D-2409-9C28-7547-AB76BDD55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13232"/>
            <a:ext cx="5154168" cy="1197864"/>
          </a:xfrm>
        </p:spPr>
        <p:txBody>
          <a:bodyPr>
            <a:normAutofit/>
          </a:bodyPr>
          <a:lstStyle/>
          <a:p>
            <a:r>
              <a:rPr lang="es-ES" sz="3700" dirty="0"/>
              <a:t>Necesidades:</a:t>
            </a:r>
            <a:endParaRPr lang="en-US" sz="3700" dirty="0"/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D31B2-0F29-6A3F-CDF2-94AD2473E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048256"/>
            <a:ext cx="5154168" cy="4123944"/>
          </a:xfrm>
        </p:spPr>
        <p:txBody>
          <a:bodyPr anchor="t">
            <a:normAutofit/>
          </a:bodyPr>
          <a:lstStyle/>
          <a:p>
            <a:r>
              <a:rPr lang="es-ES" sz="2200" dirty="0"/>
              <a:t>independencia económica y emocional</a:t>
            </a:r>
          </a:p>
          <a:p>
            <a:r>
              <a:rPr lang="es-ES" sz="2200" dirty="0"/>
              <a:t>fortalecer su autoconfianza</a:t>
            </a:r>
          </a:p>
          <a:p>
            <a:r>
              <a:rPr lang="es-ES" sz="2200" dirty="0"/>
              <a:t>experimentar su espacio personal</a:t>
            </a:r>
          </a:p>
          <a:p>
            <a:r>
              <a:rPr lang="es-ES" sz="2200" dirty="0"/>
              <a:t>entender su lugar en la sociedad y en la historia</a:t>
            </a:r>
          </a:p>
          <a:p>
            <a:r>
              <a:rPr lang="es-ES" sz="2200" dirty="0"/>
              <a:t>amor, respeto y seguridad</a:t>
            </a:r>
          </a:p>
          <a:p>
            <a:endParaRPr lang="es-ES" sz="2200" dirty="0"/>
          </a:p>
          <a:p>
            <a:pPr marL="0" indent="0" algn="ctr">
              <a:buNone/>
            </a:pPr>
            <a:r>
              <a:rPr lang="es-ES" sz="2200" dirty="0"/>
              <a:t>“No me digas qué hacer.”</a:t>
            </a:r>
          </a:p>
          <a:p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39DB1-4995-6E79-C30A-11D1C7031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" t="14364" r="20172" b="7801"/>
          <a:stretch/>
        </p:blipFill>
        <p:spPr>
          <a:xfrm>
            <a:off x="6686617" y="10"/>
            <a:ext cx="549510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81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C977E-D2E4-7A23-0F45-9F426A51A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lang="en-US" dirty="0"/>
              <a:t>Cuarto </a:t>
            </a:r>
            <a:r>
              <a:rPr lang="en-US" dirty="0" err="1"/>
              <a:t>plano</a:t>
            </a:r>
            <a:r>
              <a:rPr lang="en-US" dirty="0"/>
              <a:t> de </a:t>
            </a:r>
            <a:r>
              <a:rPr lang="en-US" dirty="0" err="1"/>
              <a:t>desarrollo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D4CE8C-0F63-C539-063E-74B5881B3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en-US" dirty="0"/>
              <a:t>(</a:t>
            </a:r>
            <a:r>
              <a:rPr lang="en-US" dirty="0" err="1"/>
              <a:t>dieciocho</a:t>
            </a:r>
            <a:r>
              <a:rPr lang="en-US" dirty="0"/>
              <a:t> a </a:t>
            </a:r>
            <a:r>
              <a:rPr lang="en-US" dirty="0" err="1"/>
              <a:t>veinticuatro</a:t>
            </a:r>
            <a:r>
              <a:rPr lang="en-US" dirty="0"/>
              <a:t> </a:t>
            </a:r>
            <a:r>
              <a:rPr lang="en-US" dirty="0" err="1"/>
              <a:t>años</a:t>
            </a:r>
            <a:r>
              <a:rPr lang="en-US" dirty="0"/>
              <a:t>)</a:t>
            </a:r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99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65CDE2-194C-4A17-9E3C-017E8A897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580E5-57C1-905A-785C-7CC89799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6" y="712268"/>
            <a:ext cx="10410524" cy="119353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Cambios</a:t>
            </a:r>
            <a:r>
              <a:rPr lang="en-US" dirty="0">
                <a:solidFill>
                  <a:srgbClr val="FFFFFF"/>
                </a:solidFill>
              </a:rPr>
              <a:t>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A5202-1589-9476-382E-77A57DB62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76" y="2050180"/>
            <a:ext cx="10410524" cy="4807819"/>
          </a:xfrm>
        </p:spPr>
        <p:txBody>
          <a:bodyPr>
            <a:normAutofit lnSpcReduction="10000"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Cambios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físicos</a:t>
            </a:r>
            <a:r>
              <a:rPr lang="en-US" sz="2400" dirty="0">
                <a:solidFill>
                  <a:srgbClr val="FFFFFF"/>
                </a:solidFill>
              </a:rPr>
              <a:t>:</a:t>
            </a:r>
          </a:p>
          <a:p>
            <a:pPr lvl="1"/>
            <a:r>
              <a:rPr lang="en-US" dirty="0" err="1">
                <a:solidFill>
                  <a:srgbClr val="FFFFFF"/>
                </a:solidFill>
              </a:rPr>
              <a:t>Completos</a:t>
            </a:r>
            <a:endParaRPr lang="en-US" dirty="0">
              <a:solidFill>
                <a:srgbClr val="FFFFFF"/>
              </a:solidFill>
            </a:endParaRPr>
          </a:p>
          <a:p>
            <a:pPr lvl="1"/>
            <a:endParaRPr lang="en-US" dirty="0">
              <a:solidFill>
                <a:srgbClr val="FFFFFF"/>
              </a:solidFill>
            </a:endParaRPr>
          </a:p>
          <a:p>
            <a:r>
              <a:rPr lang="es-ES" sz="2400" dirty="0">
                <a:solidFill>
                  <a:srgbClr val="FFFFFF"/>
                </a:solidFill>
              </a:rPr>
              <a:t>Cambios psicológicos:</a:t>
            </a:r>
          </a:p>
          <a:p>
            <a:pPr lvl="1"/>
            <a:r>
              <a:rPr lang="es-ES" dirty="0">
                <a:solidFill>
                  <a:srgbClr val="FFFFFF"/>
                </a:solidFill>
              </a:rPr>
              <a:t>procesos internos profundos no visibles por fuera</a:t>
            </a:r>
          </a:p>
          <a:p>
            <a:pPr lvl="1"/>
            <a:r>
              <a:rPr lang="es-ES" dirty="0">
                <a:solidFill>
                  <a:srgbClr val="FFFFFF"/>
                </a:solidFill>
              </a:rPr>
              <a:t>conciencia social y moral es establecida</a:t>
            </a:r>
          </a:p>
          <a:p>
            <a:pPr lvl="1"/>
            <a:r>
              <a:rPr lang="es-ES" dirty="0">
                <a:solidFill>
                  <a:srgbClr val="FFFFFF"/>
                </a:solidFill>
              </a:rPr>
              <a:t>siente responsabilidad hacia el mundo</a:t>
            </a:r>
          </a:p>
          <a:p>
            <a:endParaRPr lang="es-ES" sz="2400" dirty="0">
              <a:solidFill>
                <a:srgbClr val="FFFFFF"/>
              </a:solidFill>
            </a:endParaRPr>
          </a:p>
          <a:p>
            <a:r>
              <a:rPr lang="es-ES" sz="2400" dirty="0">
                <a:solidFill>
                  <a:srgbClr val="FFFFFF"/>
                </a:solidFill>
              </a:rPr>
              <a:t>Cambios sociales:</a:t>
            </a:r>
          </a:p>
          <a:p>
            <a:pPr lvl="1"/>
            <a:r>
              <a:rPr lang="es-ES" dirty="0">
                <a:solidFill>
                  <a:srgbClr val="FFFFFF"/>
                </a:solidFill>
              </a:rPr>
              <a:t>elige una carrera</a:t>
            </a:r>
          </a:p>
          <a:p>
            <a:pPr lvl="1"/>
            <a:r>
              <a:rPr lang="es-ES" dirty="0">
                <a:solidFill>
                  <a:srgbClr val="FFFFFF"/>
                </a:solidFill>
              </a:rPr>
              <a:t>establece relaciones duraderas</a:t>
            </a:r>
          </a:p>
          <a:p>
            <a:pPr lvl="1"/>
            <a:r>
              <a:rPr lang="es-ES" dirty="0">
                <a:solidFill>
                  <a:srgbClr val="FFFFFF"/>
                </a:solidFill>
              </a:rPr>
              <a:t>busca educación y entendimiento cultural</a:t>
            </a:r>
          </a:p>
          <a:p>
            <a:endParaRPr lang="en-US" sz="1900" dirty="0">
              <a:solidFill>
                <a:srgbClr val="FFFFFF"/>
              </a:solidFill>
            </a:endParaRPr>
          </a:p>
          <a:p>
            <a:endParaRPr lang="en-US" sz="1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42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BB1D09-84FD-AB7A-FCA5-A3B2A9D2F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Necesidades: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4A3D2-DF6E-7AB0-8EC9-91F4A344F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 lnSpcReduction="10000"/>
          </a:bodyPr>
          <a:lstStyle/>
          <a:p>
            <a:r>
              <a:rPr lang="es-ES" sz="2400" dirty="0">
                <a:solidFill>
                  <a:srgbClr val="FFFFFF"/>
                </a:solidFill>
              </a:rPr>
              <a:t>necesidades internas, no visibles</a:t>
            </a:r>
          </a:p>
          <a:p>
            <a:r>
              <a:rPr lang="es-ES" sz="2400" dirty="0">
                <a:solidFill>
                  <a:srgbClr val="FFFFFF"/>
                </a:solidFill>
              </a:rPr>
              <a:t>elegir acciones y aceptar sus consecuencias</a:t>
            </a:r>
          </a:p>
          <a:p>
            <a:r>
              <a:rPr lang="es-ES" sz="2400" dirty="0">
                <a:solidFill>
                  <a:srgbClr val="FFFFFF"/>
                </a:solidFill>
              </a:rPr>
              <a:t>deshacerse del deseo de poseer, del materialismo y de poder</a:t>
            </a:r>
          </a:p>
          <a:p>
            <a:r>
              <a:rPr lang="es-ES" sz="2400" dirty="0">
                <a:solidFill>
                  <a:srgbClr val="FFFFFF"/>
                </a:solidFill>
              </a:rPr>
              <a:t>entenderse a sí mismo</a:t>
            </a:r>
          </a:p>
          <a:p>
            <a:r>
              <a:rPr lang="es-ES" sz="2400" dirty="0">
                <a:solidFill>
                  <a:srgbClr val="FFFFFF"/>
                </a:solidFill>
              </a:rPr>
              <a:t>conocer sus capacidades y limitaciones</a:t>
            </a:r>
          </a:p>
          <a:p>
            <a:r>
              <a:rPr lang="es-ES" sz="2400" dirty="0">
                <a:solidFill>
                  <a:srgbClr val="FFFFFF"/>
                </a:solidFill>
              </a:rPr>
              <a:t>relacionarse con algo superior a sí­ mismo, valores humanos, evolución, espiritualidad, etc.</a:t>
            </a:r>
          </a:p>
          <a:p>
            <a:r>
              <a:rPr lang="es-ES" sz="2400" dirty="0">
                <a:solidFill>
                  <a:srgbClr val="FFFFFF"/>
                </a:solidFill>
              </a:rPr>
              <a:t>autorrealización</a:t>
            </a:r>
          </a:p>
          <a:p>
            <a:pPr marL="0" indent="0">
              <a:buNone/>
            </a:pPr>
            <a:endParaRPr lang="es-ES" sz="24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s-ES" sz="2400" dirty="0">
                <a:solidFill>
                  <a:srgbClr val="FFFFFF"/>
                </a:solidFill>
              </a:rPr>
              <a:t>“¿Qué puedo hacer?”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34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815524F-0C2D-9354-99B3-09E9BD2B7C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8F8756-5ED6-487A-9666-0D7C76B4D1F8}"/>
              </a:ext>
            </a:extLst>
          </p:cNvPr>
          <p:cNvSpPr txBox="1"/>
          <p:nvPr/>
        </p:nvSpPr>
        <p:spPr>
          <a:xfrm>
            <a:off x="391378" y="320675"/>
            <a:ext cx="114074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Elementos</a:t>
            </a: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Esenciales</a:t>
            </a: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una</a:t>
            </a: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Escuela Montessori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BF9A35-CE2B-490A-A809-D538FB97CB3C}"/>
              </a:ext>
            </a:extLst>
          </p:cNvPr>
          <p:cNvGrpSpPr/>
          <p:nvPr/>
        </p:nvGrpSpPr>
        <p:grpSpPr>
          <a:xfrm>
            <a:off x="789784" y="1410712"/>
            <a:ext cx="10621562" cy="5127048"/>
            <a:chOff x="347835" y="1884225"/>
            <a:chExt cx="10479825" cy="5058628"/>
          </a:xfrm>
        </p:grpSpPr>
        <p:sp>
          <p:nvSpPr>
            <p:cNvPr id="2" name="Round Diagonal Corner Rectangle 1">
              <a:extLst>
                <a:ext uri="{FF2B5EF4-FFF2-40B4-BE49-F238E27FC236}">
                  <a16:creationId xmlns:a16="http://schemas.microsoft.com/office/drawing/2014/main" id="{2210337A-B74F-514B-A2BD-6165876EEA67}"/>
                </a:ext>
              </a:extLst>
            </p:cNvPr>
            <p:cNvSpPr/>
            <p:nvPr/>
          </p:nvSpPr>
          <p:spPr>
            <a:xfrm>
              <a:off x="4229084" y="1884225"/>
              <a:ext cx="2706593" cy="631538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Guía</a:t>
              </a:r>
              <a:r>
                <a:rPr lang="en-US" sz="2800" b="1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preparada</a:t>
              </a:r>
              <a:endParaRPr lang="en-US" sz="28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10" name="Round Diagonal Corner Rectangle 9">
              <a:extLst>
                <a:ext uri="{FF2B5EF4-FFF2-40B4-BE49-F238E27FC236}">
                  <a16:creationId xmlns:a16="http://schemas.microsoft.com/office/drawing/2014/main" id="{97FCD6E0-0003-F74E-A2F5-2EB6C3F3EEE7}"/>
                </a:ext>
              </a:extLst>
            </p:cNvPr>
            <p:cNvSpPr/>
            <p:nvPr/>
          </p:nvSpPr>
          <p:spPr>
            <a:xfrm>
              <a:off x="8121067" y="6311315"/>
              <a:ext cx="2706593" cy="631538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Estudiante</a:t>
              </a:r>
              <a:endParaRPr lang="en-US" sz="2800" dirty="0"/>
            </a:p>
          </p:txBody>
        </p:sp>
        <p:sp>
          <p:nvSpPr>
            <p:cNvPr id="11" name="Round Diagonal Corner Rectangle 10">
              <a:extLst>
                <a:ext uri="{FF2B5EF4-FFF2-40B4-BE49-F238E27FC236}">
                  <a16:creationId xmlns:a16="http://schemas.microsoft.com/office/drawing/2014/main" id="{2DC9758B-9229-A144-BE62-69B182C087F6}"/>
                </a:ext>
              </a:extLst>
            </p:cNvPr>
            <p:cNvSpPr/>
            <p:nvPr/>
          </p:nvSpPr>
          <p:spPr>
            <a:xfrm>
              <a:off x="347835" y="6311315"/>
              <a:ext cx="2706593" cy="631538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Ambiente</a:t>
              </a:r>
              <a:r>
                <a:rPr lang="en-US" sz="2800" b="1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preparado</a:t>
              </a:r>
              <a:endParaRPr lang="en-US" sz="28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1C1A9A7-4932-479D-3FEA-671FB8F27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135" y="2138538"/>
            <a:ext cx="4771972" cy="4155384"/>
          </a:xfrm>
          <a:prstGeom prst="triangle">
            <a:avLst/>
          </a:prstGeom>
        </p:spPr>
      </p:pic>
    </p:spTree>
    <p:extLst>
      <p:ext uri="{BB962C8B-B14F-4D97-AF65-F5344CB8AC3E}">
        <p14:creationId xmlns:p14="http://schemas.microsoft.com/office/powerpoint/2010/main" val="211975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1792"/>
            <a:ext cx="4795157" cy="5413248"/>
          </a:xfrm>
        </p:spPr>
        <p:txBody>
          <a:bodyPr>
            <a:normAutofit/>
          </a:bodyPr>
          <a:lstStyle/>
          <a:p>
            <a:r>
              <a:rPr lang="es-ES_tradnl" sz="5200" b="1" dirty="0">
                <a:solidFill>
                  <a:schemeClr val="bg1"/>
                </a:solidFill>
              </a:rPr>
              <a:t>Elementos de la presentación Montessori</a:t>
            </a:r>
            <a:endParaRPr lang="en-US" sz="5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3357" y="722376"/>
            <a:ext cx="6096000" cy="5413248"/>
          </a:xfrm>
        </p:spPr>
        <p:txBody>
          <a:bodyPr anchor="ctr">
            <a:normAutofit/>
          </a:bodyPr>
          <a:lstStyle/>
          <a:p>
            <a:pPr lvl="3"/>
            <a:r>
              <a:rPr lang="es-ES_tradnl" sz="2400" dirty="0"/>
              <a:t>De lo concreto a lo abstracto</a:t>
            </a:r>
            <a:endParaRPr lang="en-US" sz="2400" dirty="0"/>
          </a:p>
          <a:p>
            <a:pPr lvl="3"/>
            <a:r>
              <a:rPr lang="es-ES_tradnl" sz="2400" dirty="0"/>
              <a:t>De lo conocido a lo desconocido</a:t>
            </a:r>
          </a:p>
          <a:p>
            <a:pPr lvl="3"/>
            <a:r>
              <a:rPr lang="es-ES_tradnl" sz="2400" dirty="0"/>
              <a:t>Del todo a las partes</a:t>
            </a:r>
            <a:endParaRPr lang="en-US" sz="2400" dirty="0"/>
          </a:p>
          <a:p>
            <a:pPr lvl="3"/>
            <a:r>
              <a:rPr lang="es-ES_tradnl" sz="2400" dirty="0"/>
              <a:t>De lo sencillo a lo complejo</a:t>
            </a:r>
          </a:p>
          <a:p>
            <a:pPr lvl="3"/>
            <a:r>
              <a:rPr lang="es-ES_tradnl" sz="2400" dirty="0"/>
              <a:t>Control de error – Autocorrección </a:t>
            </a:r>
          </a:p>
          <a:p>
            <a:pPr lvl="3"/>
            <a:r>
              <a:rPr lang="es-ES_tradnl" sz="2400" dirty="0"/>
              <a:t>Aislar la destreza o la dificultad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64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E48F7-AEA3-CBEE-590A-5AE0A420B7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8F8756-5ED6-487A-9666-0D7C76B4D1F8}"/>
              </a:ext>
            </a:extLst>
          </p:cNvPr>
          <p:cNvSpPr txBox="1"/>
          <p:nvPr/>
        </p:nvSpPr>
        <p:spPr>
          <a:xfrm>
            <a:off x="841248" y="256032"/>
            <a:ext cx="10506456" cy="1014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Elementos</a:t>
            </a: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Esenciales</a:t>
            </a: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una</a:t>
            </a: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Escuela </a:t>
            </a:r>
            <a:r>
              <a:rPr lang="en-US" sz="36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Pública</a:t>
            </a: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Montessori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BF9A35-CE2B-490A-A809-D538FB97CB3C}"/>
              </a:ext>
            </a:extLst>
          </p:cNvPr>
          <p:cNvGrpSpPr/>
          <p:nvPr/>
        </p:nvGrpSpPr>
        <p:grpSpPr>
          <a:xfrm>
            <a:off x="1033639" y="1926266"/>
            <a:ext cx="10124722" cy="4357524"/>
            <a:chOff x="341240" y="1989078"/>
            <a:chExt cx="9975431" cy="4293271"/>
          </a:xfrm>
        </p:grpSpPr>
        <p:pic>
          <p:nvPicPr>
            <p:cNvPr id="16" name="Picture 15" descr="A picture containing text, person&#10;&#10;Description automatically generated">
              <a:extLst>
                <a:ext uri="{FF2B5EF4-FFF2-40B4-BE49-F238E27FC236}">
                  <a16:creationId xmlns:a16="http://schemas.microsoft.com/office/drawing/2014/main" id="{3C2B90D3-7D76-594B-90FF-BE6222700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23" b="7809"/>
            <a:stretch/>
          </p:blipFill>
          <p:spPr>
            <a:xfrm>
              <a:off x="2965479" y="2051070"/>
              <a:ext cx="6261039" cy="4231279"/>
            </a:xfrm>
            <a:prstGeom prst="rect">
              <a:avLst/>
            </a:prstGeom>
          </p:spPr>
        </p:pic>
        <p:sp>
          <p:nvSpPr>
            <p:cNvPr id="2" name="Round Diagonal Corner Rectangle 1">
              <a:extLst>
                <a:ext uri="{FF2B5EF4-FFF2-40B4-BE49-F238E27FC236}">
                  <a16:creationId xmlns:a16="http://schemas.microsoft.com/office/drawing/2014/main" id="{2210337A-B74F-514B-A2BD-6165876EEA67}"/>
                </a:ext>
              </a:extLst>
            </p:cNvPr>
            <p:cNvSpPr/>
            <p:nvPr/>
          </p:nvSpPr>
          <p:spPr>
            <a:xfrm>
              <a:off x="6998249" y="2014538"/>
              <a:ext cx="1889922" cy="894340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 Diagonal Corner Rectangle 9">
              <a:extLst>
                <a:ext uri="{FF2B5EF4-FFF2-40B4-BE49-F238E27FC236}">
                  <a16:creationId xmlns:a16="http://schemas.microsoft.com/office/drawing/2014/main" id="{97FCD6E0-0003-F74E-A2F5-2EB6C3F3EEE7}"/>
                </a:ext>
              </a:extLst>
            </p:cNvPr>
            <p:cNvSpPr/>
            <p:nvPr/>
          </p:nvSpPr>
          <p:spPr>
            <a:xfrm>
              <a:off x="8426749" y="4902265"/>
              <a:ext cx="1889922" cy="566328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 Diagonal Corner Rectangle 10">
              <a:extLst>
                <a:ext uri="{FF2B5EF4-FFF2-40B4-BE49-F238E27FC236}">
                  <a16:creationId xmlns:a16="http://schemas.microsoft.com/office/drawing/2014/main" id="{2DC9758B-9229-A144-BE62-69B182C087F6}"/>
                </a:ext>
              </a:extLst>
            </p:cNvPr>
            <p:cNvSpPr/>
            <p:nvPr/>
          </p:nvSpPr>
          <p:spPr>
            <a:xfrm>
              <a:off x="341240" y="4645090"/>
              <a:ext cx="3298221" cy="886043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F9AF8B-2876-F146-9240-FA39393D02AB}"/>
                </a:ext>
              </a:extLst>
            </p:cNvPr>
            <p:cNvSpPr txBox="1"/>
            <p:nvPr/>
          </p:nvSpPr>
          <p:spPr>
            <a:xfrm>
              <a:off x="7195249" y="1989078"/>
              <a:ext cx="1495923" cy="954107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800" b="1" dirty="0" err="1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Matrícula</a:t>
              </a:r>
              <a:r>
                <a:rPr lang="en-US" sz="2800" b="1" dirty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de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800" b="1" dirty="0" err="1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Familias</a:t>
              </a:r>
              <a:endParaRPr lang="en-US" sz="28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0B60BB-8A44-1942-8C77-DEFD6BDB76AE}"/>
                </a:ext>
              </a:extLst>
            </p:cNvPr>
            <p:cNvSpPr txBox="1"/>
            <p:nvPr/>
          </p:nvSpPr>
          <p:spPr>
            <a:xfrm>
              <a:off x="704647" y="4616293"/>
              <a:ext cx="2682146" cy="954107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800" b="1" err="1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Colectivo</a:t>
              </a:r>
              <a:r>
                <a:rPr lang="en-US" sz="2800" b="1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y </a:t>
              </a:r>
              <a:r>
                <a:rPr lang="en-US" sz="2800" b="1" err="1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Gobernanza</a:t>
              </a:r>
              <a:r>
                <a:rPr lang="en-US" sz="2800" b="1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800" b="1" err="1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participativa</a:t>
              </a:r>
              <a:endParaRPr lang="en-US" sz="2800" b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5749B-4290-0E46-8CE0-0F455C7E3A42}"/>
                </a:ext>
              </a:extLst>
            </p:cNvPr>
            <p:cNvSpPr txBox="1"/>
            <p:nvPr/>
          </p:nvSpPr>
          <p:spPr>
            <a:xfrm>
              <a:off x="8737626" y="4914377"/>
              <a:ext cx="1319592" cy="523220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3100" b="1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Montessori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7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DA8CD-4AEA-45CC-9C19-8D457437F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FUNCIONAMIENTO Y MODELO DE LAS EPM: MULTIEDAD </a:t>
            </a:r>
            <a:r>
              <a:rPr lang="en-US" sz="4100" kern="1200" dirty="0">
                <a:effectLst/>
                <a:latin typeface="+mj-lt"/>
                <a:ea typeface="+mj-ea"/>
                <a:cs typeface="+mj-cs"/>
              </a:rPr>
              <a:t>	</a:t>
            </a:r>
            <a:endParaRPr lang="en-US" sz="41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D51EEF-05B2-4E5F-9336-8C9B3D82C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1" r="307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CBF8EE-F76D-4CFD-AE6D-C1C8474C9C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24400" y="2115119"/>
          <a:ext cx="7345680" cy="4275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379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ontessori Philosophy - Montessori Country School">
            <a:extLst>
              <a:ext uri="{FF2B5EF4-FFF2-40B4-BE49-F238E27FC236}">
                <a16:creationId xmlns:a16="http://schemas.microsoft.com/office/drawing/2014/main" id="{CE16F6F0-E049-1D7D-99A4-A77A5CF9E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6" t="3" r="8581" b="-1"/>
          <a:stretch/>
        </p:blipFill>
        <p:spPr bwMode="auto"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1" name="Freeform: Shape 6160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163" name="Freeform: Shape 6162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80AA9-7C12-4EA7-B8B7-1E34BB1C3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396289"/>
            <a:ext cx="4782458" cy="1325563"/>
          </a:xfrm>
        </p:spPr>
        <p:txBody>
          <a:bodyPr>
            <a:normAutofit/>
          </a:bodyPr>
          <a:lstStyle/>
          <a:p>
            <a:r>
              <a:rPr lang="en-US" dirty="0"/>
              <a:t>AGENDA: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D6D4849-4F17-4370-AF0B-522C4F630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71982"/>
            <a:ext cx="4782458" cy="3181684"/>
          </a:xfrm>
        </p:spPr>
        <p:txBody>
          <a:bodyPr anchor="t">
            <a:normAutofit/>
          </a:bodyPr>
          <a:lstStyle/>
          <a:p>
            <a:r>
              <a:rPr lang="en-US" sz="2400" dirty="0" err="1"/>
              <a:t>Intención</a:t>
            </a:r>
            <a:r>
              <a:rPr lang="en-US" sz="2400" dirty="0"/>
              <a:t> y </a:t>
            </a:r>
            <a:r>
              <a:rPr lang="en-US" sz="2400" dirty="0" err="1"/>
              <a:t>Reflexión</a:t>
            </a:r>
            <a:endParaRPr lang="en-US" sz="2400" dirty="0"/>
          </a:p>
          <a:p>
            <a:r>
              <a:rPr lang="en-US" sz="2400" dirty="0" err="1"/>
              <a:t>Presentación</a:t>
            </a:r>
            <a:r>
              <a:rPr lang="en-US" sz="2400" dirty="0"/>
              <a:t> de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participantes</a:t>
            </a:r>
            <a:endParaRPr lang="en-US" sz="2400" dirty="0"/>
          </a:p>
          <a:p>
            <a:r>
              <a:rPr lang="en-US" sz="2400" dirty="0" err="1"/>
              <a:t>Contexto</a:t>
            </a:r>
            <a:r>
              <a:rPr lang="en-US" sz="2400" dirty="0"/>
              <a:t> </a:t>
            </a:r>
            <a:r>
              <a:rPr lang="en-US" sz="2400" dirty="0" err="1"/>
              <a:t>Histórico</a:t>
            </a:r>
            <a:endParaRPr lang="en-US" sz="2400" dirty="0"/>
          </a:p>
          <a:p>
            <a:r>
              <a:rPr lang="en-US" sz="2400" dirty="0" err="1"/>
              <a:t>Educación</a:t>
            </a:r>
            <a:r>
              <a:rPr lang="en-US" sz="2400" dirty="0"/>
              <a:t> Montessori</a:t>
            </a:r>
          </a:p>
          <a:p>
            <a:r>
              <a:rPr lang="en-US" sz="2400" dirty="0" err="1"/>
              <a:t>Evaluación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4858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7CB225-FF4F-3812-9057-59A0A216D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916630" cy="5504688"/>
          </a:xfrm>
        </p:spPr>
        <p:txBody>
          <a:bodyPr>
            <a:normAutofit/>
          </a:bodyPr>
          <a:lstStyle/>
          <a:p>
            <a:r>
              <a:rPr lang="en-US" sz="6000" dirty="0"/>
              <a:t>Escuela </a:t>
            </a:r>
            <a:r>
              <a:rPr lang="en-US" sz="6000" dirty="0" err="1"/>
              <a:t>Pública</a:t>
            </a:r>
            <a:r>
              <a:rPr lang="en-US" sz="6000" dirty="0"/>
              <a:t> Montessori</a:t>
            </a:r>
            <a:br>
              <a:rPr lang="en-US" sz="6000" dirty="0"/>
            </a:br>
            <a:r>
              <a:rPr lang="en-US" sz="6000" dirty="0"/>
              <a:t>(EPM)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6E1F387-EA28-A15F-0814-B6835DCB5F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822888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969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E176B8-965E-DC8E-4995-BF690AE16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Referencias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E6F793F-546E-C704-9880-60D3A115ED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0672051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677DA74-CDE5-3C41-F198-3C5791924DD7}"/>
              </a:ext>
            </a:extLst>
          </p:cNvPr>
          <p:cNvSpPr txBox="1"/>
          <p:nvPr/>
        </p:nvSpPr>
        <p:spPr>
          <a:xfrm>
            <a:off x="192585" y="6048374"/>
            <a:ext cx="3552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saemontessori@de.pr.gov</a:t>
            </a:r>
          </a:p>
        </p:txBody>
      </p:sp>
    </p:spTree>
    <p:extLst>
      <p:ext uri="{BB962C8B-B14F-4D97-AF65-F5344CB8AC3E}">
        <p14:creationId xmlns:p14="http://schemas.microsoft.com/office/powerpoint/2010/main" val="321880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9048C-F2A2-CBF9-EA86-B938A3F36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Evaluación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A968BD-04E2-99B0-5A4E-C5E045BE5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76" r="-1" b="11324"/>
          <a:stretch/>
        </p:blipFill>
        <p:spPr>
          <a:xfrm>
            <a:off x="838200" y="2137025"/>
            <a:ext cx="10515600" cy="38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37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María Montessori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593610" y="2121763"/>
            <a:ext cx="5235490" cy="377301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1870 - 1952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" r="-2" b="3027"/>
          <a:stretch/>
        </p:blipFill>
        <p:spPr>
          <a:xfrm>
            <a:off x="7206665" y="484632"/>
            <a:ext cx="3874669" cy="5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4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large crowd of people in front of a building&#10;&#10;Description automatically generated with low confide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r="7070" b="1"/>
          <a:stretch/>
        </p:blipFill>
        <p:spPr bwMode="auto">
          <a:xfrm>
            <a:off x="4117521" y="10"/>
            <a:ext cx="8074479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Freeform: Shape 30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2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365125"/>
            <a:ext cx="5596128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/>
              <a:t>Casa </a:t>
            </a:r>
            <a:r>
              <a:rPr lang="en-US" b="1" dirty="0" err="1"/>
              <a:t>dei</a:t>
            </a:r>
            <a:r>
              <a:rPr lang="en-US" b="1" dirty="0"/>
              <a:t> Bambini, Rome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CBFEDC-20BF-440B-AF66-231BB3189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b="1"/>
              <a:t>(1907)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467993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en-US" sz="4800" b="1" dirty="0" err="1"/>
              <a:t>Elementos</a:t>
            </a:r>
            <a:r>
              <a:rPr lang="en-US" sz="4800" b="1" dirty="0"/>
              <a:t> </a:t>
            </a:r>
            <a:r>
              <a:rPr lang="en-US" sz="4800" b="1" dirty="0" err="1"/>
              <a:t>Básicos</a:t>
            </a:r>
            <a:r>
              <a:rPr lang="en-US" sz="4800" b="1" dirty="0"/>
              <a:t> de la </a:t>
            </a:r>
            <a:r>
              <a:rPr lang="en-US" sz="4800" b="1" dirty="0" err="1"/>
              <a:t>Educación</a:t>
            </a:r>
            <a:r>
              <a:rPr lang="en-US" sz="4800" b="1" dirty="0"/>
              <a:t> Montessori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9" y="1399032"/>
            <a:ext cx="5565169" cy="4471416"/>
          </a:xfrm>
        </p:spPr>
        <p:txBody>
          <a:bodyPr anchor="ctr">
            <a:norm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Tendencias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Humanas</a:t>
            </a: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err="1">
                <a:solidFill>
                  <a:schemeClr val="bg1"/>
                </a:solidFill>
              </a:rPr>
              <a:t>Planos</a:t>
            </a:r>
            <a:r>
              <a:rPr lang="en-US" sz="3200" dirty="0">
                <a:solidFill>
                  <a:schemeClr val="bg1"/>
                </a:solidFill>
              </a:rPr>
              <a:t> del Desarrollo</a:t>
            </a:r>
          </a:p>
          <a:p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7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99531" y="1412489"/>
            <a:ext cx="3459987" cy="4363844"/>
          </a:xfrm>
        </p:spPr>
        <p:txBody>
          <a:bodyPr anchor="t">
            <a:normAutofit/>
          </a:bodyPr>
          <a:lstStyle/>
          <a:p>
            <a:pPr marL="0" indent="0" algn="r">
              <a:buNone/>
            </a:pPr>
            <a:r>
              <a:rPr lang="es-PR" sz="4000" b="1" dirty="0">
                <a:solidFill>
                  <a:srgbClr val="FFFFFF"/>
                </a:solidFill>
                <a:latin typeface="Book Antiqua" charset="0"/>
              </a:rPr>
              <a:t>Tendencias humanas</a:t>
            </a:r>
            <a:br>
              <a:rPr lang="es-PR" sz="4000" b="1" dirty="0">
                <a:solidFill>
                  <a:srgbClr val="FFFFFF"/>
                </a:solidFill>
                <a:latin typeface="Book Antiqua" charset="0"/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endParaRPr lang="hr-HR" sz="2000" b="1" dirty="0">
              <a:solidFill>
                <a:srgbClr val="FFFFFF"/>
              </a:solidFill>
              <a:latin typeface="Book Antiqua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80782" y="1260527"/>
            <a:ext cx="3427283" cy="4363844"/>
          </a:xfrm>
        </p:spPr>
        <p:txBody>
          <a:bodyPr>
            <a:normAutofit/>
          </a:bodyPr>
          <a:lstStyle/>
          <a:p>
            <a:r>
              <a:rPr lang="es-PR" sz="2000" dirty="0">
                <a:latin typeface="Book Antiqua" charset="0"/>
              </a:rPr>
              <a:t>Exploración</a:t>
            </a:r>
          </a:p>
          <a:p>
            <a:r>
              <a:rPr lang="es-PR" sz="2000" dirty="0">
                <a:latin typeface="Book Antiqua" charset="0"/>
              </a:rPr>
              <a:t>Orientación</a:t>
            </a:r>
          </a:p>
          <a:p>
            <a:r>
              <a:rPr lang="es-PR" sz="2000" dirty="0">
                <a:latin typeface="Book Antiqua" charset="0"/>
              </a:rPr>
              <a:t>Orden</a:t>
            </a:r>
          </a:p>
          <a:p>
            <a:r>
              <a:rPr lang="es-PR" sz="2000" dirty="0">
                <a:latin typeface="Book Antiqua" charset="0"/>
              </a:rPr>
              <a:t>Imaginación</a:t>
            </a:r>
          </a:p>
          <a:p>
            <a:r>
              <a:rPr lang="es-PR" sz="2000" dirty="0">
                <a:latin typeface="Book Antiqua" charset="0"/>
              </a:rPr>
              <a:t>Manipulación</a:t>
            </a:r>
          </a:p>
          <a:p>
            <a:r>
              <a:rPr lang="es-PR" sz="2000" dirty="0">
                <a:latin typeface="Book Antiqua" charset="0"/>
              </a:rPr>
              <a:t>Precisión </a:t>
            </a:r>
          </a:p>
          <a:p>
            <a:r>
              <a:rPr lang="es-PR" sz="2000" dirty="0">
                <a:latin typeface="Book Antiqua" charset="0"/>
              </a:rPr>
              <a:t>Repetición</a:t>
            </a:r>
          </a:p>
          <a:p>
            <a:r>
              <a:rPr lang="es-PR" sz="2000" dirty="0">
                <a:latin typeface="Book Antiqua" charset="0"/>
              </a:rPr>
              <a:t>Control de error</a:t>
            </a:r>
          </a:p>
          <a:p>
            <a:r>
              <a:rPr lang="es-PR" sz="2000" dirty="0">
                <a:latin typeface="Book Antiqua" charset="0"/>
              </a:rPr>
              <a:t>Perfección</a:t>
            </a:r>
          </a:p>
          <a:p>
            <a:r>
              <a:rPr lang="es-PR" sz="2000" dirty="0">
                <a:latin typeface="Book Antiqua" charset="0"/>
              </a:rPr>
              <a:t>Comunicación</a:t>
            </a:r>
          </a:p>
          <a:p>
            <a:endParaRPr lang="es-PR" sz="2000" dirty="0">
              <a:latin typeface="Book Antiqua" charset="0"/>
            </a:endParaRPr>
          </a:p>
          <a:p>
            <a:endParaRPr lang="hr-HR" sz="2000" dirty="0">
              <a:latin typeface="Book Antiqua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03057" y="5624371"/>
            <a:ext cx="3197701" cy="103679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PR" sz="2000" dirty="0">
                <a:latin typeface="Book Antiqua" charset="0"/>
              </a:rPr>
              <a:t>Se manifiestan de diferente manera a través del desarrollo.</a:t>
            </a:r>
            <a:endParaRPr lang="hr-HR" sz="2000" dirty="0">
              <a:latin typeface="Book Antiqua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A05F61-3A2E-D371-35C8-A2BACFB12504}"/>
              </a:ext>
            </a:extLst>
          </p:cNvPr>
          <p:cNvSpPr txBox="1"/>
          <p:nvPr/>
        </p:nvSpPr>
        <p:spPr>
          <a:xfrm>
            <a:off x="8451678" y="1881013"/>
            <a:ext cx="33485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“Lo que era </a:t>
            </a:r>
            <a:r>
              <a:rPr lang="en-US" sz="1800" dirty="0" err="1"/>
              <a:t>verdad</a:t>
            </a:r>
            <a:r>
              <a:rPr lang="en-US" sz="1800" dirty="0"/>
              <a:t> </a:t>
            </a:r>
            <a:r>
              <a:rPr lang="en-US" sz="1800" dirty="0" err="1"/>
              <a:t>entonces</a:t>
            </a:r>
            <a:r>
              <a:rPr lang="en-US" sz="1800" dirty="0"/>
              <a:t>, lo </a:t>
            </a:r>
            <a:r>
              <a:rPr lang="en-US" sz="1800" dirty="0" err="1"/>
              <a:t>sigue</a:t>
            </a:r>
            <a:r>
              <a:rPr lang="en-US" sz="1800" dirty="0"/>
              <a:t> </a:t>
            </a:r>
            <a:r>
              <a:rPr lang="en-US" sz="1800" dirty="0" err="1"/>
              <a:t>siendo</a:t>
            </a:r>
            <a:r>
              <a:rPr lang="en-US" sz="1800" dirty="0"/>
              <a:t> hoy: la </a:t>
            </a:r>
            <a:r>
              <a:rPr lang="en-US" sz="1800" i="1" dirty="0" err="1"/>
              <a:t>experiencia</a:t>
            </a:r>
            <a:r>
              <a:rPr lang="en-US" sz="1800" dirty="0"/>
              <a:t> y la </a:t>
            </a:r>
            <a:r>
              <a:rPr lang="en-US" sz="1800" i="1" dirty="0" err="1"/>
              <a:t>actividad</a:t>
            </a:r>
            <a:r>
              <a:rPr lang="en-US" sz="1800" dirty="0"/>
              <a:t> son </a:t>
            </a:r>
            <a:r>
              <a:rPr lang="en-US" sz="1800" i="1" dirty="0" err="1"/>
              <a:t>necesarias</a:t>
            </a:r>
            <a:r>
              <a:rPr lang="en-US" sz="1800" dirty="0"/>
              <a:t> para </a:t>
            </a:r>
            <a:r>
              <a:rPr lang="en-US" sz="1800" dirty="0" err="1"/>
              <a:t>lograr</a:t>
            </a:r>
            <a:r>
              <a:rPr lang="en-US" sz="1800" dirty="0"/>
              <a:t> que la </a:t>
            </a:r>
            <a:r>
              <a:rPr lang="en-US" sz="1800" dirty="0" err="1"/>
              <a:t>inteligencia</a:t>
            </a:r>
            <a:r>
              <a:rPr lang="en-US" sz="1800" dirty="0"/>
              <a:t> </a:t>
            </a:r>
            <a:r>
              <a:rPr lang="en-US" sz="1800" dirty="0" err="1"/>
              <a:t>crezca</a:t>
            </a:r>
            <a:r>
              <a:rPr lang="en-US" sz="1800" dirty="0"/>
              <a:t> y </a:t>
            </a:r>
            <a:r>
              <a:rPr lang="en-US" sz="1800" dirty="0" err="1"/>
              <a:t>adquiera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mayor </a:t>
            </a:r>
            <a:r>
              <a:rPr lang="en-US" sz="1800" dirty="0" err="1"/>
              <a:t>comprensión</a:t>
            </a:r>
            <a:r>
              <a:rPr lang="en-US" sz="1800" dirty="0"/>
              <a:t>.”</a:t>
            </a:r>
            <a:br>
              <a:rPr lang="en-US" sz="1800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B6B54-0045-226B-2FE0-F5282286A2F4}"/>
              </a:ext>
            </a:extLst>
          </p:cNvPr>
          <p:cNvSpPr txBox="1"/>
          <p:nvPr/>
        </p:nvSpPr>
        <p:spPr>
          <a:xfrm>
            <a:off x="8451678" y="3749812"/>
            <a:ext cx="3348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Tendencias</a:t>
            </a:r>
            <a:r>
              <a:rPr lang="en-US" sz="1400" dirty="0"/>
              <a:t> </a:t>
            </a:r>
            <a:r>
              <a:rPr lang="en-US" sz="1400" dirty="0" err="1"/>
              <a:t>humanas</a:t>
            </a:r>
            <a:r>
              <a:rPr lang="en-US" sz="1400" dirty="0"/>
              <a:t> y </a:t>
            </a:r>
            <a:r>
              <a:rPr lang="en-US" sz="1400" dirty="0" err="1"/>
              <a:t>educación</a:t>
            </a:r>
            <a:r>
              <a:rPr lang="en-US" sz="1400" dirty="0"/>
              <a:t> Montessori</a:t>
            </a:r>
            <a:br>
              <a:rPr lang="en-US" sz="1400" dirty="0"/>
            </a:br>
            <a:r>
              <a:rPr lang="en-US" sz="1400" dirty="0"/>
              <a:t>Mario Montessori</a:t>
            </a:r>
          </a:p>
        </p:txBody>
      </p:sp>
    </p:spTree>
    <p:extLst>
      <p:ext uri="{BB962C8B-B14F-4D97-AF65-F5344CB8AC3E}">
        <p14:creationId xmlns:p14="http://schemas.microsoft.com/office/powerpoint/2010/main" val="109100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4ABFF77-4A26-4468-9F75-71D508A9C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762194"/>
            <a:ext cx="11210925" cy="62029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Planos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4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etapas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del Desarrollo</a:t>
            </a:r>
            <a:br>
              <a:rPr lang="es-PR" sz="6600" b="1" dirty="0">
                <a:solidFill>
                  <a:srgbClr val="FFFFFF"/>
                </a:solidFill>
                <a:latin typeface="Book Antiqua" charset="0"/>
              </a:rPr>
            </a:br>
            <a:endParaRPr lang="en-US" sz="14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12" name="Content Placeholder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F029AF9-10AC-4760-9A49-9B0CB9C8E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528" y="2147833"/>
            <a:ext cx="8290944" cy="4394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2F962-4CF2-BDDF-BE47-A9882853D086}"/>
              </a:ext>
            </a:extLst>
          </p:cNvPr>
          <p:cNvSpPr txBox="1"/>
          <p:nvPr/>
        </p:nvSpPr>
        <p:spPr>
          <a:xfrm>
            <a:off x="72204" y="1560321"/>
            <a:ext cx="1204759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“</a:t>
            </a:r>
            <a:r>
              <a:rPr lang="en-US" sz="2200" dirty="0" err="1"/>
              <a:t>Sería</a:t>
            </a:r>
            <a:r>
              <a:rPr lang="en-US" sz="2200" dirty="0"/>
              <a:t> </a:t>
            </a:r>
            <a:r>
              <a:rPr lang="en-US" sz="2200" dirty="0" err="1"/>
              <a:t>más</a:t>
            </a:r>
            <a:r>
              <a:rPr lang="en-US" sz="2200" dirty="0"/>
              <a:t> </a:t>
            </a:r>
            <a:r>
              <a:rPr lang="en-US" sz="2200" dirty="0" err="1"/>
              <a:t>exacto</a:t>
            </a:r>
            <a:r>
              <a:rPr lang="en-US" sz="2200" dirty="0"/>
              <a:t> </a:t>
            </a:r>
            <a:r>
              <a:rPr lang="en-US" sz="2200" dirty="0" err="1"/>
              <a:t>hablar</a:t>
            </a:r>
            <a:r>
              <a:rPr lang="en-US" sz="2200" dirty="0"/>
              <a:t> de </a:t>
            </a:r>
            <a:r>
              <a:rPr lang="en-US" sz="2200" i="1" dirty="0" err="1"/>
              <a:t>renacimientos</a:t>
            </a:r>
            <a:r>
              <a:rPr lang="en-US" sz="2200" i="1" dirty="0"/>
              <a:t>.</a:t>
            </a:r>
            <a:r>
              <a:rPr lang="en-US" sz="2200" dirty="0"/>
              <a:t> En </a:t>
            </a:r>
            <a:r>
              <a:rPr lang="en-US" sz="2200" dirty="0" err="1"/>
              <a:t>cada</a:t>
            </a:r>
            <a:r>
              <a:rPr lang="en-US" sz="2200" dirty="0"/>
              <a:t> </a:t>
            </a:r>
            <a:r>
              <a:rPr lang="en-US" sz="2200" dirty="0" err="1"/>
              <a:t>etapa</a:t>
            </a:r>
            <a:r>
              <a:rPr lang="en-US" sz="2200" dirty="0"/>
              <a:t> </a:t>
            </a:r>
            <a:r>
              <a:rPr lang="en-US" sz="2200" dirty="0" err="1"/>
              <a:t>tenemos</a:t>
            </a:r>
            <a:r>
              <a:rPr lang="en-US" sz="2200" dirty="0"/>
              <a:t> </a:t>
            </a:r>
            <a:r>
              <a:rPr lang="en-US" sz="2200" dirty="0" err="1"/>
              <a:t>delante</a:t>
            </a:r>
            <a:r>
              <a:rPr lang="en-US" sz="2200" dirty="0"/>
              <a:t> de </a:t>
            </a:r>
            <a:r>
              <a:rPr lang="en-US" sz="2200" dirty="0" err="1"/>
              <a:t>nosotros</a:t>
            </a:r>
            <a:r>
              <a:rPr lang="en-US" sz="2200" dirty="0"/>
              <a:t> un nuevo </a:t>
            </a:r>
            <a:r>
              <a:rPr lang="en-US" sz="2200" dirty="0" err="1"/>
              <a:t>niño</a:t>
            </a:r>
            <a:r>
              <a:rPr lang="en-US" sz="2200" dirty="0"/>
              <a:t>.”</a:t>
            </a:r>
            <a:br>
              <a:rPr lang="en-US" sz="1800" dirty="0"/>
            </a:br>
            <a:r>
              <a:rPr lang="en-US" sz="1200" dirty="0"/>
              <a:t>De la </a:t>
            </a:r>
            <a:r>
              <a:rPr lang="en-US" sz="1200" dirty="0" err="1"/>
              <a:t>infancia</a:t>
            </a:r>
            <a:r>
              <a:rPr lang="en-US" sz="1200" dirty="0"/>
              <a:t> a la </a:t>
            </a:r>
            <a:r>
              <a:rPr lang="en-US" sz="1200" dirty="0" err="1"/>
              <a:t>adolescencia</a:t>
            </a:r>
            <a:br>
              <a:rPr lang="en-US" sz="1200" dirty="0"/>
            </a:br>
            <a:r>
              <a:rPr lang="en-US" sz="1200" dirty="0"/>
              <a:t>María Montessori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5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C977E-D2E4-7A23-0F45-9F426A51A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lang="en-US" dirty="0"/>
              <a:t>Primer </a:t>
            </a:r>
            <a:r>
              <a:rPr lang="en-US" dirty="0" err="1"/>
              <a:t>plano</a:t>
            </a:r>
            <a:r>
              <a:rPr lang="en-US" dirty="0"/>
              <a:t> de </a:t>
            </a:r>
            <a:r>
              <a:rPr lang="en-US" dirty="0" err="1"/>
              <a:t>desarrollo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D4CE8C-0F63-C539-063E-74B5881B3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en-US" dirty="0"/>
              <a:t>(cero a seis </a:t>
            </a:r>
            <a:r>
              <a:rPr lang="en-US" dirty="0" err="1"/>
              <a:t>años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77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22818</TotalTime>
  <Words>1077</Words>
  <Application>Microsoft Office PowerPoint</Application>
  <PresentationFormat>Widescreen</PresentationFormat>
  <Paragraphs>189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Angsana New</vt:lpstr>
      <vt:lpstr>Arial</vt:lpstr>
      <vt:lpstr>Book Antiqua</vt:lpstr>
      <vt:lpstr>Calibri</vt:lpstr>
      <vt:lpstr>Calibri Light</vt:lpstr>
      <vt:lpstr>Tw Cen MT</vt:lpstr>
      <vt:lpstr>Wingdings</vt:lpstr>
      <vt:lpstr>Office Theme</vt:lpstr>
      <vt:lpstr>EDUCACIÓN MONTESSORI</vt:lpstr>
      <vt:lpstr>REFLEXIÓN:</vt:lpstr>
      <vt:lpstr>AGENDA:</vt:lpstr>
      <vt:lpstr>María Montessori</vt:lpstr>
      <vt:lpstr>Casa dei Bambini, Rome</vt:lpstr>
      <vt:lpstr>Elementos Básicos de la Educación Montessori</vt:lpstr>
      <vt:lpstr>Tendencias humanas  </vt:lpstr>
      <vt:lpstr>Planos o etapas del Desarrollo </vt:lpstr>
      <vt:lpstr>Primer plano de desarrollo</vt:lpstr>
      <vt:lpstr>Cambios físicos: </vt:lpstr>
      <vt:lpstr>Cambios psicológicos: </vt:lpstr>
      <vt:lpstr>Periodos sensitivos</vt:lpstr>
      <vt:lpstr>Necesidades:</vt:lpstr>
      <vt:lpstr>Segundo plano de desarrollo</vt:lpstr>
      <vt:lpstr>Cambios físicos:</vt:lpstr>
      <vt:lpstr>Cambios psicológicos: </vt:lpstr>
      <vt:lpstr>Necesidades:    “No es justo.”  </vt:lpstr>
      <vt:lpstr>Tercer plano de desarrollo</vt:lpstr>
      <vt:lpstr>Cambios físicos:</vt:lpstr>
      <vt:lpstr>Cambios psicológicos:</vt:lpstr>
      <vt:lpstr>Cambios sociales:</vt:lpstr>
      <vt:lpstr>Necesidades:</vt:lpstr>
      <vt:lpstr>Cuarto plano de desarrollo</vt:lpstr>
      <vt:lpstr>Cambios:</vt:lpstr>
      <vt:lpstr>Necesidades:</vt:lpstr>
      <vt:lpstr>PowerPoint Presentation</vt:lpstr>
      <vt:lpstr>Elementos de la presentación Montessori</vt:lpstr>
      <vt:lpstr>PowerPoint Presentation</vt:lpstr>
      <vt:lpstr>FUNCIONAMIENTO Y MODELO DE LAS EPM: MULTIEDAD  </vt:lpstr>
      <vt:lpstr>Escuela Pública Montessori (EPM) </vt:lpstr>
      <vt:lpstr>Referencias</vt:lpstr>
      <vt:lpstr>Evaluación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Secretaría Auxiliar de Educación Montessori (SAEM)</dc:title>
  <dc:creator>Marlyn  Rodriguez</dc:creator>
  <cp:lastModifiedBy>Marlyn Rodriguez Fernandez</cp:lastModifiedBy>
  <cp:revision>102</cp:revision>
  <dcterms:created xsi:type="dcterms:W3CDTF">2021-07-31T21:08:29Z</dcterms:created>
  <dcterms:modified xsi:type="dcterms:W3CDTF">2023-03-08T16:52:19Z</dcterms:modified>
</cp:coreProperties>
</file>